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97" r:id="rId6"/>
    <p:sldId id="304" r:id="rId7"/>
    <p:sldId id="314" r:id="rId8"/>
    <p:sldId id="311" r:id="rId9"/>
    <p:sldId id="312" r:id="rId10"/>
    <p:sldId id="313" r:id="rId11"/>
    <p:sldId id="350" r:id="rId12"/>
    <p:sldId id="347" r:id="rId13"/>
    <p:sldId id="351" r:id="rId14"/>
    <p:sldId id="352" r:id="rId15"/>
    <p:sldId id="348" r:id="rId16"/>
    <p:sldId id="26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lette BUKASA KAMPATA" initials="NBK" lastIdx="4" clrIdx="0"/>
  <p:cmAuthor id="2" name="Plath, Melissa" initials="PM" lastIdx="3" clrIdx="1">
    <p:extLst>
      <p:ext uri="{19B8F6BF-5375-455C-9EA6-DF929625EA0E}">
        <p15:presenceInfo xmlns:p15="http://schemas.microsoft.com/office/powerpoint/2012/main" userId="S::mplath@ad.helsinki.fi::1d732dcf-8dbf-4194-8348-59b07ee58a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991D"/>
    <a:srgbClr val="40C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18037-AF4E-4BAD-AF46-7D059F0FB03B}" v="35" dt="2021-03-18T14:43:51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3" autoAdjust="0"/>
    <p:restoredTop sz="94674"/>
  </p:normalViewPr>
  <p:slideViewPr>
    <p:cSldViewPr snapToGrid="0">
      <p:cViewPr varScale="1">
        <p:scale>
          <a:sx n="107" d="100"/>
          <a:sy n="107" d="100"/>
        </p:scale>
        <p:origin x="20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D62D-892D-4769-BAD3-DE59C2DEBB89}" type="datetimeFigureOut">
              <a:rPr lang="fi-FI" smtClean="0"/>
              <a:t>19.3.2021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A729-24BE-4B98-81B8-A1B1CB206B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4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A729-24BE-4B98-81B8-A1B1CB206BC7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77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B7C2595-7717-472A-9B8F-72D6EAABEAB4}"/>
              </a:ext>
            </a:extLst>
          </p:cNvPr>
          <p:cNvSpPr/>
          <p:nvPr userDrawn="1"/>
        </p:nvSpPr>
        <p:spPr>
          <a:xfrm>
            <a:off x="1503534" y="-733938"/>
            <a:ext cx="5861304" cy="8120159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2E2499-65A3-4557-ACDD-F321B942C3F5}"/>
              </a:ext>
            </a:extLst>
          </p:cNvPr>
          <p:cNvSpPr/>
          <p:nvPr userDrawn="1"/>
        </p:nvSpPr>
        <p:spPr>
          <a:xfrm>
            <a:off x="10849226" y="-28260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212B630-A951-4A18-B597-A201BB146A62}"/>
              </a:ext>
            </a:extLst>
          </p:cNvPr>
          <p:cNvSpPr/>
          <p:nvPr userDrawn="1"/>
        </p:nvSpPr>
        <p:spPr>
          <a:xfrm>
            <a:off x="0" y="-733939"/>
            <a:ext cx="7180643" cy="8120160"/>
          </a:xfrm>
          <a:custGeom>
            <a:avLst/>
            <a:gdLst>
              <a:gd name="connsiteX0" fmla="*/ 4249991 w 7180643"/>
              <a:gd name="connsiteY0" fmla="*/ 0 h 8120160"/>
              <a:gd name="connsiteX1" fmla="*/ 7180643 w 7180643"/>
              <a:gd name="connsiteY1" fmla="*/ 4060080 h 8120160"/>
              <a:gd name="connsiteX2" fmla="*/ 4249991 w 7180643"/>
              <a:gd name="connsiteY2" fmla="*/ 8120160 h 8120160"/>
              <a:gd name="connsiteX3" fmla="*/ 2853069 w 7180643"/>
              <a:gd name="connsiteY3" fmla="*/ 7630131 h 8120160"/>
              <a:gd name="connsiteX4" fmla="*/ 2807689 w 7180643"/>
              <a:gd name="connsiteY4" fmla="*/ 7591937 h 8120160"/>
              <a:gd name="connsiteX5" fmla="*/ 0 w 7180643"/>
              <a:gd name="connsiteY5" fmla="*/ 7591937 h 8120160"/>
              <a:gd name="connsiteX6" fmla="*/ 0 w 7180643"/>
              <a:gd name="connsiteY6" fmla="*/ 733937 h 8120160"/>
              <a:gd name="connsiteX7" fmla="*/ 2572305 w 7180643"/>
              <a:gd name="connsiteY7" fmla="*/ 733937 h 8120160"/>
              <a:gd name="connsiteX8" fmla="*/ 2611436 w 7180643"/>
              <a:gd name="connsiteY8" fmla="*/ 693398 h 8120160"/>
              <a:gd name="connsiteX9" fmla="*/ 4249991 w 7180643"/>
              <a:gd name="connsiteY9" fmla="*/ 0 h 81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24559632-23B8-4C48-83F4-6E4177D05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97" y="6298872"/>
            <a:ext cx="567812" cy="38611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85DEC1-DDB5-4A1F-813D-329E232A60D6}"/>
              </a:ext>
            </a:extLst>
          </p:cNvPr>
          <p:cNvGrpSpPr/>
          <p:nvPr userDrawn="1"/>
        </p:nvGrpSpPr>
        <p:grpSpPr>
          <a:xfrm>
            <a:off x="8185984" y="2103764"/>
            <a:ext cx="3189822" cy="2444753"/>
            <a:chOff x="8029477" y="2105554"/>
            <a:chExt cx="3189822" cy="2444753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28F4F638-F7CD-40AA-BE40-86F3BFCB23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9478" y="2105554"/>
              <a:ext cx="3189821" cy="1967748"/>
            </a:xfrm>
            <a:prstGeom prst="rect">
              <a:avLst/>
            </a:prstGeom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FA63CA96-2108-49FF-9FD1-1A1BD4FA45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1" t="56660" r="764" b="12241"/>
            <a:stretch/>
          </p:blipFill>
          <p:spPr>
            <a:xfrm>
              <a:off x="8029477" y="4233099"/>
              <a:ext cx="3189822" cy="31720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AFB28-94F0-467E-97E6-3848286A9965}"/>
              </a:ext>
            </a:extLst>
          </p:cNvPr>
          <p:cNvSpPr/>
          <p:nvPr userDrawn="1"/>
        </p:nvSpPr>
        <p:spPr>
          <a:xfrm>
            <a:off x="7364838" y="6279822"/>
            <a:ext cx="460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8669-3AC1-4DF1-8F5F-441D3466744F}"/>
              </a:ext>
            </a:extLst>
          </p:cNvPr>
          <p:cNvSpPr/>
          <p:nvPr userDrawn="1"/>
        </p:nvSpPr>
        <p:spPr>
          <a:xfrm>
            <a:off x="10990556" y="-276566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7F7A6-3665-458A-BB4B-B1F047BFE0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6863" y="1071678"/>
            <a:ext cx="5655627" cy="1658322"/>
          </a:xfrm>
        </p:spPr>
        <p:txBody>
          <a:bodyPr anchor="b">
            <a:norm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3DC98F-ADC6-48CC-868C-E2591E46A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7193" y="3562032"/>
            <a:ext cx="3274706" cy="222429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EVENT      NAME ORGANISATION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0632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B4CB1-B120-408F-A783-39E41244F493}"/>
              </a:ext>
            </a:extLst>
          </p:cNvPr>
          <p:cNvSpPr/>
          <p:nvPr userDrawn="1"/>
        </p:nvSpPr>
        <p:spPr>
          <a:xfrm>
            <a:off x="0" y="0"/>
            <a:ext cx="8593584" cy="685800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67F373B-B4E0-4D6A-B32A-74A1956C2F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8783" y="330228"/>
            <a:ext cx="1732586" cy="106880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26F04F8-3867-46F5-ABE0-375CE1860D38}"/>
              </a:ext>
            </a:extLst>
          </p:cNvPr>
          <p:cNvSpPr>
            <a:spLocks noChangeAspect="1"/>
          </p:cNvSpPr>
          <p:nvPr userDrawn="1"/>
        </p:nvSpPr>
        <p:spPr>
          <a:xfrm>
            <a:off x="-495475" y="-506591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B973DB4-7AE4-45E6-9B8E-1448E1929F5A}"/>
              </a:ext>
            </a:extLst>
          </p:cNvPr>
          <p:cNvSpPr>
            <a:spLocks noChangeAspect="1"/>
          </p:cNvSpPr>
          <p:nvPr userDrawn="1"/>
        </p:nvSpPr>
        <p:spPr>
          <a:xfrm>
            <a:off x="-218785" y="-213064"/>
            <a:ext cx="1346250" cy="135772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9A543-7CDB-4B27-91E1-83D7BB4A42F9}"/>
              </a:ext>
            </a:extLst>
          </p:cNvPr>
          <p:cNvSpPr/>
          <p:nvPr userDrawn="1"/>
        </p:nvSpPr>
        <p:spPr>
          <a:xfrm flipV="1">
            <a:off x="8593584" y="6675120"/>
            <a:ext cx="2432556" cy="48616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C8B6E5-77E1-46DD-B0FA-86D6FABA6186}"/>
              </a:ext>
            </a:extLst>
          </p:cNvPr>
          <p:cNvSpPr/>
          <p:nvPr userDrawn="1"/>
        </p:nvSpPr>
        <p:spPr>
          <a:xfrm>
            <a:off x="11085076" y="5715861"/>
            <a:ext cx="1349504" cy="1349504"/>
          </a:xfrm>
          <a:prstGeom prst="ellipse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32797A4-C49E-4BA8-9D6A-7CDC10733191}"/>
              </a:ext>
            </a:extLst>
          </p:cNvPr>
          <p:cNvSpPr/>
          <p:nvPr userDrawn="1"/>
        </p:nvSpPr>
        <p:spPr>
          <a:xfrm rot="447595">
            <a:off x="10956967" y="560331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8C04E-F376-4E73-8D0F-75BBB694A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020" y="1727994"/>
            <a:ext cx="4219544" cy="1133475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Part </a:t>
            </a:r>
            <a:r>
              <a:rPr lang="fr-FR" dirty="0" err="1"/>
              <a:t>n°x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EBD9C-5667-426A-A6E9-56BC80FBA6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983" y="3437585"/>
            <a:ext cx="3633618" cy="7016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6D26FA9F-D0B8-4904-816F-0C8CFC42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8709" y="6025488"/>
            <a:ext cx="48725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51848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718F5-CE47-4314-827A-9CA4317A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E6DD2-1A65-4BC6-87DC-303F3A14403B}"/>
              </a:ext>
            </a:extLst>
          </p:cNvPr>
          <p:cNvSpPr/>
          <p:nvPr userDrawn="1"/>
        </p:nvSpPr>
        <p:spPr>
          <a:xfrm>
            <a:off x="0" y="342083"/>
            <a:ext cx="10652227" cy="716132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AD13B27-3614-41CA-B2CD-88C95CAFA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31" y="388289"/>
            <a:ext cx="1011079" cy="62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2E2EE-26E1-4D16-A131-8487EFA5E1B7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147D52-842D-473D-B822-CF5CCE487E81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A06AF6-1D0C-423C-B1BE-58FDABFFE5A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42966B9-27E1-421E-85D6-4B974D3BE945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-266749" y="-464584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76C7A3-EF93-435B-9161-49B8F3068B69}"/>
              </a:ext>
            </a:extLst>
          </p:cNvPr>
          <p:cNvSpPr>
            <a:spLocks noChangeAspect="1"/>
          </p:cNvSpPr>
          <p:nvPr userDrawn="1"/>
        </p:nvSpPr>
        <p:spPr>
          <a:xfrm>
            <a:off x="-738969" y="-514042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89958-725C-40F8-8B1B-449BBBA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</p:spPr>
        <p:txBody>
          <a:bodyPr>
            <a:normAutofit/>
          </a:bodyPr>
          <a:lstStyle>
            <a:lvl1pPr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C0EBC-6EFB-4774-94A6-B7DA4E5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872" y="6104586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9184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F3CD-3A1F-4698-B736-1998CEC4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8"/>
            <a:ext cx="10515600" cy="7812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EA3978-35AB-46C0-BF3A-E00CF5EB62A1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EFADE-A59F-419F-AFB1-481973B2A726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A87D5B2-03B6-46EC-8EF8-8ACF7D2E0F8D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E44F6D-1131-4329-BE77-4CABD009D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FCE4CE1-0DDB-4D2D-90A9-D19D30A9BE4B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F37E03-64B0-4E1A-9577-02AA2D3AF099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141DC13-049B-4765-91FF-EFDFCED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605" y="6162447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41330C-8F4B-4DC6-A67E-2C2AC573F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05843"/>
            <a:ext cx="10515600" cy="44566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40955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F3CD-3A1F-4698-B736-1998CEC4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300"/>
            <a:ext cx="10515600" cy="781235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41330C-8F4B-4DC6-A67E-2C2AC573F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275"/>
            <a:ext cx="10515600" cy="44566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815A72-1ECC-4A84-A4CA-A346AE836C42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640691" y="6223287"/>
            <a:ext cx="690955" cy="690955"/>
          </a:xfrm>
          <a:prstGeom prst="ellipse">
            <a:avLst/>
          </a:prstGeom>
          <a:noFill/>
          <a:ln w="3810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97CFA3-D332-42D1-9F63-26E3443381C2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134883" y="-121014"/>
            <a:ext cx="1008000" cy="1008000"/>
          </a:xfrm>
          <a:prstGeom prst="ellipse">
            <a:avLst/>
          </a:prstGeom>
          <a:noFill/>
          <a:ln w="57150">
            <a:solidFill>
              <a:srgbClr val="40C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4B696A5-923E-4DD4-97A6-8B5E9CBF0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0333" y="255172"/>
            <a:ext cx="1011079" cy="623718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3786095-22AB-47BB-93C7-1BDAF2C60E5F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729991" y="6320728"/>
            <a:ext cx="592247" cy="592247"/>
          </a:xfrm>
          <a:prstGeom prst="ellipse">
            <a:avLst/>
          </a:prstGeom>
          <a:solidFill>
            <a:srgbClr val="3EBFD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67D3C-C3C6-4D2D-9E6A-A0087DA54BE1}"/>
              </a:ext>
            </a:extLst>
          </p:cNvPr>
          <p:cNvSpPr/>
          <p:nvPr userDrawn="1"/>
        </p:nvSpPr>
        <p:spPr>
          <a:xfrm rot="161190">
            <a:off x="-152739" y="-128154"/>
            <a:ext cx="900000" cy="900000"/>
          </a:xfrm>
          <a:prstGeom prst="ellipse">
            <a:avLst/>
          </a:prstGeom>
          <a:solidFill>
            <a:srgbClr val="00991D"/>
          </a:solidFill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141DC13-049B-4765-91FF-EFDFCED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500" y="6378223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77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91151-E287-48AF-B33C-F5E3C0CE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869"/>
            <a:ext cx="10515600" cy="62371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60457-C77A-4F83-82B9-FA464E4C8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0906"/>
            <a:ext cx="5181600" cy="456371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A2DA1C-071A-4BB7-AB19-5261AA3C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0906"/>
            <a:ext cx="5181600" cy="45637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8B8AA8-69E1-4850-BB9D-E18AAFE90B6B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C2D3C-3A9E-4DE3-9F28-60B82DA7F020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DD578C-D76F-46FD-A09A-49EBBAD64E82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7A33B98B-926D-4FF6-92AC-838464075C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E008D22-6FFD-47AD-837E-6D527B0C337D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D4BDB1-886F-480C-9D0D-22E2D720FFD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57272-B554-4F94-B8FC-40BEECA8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492" y="6194315"/>
            <a:ext cx="5052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938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DAEFC-46D1-4EA2-A429-47DC7BD7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730389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39968B1E-916B-4552-BA2B-6DB62763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22266"/>
            <a:ext cx="4932000" cy="353947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9CBE83-8FEE-49FF-8A57-70B6B42359C3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BBA98-277F-4453-8E86-981C9D61AABD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4EB3C9-27DB-498B-B31B-C807B7146E99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B93D56D-2D2D-4E39-985F-A40D22195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F094F9FD-D88C-4E69-8C0B-DE1AFBF34216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3866E0-887D-4C3E-A1CA-9F6B506459F9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87D82-7C40-46F6-A5D9-DA799A6F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071" y="6194315"/>
            <a:ext cx="4737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F6FE9E6-3107-4A8E-B97A-22CD5E7D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379867"/>
            <a:ext cx="9982200" cy="10940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1D24579-655C-44A0-8B20-BF1E940E94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88400" y="1721612"/>
            <a:ext cx="4932000" cy="354012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95252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20768-8248-40CA-80CA-9A552F8E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72116"/>
            <a:ext cx="3932237" cy="92397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4870A-2E77-467F-B3E0-CB7B596F9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6414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B2932-FBCF-4193-B7D8-887925AF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084" y="2241310"/>
            <a:ext cx="3932237" cy="3937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9D975-EF07-4B03-9A01-437F362BCF6B}"/>
              </a:ext>
            </a:extLst>
          </p:cNvPr>
          <p:cNvSpPr/>
          <p:nvPr userDrawn="1"/>
        </p:nvSpPr>
        <p:spPr>
          <a:xfrm>
            <a:off x="-152879" y="2031676"/>
            <a:ext cx="4924904" cy="83197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790434-CBEA-40F6-B9ED-43D463DE5DED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2A0A3C-E460-4B69-8032-3C4BAE9B1A68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603A45-D4D6-4FAE-B2D6-2AC29993F13D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1EAACDCF-C384-4C4F-85DC-D770E8928A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F51A7A-5CBC-4508-9221-BF9105919F97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27379A-828C-4044-98A3-061B25BA53D4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4C671-939B-4C87-9813-D06E847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8146" y="6124638"/>
            <a:ext cx="5141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0923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E464CC-771C-4E99-A5FD-5CDC94C9FACD}"/>
              </a:ext>
            </a:extLst>
          </p:cNvPr>
          <p:cNvSpPr/>
          <p:nvPr userDrawn="1"/>
        </p:nvSpPr>
        <p:spPr>
          <a:xfrm>
            <a:off x="0" y="0"/>
            <a:ext cx="12192000" cy="6207979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1DF26152-0BC2-43E6-8786-388FCF369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" y="6341748"/>
            <a:ext cx="567812" cy="386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A8C4D0-C49F-4733-B026-688954C2F7B8}"/>
              </a:ext>
            </a:extLst>
          </p:cNvPr>
          <p:cNvSpPr/>
          <p:nvPr userDrawn="1"/>
        </p:nvSpPr>
        <p:spPr>
          <a:xfrm>
            <a:off x="814768" y="6413524"/>
            <a:ext cx="11291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B12F15-6298-43B6-8860-F5F55E624791}"/>
              </a:ext>
            </a:extLst>
          </p:cNvPr>
          <p:cNvSpPr txBox="1">
            <a:spLocks/>
          </p:cNvSpPr>
          <p:nvPr userDrawn="1"/>
        </p:nvSpPr>
        <p:spPr>
          <a:xfrm>
            <a:off x="5248120" y="2988713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www.leap-re.eu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AC89DA-4ED1-4E70-809B-51FF6125C0A6}"/>
              </a:ext>
            </a:extLst>
          </p:cNvPr>
          <p:cNvSpPr txBox="1">
            <a:spLocks/>
          </p:cNvSpPr>
          <p:nvPr userDrawn="1"/>
        </p:nvSpPr>
        <p:spPr>
          <a:xfrm>
            <a:off x="5248120" y="3926161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contact@leap-re.eu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6F78DF-9D01-4E6F-94A4-932D0EA526B2}"/>
              </a:ext>
            </a:extLst>
          </p:cNvPr>
          <p:cNvSpPr txBox="1">
            <a:spLocks/>
          </p:cNvSpPr>
          <p:nvPr userDrawn="1"/>
        </p:nvSpPr>
        <p:spPr>
          <a:xfrm>
            <a:off x="5248120" y="4920759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@</a:t>
            </a:r>
            <a:r>
              <a:rPr lang="en-GB" dirty="0" err="1"/>
              <a:t>leapRE_EU</a:t>
            </a:r>
            <a:endParaRPr lang="en-GB" dirty="0"/>
          </a:p>
        </p:txBody>
      </p:sp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0743B68-E78E-4488-AAB1-4C476F62E9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920759"/>
            <a:ext cx="525589" cy="525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4791B9-3FCE-41AF-96FC-9CAAF7201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3848133"/>
            <a:ext cx="604935" cy="6049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DE4B4E-3B45-49F2-BEFB-F4DB22B96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2919638"/>
            <a:ext cx="604935" cy="604935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7962E686-F4F8-41BA-A4E3-F8D79387C22E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480890" y="-570729"/>
            <a:ext cx="1977468" cy="19774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3690F0-FCC0-40C7-995C-58AB7F8CA1C7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419014" y="5789700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670B89-6975-4662-9154-2389D4DA01CA}"/>
              </a:ext>
            </a:extLst>
          </p:cNvPr>
          <p:cNvSpPr>
            <a:spLocks noChangeAspect="1"/>
          </p:cNvSpPr>
          <p:nvPr userDrawn="1"/>
        </p:nvSpPr>
        <p:spPr>
          <a:xfrm>
            <a:off x="-744985" y="746889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3860EB-2363-4A44-9FD7-B34782F1350A}"/>
              </a:ext>
            </a:extLst>
          </p:cNvPr>
          <p:cNvSpPr txBox="1"/>
          <p:nvPr userDrawn="1"/>
        </p:nvSpPr>
        <p:spPr>
          <a:xfrm>
            <a:off x="4252912" y="974147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49115E-4164-445F-A631-8F8A71EC03E1}"/>
              </a:ext>
            </a:extLst>
          </p:cNvPr>
          <p:cNvSpPr txBox="1"/>
          <p:nvPr userDrawn="1"/>
        </p:nvSpPr>
        <p:spPr>
          <a:xfrm>
            <a:off x="2895599" y="187759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noProof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US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32896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0E722B-4761-4A69-BC4C-DF14000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41E92C-D797-4667-B80F-0BB45961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C2215-6074-4638-8CC6-1C8FE51D6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DFFB-3ACB-4D74-8D7F-8E2F1D09B9C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A40DC-9783-44F2-AB6C-6EA5F9C15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4E092-A6DA-4F77-890A-0704FED2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A754-A55E-413D-A6F6-65F5045077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6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65" r:id="rId5"/>
    <p:sldLayoutId id="2147483652" r:id="rId6"/>
    <p:sldLayoutId id="2147483654" r:id="rId7"/>
    <p:sldLayoutId id="2147483657" r:id="rId8"/>
    <p:sldLayoutId id="2147483664" r:id="rId9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0991D"/>
        </a:buClr>
        <a:buFont typeface="Arial" panose="020B0604020202020204" pitchFamily="34" charset="0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8118-E6DE-4F0E-B3DE-9C40D3D9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25" y="330925"/>
            <a:ext cx="6334896" cy="1860330"/>
          </a:xfrm>
        </p:spPr>
        <p:txBody>
          <a:bodyPr>
            <a:normAutofit fontScale="90000"/>
          </a:bodyPr>
          <a:lstStyle/>
          <a:p>
            <a:r>
              <a:rPr lang="fr-FR" dirty="0"/>
              <a:t>LEAP-RE </a:t>
            </a:r>
            <a:br>
              <a:rPr lang="fr-FR" dirty="0"/>
            </a:br>
            <a:r>
              <a:rPr lang="fr-FR" dirty="0"/>
              <a:t>Kick-OFF MEETING</a:t>
            </a:r>
            <a:br>
              <a:rPr lang="fr-FR" dirty="0"/>
            </a:br>
            <a:r>
              <a:rPr lang="fr-FR" sz="3200" b="0" dirty="0"/>
              <a:t>23-24 March 2021</a:t>
            </a:r>
            <a:endParaRPr lang="en-US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E6075A-4F1E-412D-8530-A622D079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102" y="2947842"/>
            <a:ext cx="4121586" cy="2528793"/>
          </a:xfrm>
        </p:spPr>
        <p:txBody>
          <a:bodyPr>
            <a:normAutofit/>
          </a:bodyPr>
          <a:lstStyle/>
          <a:p>
            <a:r>
              <a:rPr lang="fr-FR" sz="3600" b="1" dirty="0"/>
              <a:t>Work Package </a:t>
            </a:r>
            <a:r>
              <a:rPr lang="fi-FI" sz="3600" b="1" dirty="0"/>
              <a:t>WP4</a:t>
            </a:r>
            <a:endParaRPr lang="fr-FR" sz="3600" b="1" dirty="0"/>
          </a:p>
          <a:p>
            <a:r>
              <a:rPr lang="fi-FI" sz="3600" b="1" dirty="0" err="1"/>
              <a:t>Maximising</a:t>
            </a:r>
            <a:r>
              <a:rPr lang="fi-FI" sz="3600" b="1" dirty="0"/>
              <a:t> </a:t>
            </a:r>
            <a:r>
              <a:rPr lang="fi-FI" sz="3600" b="1" dirty="0" err="1"/>
              <a:t>Outcomes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4540721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8E87D26-A590-4496-83E4-3765722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WP4: Actions to be done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FC9B18-3B3C-432B-9249-42D345413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63948"/>
              </p:ext>
            </p:extLst>
          </p:nvPr>
        </p:nvGraphicFramePr>
        <p:xfrm>
          <a:off x="865200" y="1503800"/>
          <a:ext cx="10461600" cy="97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8007264" imgH="717513" progId="Excel.Sheet.12">
                  <p:embed/>
                </p:oleObj>
              </mc:Choice>
              <mc:Fallback>
                <p:oleObj name="Worksheet" r:id="rId3" imgW="8007264" imgH="717513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7FC9B18-3B3C-432B-9249-42D3454134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200" y="1503800"/>
                        <a:ext cx="10461600" cy="97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E867DF-63C9-4B66-9A99-95550F3D0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21889"/>
              </p:ext>
            </p:extLst>
          </p:nvPr>
        </p:nvGraphicFramePr>
        <p:xfrm>
          <a:off x="865199" y="2481715"/>
          <a:ext cx="10461599" cy="281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5" imgW="8007264" imgH="2152540" progId="Excel.Sheet.12">
                  <p:embed/>
                </p:oleObj>
              </mc:Choice>
              <mc:Fallback>
                <p:oleObj name="Worksheet" r:id="rId5" imgW="8007264" imgH="21525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199" y="2481715"/>
                        <a:ext cx="10461599" cy="281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2212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8E87D26-A590-4496-83E4-3765722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WP4: Actions to be done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624EAE-4A06-4989-B6E8-85C9C0B9C273}"/>
              </a:ext>
            </a:extLst>
          </p:cNvPr>
          <p:cNvGrpSpPr>
            <a:grpSpLocks noChangeAspect="1"/>
          </p:cNvGrpSpPr>
          <p:nvPr/>
        </p:nvGrpSpPr>
        <p:grpSpPr>
          <a:xfrm>
            <a:off x="865200" y="1325256"/>
            <a:ext cx="10461600" cy="4828431"/>
            <a:chOff x="2092325" y="1220788"/>
            <a:chExt cx="8007350" cy="3695700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9F61CD5A-1BFB-43B9-9892-A04E5D929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140339"/>
                </p:ext>
              </p:extLst>
            </p:nvPr>
          </p:nvGraphicFramePr>
          <p:xfrm>
            <a:off x="2092325" y="1938338"/>
            <a:ext cx="8007350" cy="297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Worksheet" r:id="rId3" imgW="8007264" imgH="2978275" progId="Excel.Sheet.12">
                    <p:embed/>
                  </p:oleObj>
                </mc:Choice>
                <mc:Fallback>
                  <p:oleObj name="Worksheet" r:id="rId3" imgW="8007264" imgH="2978275" progId="Excel.Sheet.12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9F61CD5A-1BFB-43B9-9892-A04E5D9293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92325" y="1938338"/>
                          <a:ext cx="8007350" cy="297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614F1BE4-27E9-47E4-B9A3-79FA69D68C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780267"/>
                </p:ext>
              </p:extLst>
            </p:nvPr>
          </p:nvGraphicFramePr>
          <p:xfrm>
            <a:off x="2092325" y="1220788"/>
            <a:ext cx="8007350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Worksheet" r:id="rId5" imgW="8007264" imgH="717513" progId="Excel.Sheet.12">
                    <p:embed/>
                  </p:oleObj>
                </mc:Choice>
                <mc:Fallback>
                  <p:oleObj name="Worksheet" r:id="rId5" imgW="8007264" imgH="717513" progId="Excel.Sheet.12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614F1BE4-27E9-47E4-B9A3-79FA69D68C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92325" y="1220788"/>
                          <a:ext cx="8007350" cy="717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55503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C235D9E-6454-424D-A43D-DA2B9A10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WP4: Risk assessment </a:t>
            </a:r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6450676-846A-4750-88CD-7B23B5B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41829"/>
              </p:ext>
            </p:extLst>
          </p:nvPr>
        </p:nvGraphicFramePr>
        <p:xfrm>
          <a:off x="430809" y="1347019"/>
          <a:ext cx="11082765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255">
                  <a:extLst>
                    <a:ext uri="{9D8B030D-6E8A-4147-A177-3AD203B41FA5}">
                      <a16:colId xmlns:a16="http://schemas.microsoft.com/office/drawing/2014/main" val="2919634094"/>
                    </a:ext>
                  </a:extLst>
                </a:gridCol>
                <a:gridCol w="3694255">
                  <a:extLst>
                    <a:ext uri="{9D8B030D-6E8A-4147-A177-3AD203B41FA5}">
                      <a16:colId xmlns:a16="http://schemas.microsoft.com/office/drawing/2014/main" val="1272433063"/>
                    </a:ext>
                  </a:extLst>
                </a:gridCol>
                <a:gridCol w="3694255">
                  <a:extLst>
                    <a:ext uri="{9D8B030D-6E8A-4147-A177-3AD203B41FA5}">
                      <a16:colId xmlns:a16="http://schemas.microsoft.com/office/drawing/2014/main" val="335078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if occurs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Preventive / Contingency 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3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Uncertainties linked to COVID pandemic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of virtual meetings and other virtual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of alignment of some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Coordination with PMB, </a:t>
                      </a:r>
                    </a:p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regular WP meetings, </a:t>
                      </a:r>
                    </a:p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mid-term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 impacting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Detailed work plan, </a:t>
                      </a:r>
                    </a:p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regular WP meetings, </a:t>
                      </a:r>
                    </a:p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mid-term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8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Limited interaction with other WPs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Regular participation of WP leaders in PMB meetings, </a:t>
                      </a:r>
                    </a:p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regular WP meetings, </a:t>
                      </a:r>
                    </a:p>
                    <a:p>
                      <a:pPr marL="285750" indent="-285750">
                        <a:buClr>
                          <a:srgbClr val="00991D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participation of non-funded partners to in linked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2097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5926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FE71A6-3016-40F9-A0F9-C4C10E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197429"/>
            <a:ext cx="10326783" cy="5206666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WP4 </a:t>
            </a:r>
            <a:r>
              <a:rPr lang="en-GB" sz="1600" dirty="0"/>
              <a:t>implements tasks to support the LEAP-RE projects to achieve and maximise their intended outputs and outcomes, assuring mutual learning, support and service delivery, and strategic communication.</a:t>
            </a:r>
            <a:br>
              <a:rPr lang="en-GB" sz="1600" dirty="0"/>
            </a:br>
            <a:endParaRPr lang="en-GB" sz="1600" dirty="0"/>
          </a:p>
          <a:p>
            <a:r>
              <a:rPr lang="en-US" sz="1600" b="1" dirty="0"/>
              <a:t>Objectives of this WP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Expand and manage a quadruple helix community and stakeholders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Collect input and feedback from this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Leverage the results, knowledge, and activities of the projects to optimize outputs and outcomes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Facilitate and support the uptake of innovation, and future upscaling and replication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Coordinate public communications and awareness-raising </a:t>
            </a:r>
            <a:endParaRPr lang="en-US" sz="1600" dirty="0"/>
          </a:p>
          <a:p>
            <a:r>
              <a:rPr lang="en-US" sz="1600" b="1" dirty="0"/>
              <a:t>WP duration:</a:t>
            </a:r>
          </a:p>
          <a:p>
            <a:r>
              <a:rPr lang="en-US" sz="1600" dirty="0"/>
              <a:t>M3-M63</a:t>
            </a:r>
          </a:p>
          <a:p>
            <a:r>
              <a:rPr lang="en-US" sz="1600" b="1" dirty="0"/>
              <a:t>Partners involved: </a:t>
            </a:r>
          </a:p>
          <a:p>
            <a:r>
              <a:rPr lang="en-US" sz="1600" b="1" dirty="0"/>
              <a:t>Task Leaders: </a:t>
            </a:r>
            <a:r>
              <a:rPr lang="en-US" sz="1600" dirty="0"/>
              <a:t>UH &amp; AESG</a:t>
            </a:r>
          </a:p>
          <a:p>
            <a:r>
              <a:rPr lang="en-US" sz="1600" b="1" dirty="0"/>
              <a:t>Contributors:</a:t>
            </a:r>
            <a:r>
              <a:rPr lang="en-US" sz="1600" dirty="0"/>
              <a:t> LGI; DSI; POLIMI; SU; MESRS; ANR; PAUWES; DLR</a:t>
            </a:r>
            <a:endParaRPr lang="x-none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74180-603F-4904-AAC0-0A2F5D82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32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FE71A6-3016-40F9-A0F9-C4C10E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0" y="1211943"/>
            <a:ext cx="5800270" cy="5390243"/>
          </a:xfrm>
        </p:spPr>
        <p:txBody>
          <a:bodyPr>
            <a:normAutofit/>
          </a:bodyPr>
          <a:lstStyle/>
          <a:p>
            <a:r>
              <a:rPr lang="en-GB" sz="1600" b="1" dirty="0"/>
              <a:t>Main WP expected results:</a:t>
            </a:r>
          </a:p>
          <a:p>
            <a:endParaRPr lang="en-GB" sz="1600" b="1" dirty="0"/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Animation and expansion of the LEAP-RE Community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Development of a strategy for knowledge sharing and clustering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Development of an appropriate knowledge management system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Building and Managing an online repository and community social network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Organizing Stakeholder surveys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Development of an online training platform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Publishing LEAP-RE state-of-the-art Reports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Updating and/or review of existing MARs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Scientific dissemination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Organizing Winter/Summer schools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Innovation acceleration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Programme communication</a:t>
            </a:r>
          </a:p>
          <a:p>
            <a:pPr>
              <a:lnSpc>
                <a:spcPct val="100000"/>
              </a:lnSpc>
            </a:pPr>
            <a:endParaRPr lang="en-GB" sz="1600" b="1" dirty="0"/>
          </a:p>
          <a:p>
            <a:pPr>
              <a:lnSpc>
                <a:spcPct val="100000"/>
              </a:lnSpc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74180-603F-4904-AAC0-0A2F5D82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WP4: Milestones and Outcomes</a:t>
            </a:r>
          </a:p>
        </p:txBody>
      </p:sp>
      <p:pic>
        <p:nvPicPr>
          <p:cNvPr id="1025" name="Picture 1" descr="page35image33899392">
            <a:extLst>
              <a:ext uri="{FF2B5EF4-FFF2-40B4-BE49-F238E27FC236}">
                <a16:creationId xmlns:a16="http://schemas.microsoft.com/office/drawing/2014/main" id="{E8E34AF4-3DFF-48F4-BF8F-8824FBF4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35image33902864">
            <a:extLst>
              <a:ext uri="{FF2B5EF4-FFF2-40B4-BE49-F238E27FC236}">
                <a16:creationId xmlns:a16="http://schemas.microsoft.com/office/drawing/2014/main" id="{AE4E7704-D532-4EAF-8C33-1ABB0D66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35image33903424">
            <a:extLst>
              <a:ext uri="{FF2B5EF4-FFF2-40B4-BE49-F238E27FC236}">
                <a16:creationId xmlns:a16="http://schemas.microsoft.com/office/drawing/2014/main" id="{059D4388-B94B-4811-B237-743AD6D5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35image65641024">
            <a:extLst>
              <a:ext uri="{FF2B5EF4-FFF2-40B4-BE49-F238E27FC236}">
                <a16:creationId xmlns:a16="http://schemas.microsoft.com/office/drawing/2014/main" id="{6B552148-C351-4F9D-B071-618A0239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35image33899392">
            <a:extLst>
              <a:ext uri="{FF2B5EF4-FFF2-40B4-BE49-F238E27FC236}">
                <a16:creationId xmlns:a16="http://schemas.microsoft.com/office/drawing/2014/main" id="{3B3F6E4B-13A2-4ABB-9E48-3EE7813A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35image33902864">
            <a:extLst>
              <a:ext uri="{FF2B5EF4-FFF2-40B4-BE49-F238E27FC236}">
                <a16:creationId xmlns:a16="http://schemas.microsoft.com/office/drawing/2014/main" id="{F584975D-A701-4026-9E55-ADFACDFA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35image33903424">
            <a:extLst>
              <a:ext uri="{FF2B5EF4-FFF2-40B4-BE49-F238E27FC236}">
                <a16:creationId xmlns:a16="http://schemas.microsoft.com/office/drawing/2014/main" id="{4FFBEC62-8B12-4731-B616-8BBBB3B6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35image65641024">
            <a:extLst>
              <a:ext uri="{FF2B5EF4-FFF2-40B4-BE49-F238E27FC236}">
                <a16:creationId xmlns:a16="http://schemas.microsoft.com/office/drawing/2014/main" id="{77B96D9F-0DC9-4968-B020-7140DEF9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870DB7A7-37A7-4E6D-8181-C9C9365C3E12}"/>
              </a:ext>
            </a:extLst>
          </p:cNvPr>
          <p:cNvSpPr txBox="1">
            <a:spLocks/>
          </p:cNvSpPr>
          <p:nvPr/>
        </p:nvSpPr>
        <p:spPr>
          <a:xfrm>
            <a:off x="6159500" y="1211942"/>
            <a:ext cx="5800270" cy="539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91D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91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91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91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WP Milestones:</a:t>
            </a:r>
          </a:p>
          <a:p>
            <a:endParaRPr lang="en-GB" sz="1600" b="1" dirty="0"/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Workshop 1 (M21), UH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Workshop 2 (M45), AESG</a:t>
            </a:r>
          </a:p>
          <a:p>
            <a:pPr lvl="1">
              <a:lnSpc>
                <a:spcPct val="100000"/>
              </a:lnSpc>
            </a:pPr>
            <a:r>
              <a:rPr lang="en-GB" sz="1600" i="1" dirty="0">
                <a:solidFill>
                  <a:schemeClr val="tx1"/>
                </a:solidFill>
              </a:rPr>
              <a:t>Workshop 3 (M61), UH</a:t>
            </a:r>
          </a:p>
          <a:p>
            <a:pPr>
              <a:lnSpc>
                <a:spcPct val="100000"/>
              </a:lnSpc>
            </a:pPr>
            <a:endParaRPr lang="en-GB" sz="1600" b="1" dirty="0"/>
          </a:p>
          <a:p>
            <a:pPr>
              <a:lnSpc>
                <a:spcPct val="100000"/>
              </a:lnSpc>
            </a:pP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680777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FE71A6-3016-40F9-A0F9-C4C10E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19200"/>
            <a:ext cx="11105146" cy="5040086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Task 4.1:Expanding, managing and animating the LEAP-RE community</a:t>
            </a:r>
            <a:r>
              <a:rPr lang="x-none" sz="1600" b="1" dirty="0"/>
              <a:t> </a:t>
            </a:r>
            <a:endParaRPr lang="en-US" sz="1600" b="1" dirty="0"/>
          </a:p>
          <a:p>
            <a:r>
              <a:rPr lang="fi-FI" sz="1600" b="1" i="1" dirty="0"/>
              <a:t>	</a:t>
            </a:r>
            <a:r>
              <a:rPr lang="x-none" sz="1600" b="1" i="1" dirty="0"/>
              <a:t>The aim of this task is to </a:t>
            </a:r>
            <a:r>
              <a:rPr lang="en-US" sz="1600" b="1" i="1" dirty="0"/>
              <a:t>support the further development and management of a long-lasting, 	quadruple helix LEAP-RE community, comprising government agencies, academia, civil society 	organizations, and the private sector. </a:t>
            </a:r>
            <a:endParaRPr lang="en-US" sz="1600" b="1" dirty="0"/>
          </a:p>
          <a:p>
            <a:endParaRPr lang="en-GB" sz="1600" b="1" dirty="0"/>
          </a:p>
          <a:p>
            <a:r>
              <a:rPr lang="en-GB" sz="1600" b="1" dirty="0"/>
              <a:t>Leaders:</a:t>
            </a:r>
            <a:r>
              <a:rPr lang="en-US" sz="1600" dirty="0"/>
              <a:t>UH; AESG</a:t>
            </a:r>
            <a:endParaRPr lang="en-KE" sz="1600" dirty="0"/>
          </a:p>
          <a:p>
            <a:r>
              <a:rPr lang="en-GB" sz="1600" b="1" dirty="0"/>
              <a:t>Contributors</a:t>
            </a:r>
            <a:r>
              <a:rPr lang="en-GB" sz="1600" dirty="0"/>
              <a:t>: </a:t>
            </a:r>
            <a:r>
              <a:rPr lang="en-US" sz="1600" dirty="0"/>
              <a:t>LGI; DSI; POLIMI; SU; MESRS; ANR; PAUWES; DLR</a:t>
            </a:r>
            <a:endParaRPr lang="x-non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1: </a:t>
            </a:r>
            <a:r>
              <a:rPr lang="en-US" sz="1600" i="1" dirty="0" err="1"/>
              <a:t>Organise</a:t>
            </a:r>
            <a:r>
              <a:rPr lang="en-US" sz="1600" i="1" dirty="0"/>
              <a:t> LEAP-RE General Workshops</a:t>
            </a:r>
          </a:p>
          <a:p>
            <a:pPr marL="971550" lvl="1" indent="-285750"/>
            <a:r>
              <a:rPr lang="en-US" sz="1400" i="1" dirty="0"/>
              <a:t>Workshop 1</a:t>
            </a:r>
          </a:p>
          <a:p>
            <a:pPr marL="971550" lvl="1" indent="-285750"/>
            <a:r>
              <a:rPr lang="en-US" sz="1400" i="1" dirty="0"/>
              <a:t>Workshop 2</a:t>
            </a:r>
          </a:p>
          <a:p>
            <a:pPr marL="971550" lvl="1" indent="-285750"/>
            <a:r>
              <a:rPr lang="fi-FI" sz="1400" dirty="0"/>
              <a:t>Workshop 3</a:t>
            </a:r>
            <a:endParaRPr lang="x-non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2: </a:t>
            </a:r>
            <a:r>
              <a:rPr lang="en-US" sz="1600" i="1" dirty="0"/>
              <a:t>Clustering Pillar 1 &amp; 2 Projects</a:t>
            </a:r>
          </a:p>
          <a:p>
            <a:pPr marL="971550" lvl="1" indent="-285750"/>
            <a:r>
              <a:rPr lang="en-US" sz="1400" i="1" dirty="0"/>
              <a:t>Strategy for knowledge sharing and clustering</a:t>
            </a:r>
          </a:p>
          <a:p>
            <a:pPr marL="971550" lvl="1" indent="-285750"/>
            <a:r>
              <a:rPr lang="en-US" sz="1400" i="1" dirty="0"/>
              <a:t>Identify and form clusters of projects</a:t>
            </a:r>
          </a:p>
          <a:p>
            <a:pPr marL="971550" lvl="1" indent="-285750"/>
            <a:r>
              <a:rPr lang="en-US" sz="1400" i="1" dirty="0"/>
              <a:t>Three clustering sessions at General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3: </a:t>
            </a:r>
            <a:r>
              <a:rPr lang="en-US" sz="1600" i="1" dirty="0"/>
              <a:t>Animate online community</a:t>
            </a:r>
          </a:p>
          <a:p>
            <a:pPr marL="971550" lvl="1" indent="-285750"/>
            <a:r>
              <a:rPr lang="en-US" sz="1400" i="1" dirty="0"/>
              <a:t>Build and manage an online repository </a:t>
            </a:r>
          </a:p>
          <a:p>
            <a:pPr marL="971550" lvl="1" indent="-285750"/>
            <a:r>
              <a:rPr lang="en-US" sz="1400" i="1" dirty="0"/>
              <a:t>Continuous online animation</a:t>
            </a:r>
          </a:p>
          <a:p>
            <a:pPr marL="971550" lvl="1" indent="-285750"/>
            <a:r>
              <a:rPr lang="en-US" sz="1400" i="1" dirty="0" err="1"/>
              <a:t>Organise</a:t>
            </a:r>
            <a:r>
              <a:rPr lang="en-US" sz="1400" i="1" dirty="0"/>
              <a:t> Stakeholder surveys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74180-603F-4904-AAC0-0A2F5D82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WP4: Task 4.1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8ED9D-EF6F-45EC-9C68-D8542045543B}"/>
              </a:ext>
            </a:extLst>
          </p:cNvPr>
          <p:cNvSpPr txBox="1"/>
          <p:nvPr/>
        </p:nvSpPr>
        <p:spPr>
          <a:xfrm>
            <a:off x="7340875" y="2886765"/>
            <a:ext cx="4579855" cy="275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Deliverables: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5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D4.1 Knowledge sharing and clustering strategy (M5), UH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5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D4.2 Results from clustering in LEAP-RE (M60), UH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5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D4.3 Strategic approach to LEAP-RE Community management (M3), LGI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5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D4.4 Online repository of LEAP-RE Horizontal Training Modules (M12)</a:t>
            </a:r>
            <a:r>
              <a:rPr lang="en-GB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5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LGI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746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FE71A6-3016-40F9-A0F9-C4C10E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8" y="1197429"/>
            <a:ext cx="10812896" cy="5395876"/>
          </a:xfrm>
        </p:spPr>
        <p:txBody>
          <a:bodyPr>
            <a:normAutofit fontScale="92500" lnSpcReduction="10000"/>
          </a:bodyPr>
          <a:lstStyle/>
          <a:p>
            <a:r>
              <a:rPr lang="en-GB" sz="1600" b="1" i="1" dirty="0"/>
              <a:t>Task 4.2.: Knowledge capitalisation, valorisation, &amp; scientific dissemination</a:t>
            </a:r>
          </a:p>
          <a:p>
            <a:r>
              <a:rPr lang="en-US" sz="1600" b="1" i="1" dirty="0"/>
              <a:t>	The aim of this task is to build on the work undertaken in Pillars 1 &amp;2, WP4, and in WP5 in the field 	of M&amp;E to create a </a:t>
            </a:r>
            <a:r>
              <a:rPr lang="en-US" sz="1600" b="1" i="1" dirty="0" err="1"/>
              <a:t>programme</a:t>
            </a:r>
            <a:r>
              <a:rPr lang="en-US" sz="1600" b="1" i="1" dirty="0"/>
              <a:t>-level </a:t>
            </a:r>
            <a:r>
              <a:rPr lang="en-US" sz="1600" b="1" i="1" dirty="0" err="1"/>
              <a:t>valorisation</a:t>
            </a:r>
            <a:r>
              <a:rPr lang="en-US" sz="1600" b="1" i="1" dirty="0"/>
              <a:t> effort for the knowledge and scientific results &amp; 	outcomes coming from the LEAP-RE projects.  </a:t>
            </a:r>
            <a:endParaRPr lang="en-GB" sz="1600" b="1" i="1" dirty="0"/>
          </a:p>
          <a:p>
            <a:endParaRPr lang="en-GB" sz="1600" b="1" i="1" dirty="0"/>
          </a:p>
          <a:p>
            <a:r>
              <a:rPr lang="en-GB" sz="1600" b="1" dirty="0"/>
              <a:t>Task Leaders: </a:t>
            </a:r>
            <a:r>
              <a:rPr lang="en-US" sz="1600" dirty="0"/>
              <a:t>POLIMI; SU</a:t>
            </a:r>
            <a:endParaRPr lang="en-KE" sz="1600" dirty="0"/>
          </a:p>
          <a:p>
            <a:r>
              <a:rPr lang="en-GB" sz="1600" b="1" dirty="0"/>
              <a:t>Contributors: </a:t>
            </a:r>
            <a:r>
              <a:rPr lang="en-GB" sz="1600" dirty="0"/>
              <a:t>UH; AESG; </a:t>
            </a:r>
            <a:r>
              <a:rPr lang="en-US" sz="1600" dirty="0"/>
              <a:t>LGI; DSI; MESRS; ANR; PAUWES; DLR </a:t>
            </a:r>
            <a:endParaRPr lang="en-GB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Action 1: </a:t>
            </a:r>
            <a:r>
              <a:rPr lang="en-GB" sz="1600" i="1" dirty="0"/>
              <a:t>Publish LEAP-RE state-of-the-art reports M18-M63</a:t>
            </a:r>
          </a:p>
          <a:p>
            <a:pPr marL="971550" lvl="1" indent="-285750"/>
            <a:r>
              <a:rPr lang="en-GB" sz="1200" i="1" dirty="0"/>
              <a:t>SOTA 1 – Linked to General Workshop 1</a:t>
            </a:r>
          </a:p>
          <a:p>
            <a:pPr marL="971550" lvl="1" indent="-285750"/>
            <a:r>
              <a:rPr lang="en-GB" sz="1200" i="1" dirty="0"/>
              <a:t>SOTA 2 – Linked to General Workshop 2</a:t>
            </a:r>
          </a:p>
          <a:p>
            <a:pPr marL="971550" lvl="1" indent="-285750"/>
            <a:r>
              <a:rPr lang="en-GB" sz="1200" i="1" dirty="0"/>
              <a:t>SOTA 3 – Linked to General Workshop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Action 2: </a:t>
            </a:r>
            <a:r>
              <a:rPr lang="en-GB" sz="1600" i="1" dirty="0"/>
              <a:t>Reflect on and update the MARs M51-M57</a:t>
            </a:r>
          </a:p>
          <a:p>
            <a:pPr marL="971550" lvl="1" indent="-285750"/>
            <a:r>
              <a:rPr lang="en-GB" sz="1200" i="1" dirty="0"/>
              <a:t>Reviewing MARs</a:t>
            </a:r>
          </a:p>
          <a:p>
            <a:pPr marL="971550" lvl="1" indent="-285750"/>
            <a:r>
              <a:rPr lang="en-GB" sz="1200" i="1" dirty="0"/>
              <a:t>Updating 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Action 3: </a:t>
            </a:r>
            <a:r>
              <a:rPr lang="en-GB" sz="1600" i="1" dirty="0"/>
              <a:t>Coordinate Scientific dissemination M6-M63</a:t>
            </a:r>
          </a:p>
          <a:p>
            <a:pPr marL="971550" lvl="1" indent="-285750"/>
            <a:r>
              <a:rPr lang="en-GB" sz="1200" i="1" dirty="0"/>
              <a:t>Scientific dissemination guidelines</a:t>
            </a:r>
          </a:p>
          <a:p>
            <a:pPr marL="971550" lvl="1" indent="-285750"/>
            <a:r>
              <a:rPr lang="en-GB" sz="1200" i="1" dirty="0"/>
              <a:t>Monitor &amp; report dissemination activities </a:t>
            </a:r>
          </a:p>
          <a:p>
            <a:pPr marL="971550" lvl="1" indent="-285750"/>
            <a:r>
              <a:rPr lang="en-GB" sz="1200" i="1" dirty="0"/>
              <a:t>Interface with scientific databases &amp;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Action 4: </a:t>
            </a:r>
            <a:r>
              <a:rPr lang="en-GB" sz="1600" i="1" dirty="0"/>
              <a:t>Organize Winter/Summer Schools M19-M58</a:t>
            </a:r>
          </a:p>
          <a:p>
            <a:pPr marL="971550" lvl="1" indent="-285750"/>
            <a:r>
              <a:rPr lang="en-GB" sz="1200" i="1" dirty="0"/>
              <a:t>Summer school</a:t>
            </a:r>
          </a:p>
          <a:p>
            <a:pPr marL="971550" lvl="1" indent="-285750"/>
            <a:r>
              <a:rPr lang="en-GB" sz="1200" i="1" dirty="0"/>
              <a:t>Winter school</a:t>
            </a:r>
          </a:p>
          <a:p>
            <a:pPr marL="971550" lvl="1" indent="-285750"/>
            <a:r>
              <a:rPr lang="en-GB" sz="1200" i="1" dirty="0"/>
              <a:t>Virtual PhD pitching contest </a:t>
            </a:r>
            <a:endParaRPr lang="x-none" sz="1200" dirty="0"/>
          </a:p>
          <a:p>
            <a:endParaRPr lang="x-none" sz="1600" b="1" i="1" dirty="0"/>
          </a:p>
          <a:p>
            <a:endParaRPr lang="en-US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74180-603F-4904-AAC0-0A2F5D82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WP4: Task 4.2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72B58-1601-4ABC-A408-CAC4655A362B}"/>
              </a:ext>
            </a:extLst>
          </p:cNvPr>
          <p:cNvSpPr txBox="1"/>
          <p:nvPr/>
        </p:nvSpPr>
        <p:spPr>
          <a:xfrm>
            <a:off x="7435143" y="3037594"/>
            <a:ext cx="4579855" cy="201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Deliverables: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D4.5 Proceedings from general workshops (M21, M45, M60), POLIMI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D4.6 Updated and Revised Multiannual Roadmaps (M54), POLIMI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D4.7 List of LEAP-RE Dissemination Activities (M18, M36, M60</a:t>
            </a:r>
            <a:r>
              <a:rPr lang="en-GB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POLIMI</a:t>
            </a:r>
          </a:p>
        </p:txBody>
      </p:sp>
    </p:spTree>
    <p:extLst>
      <p:ext uri="{BB962C8B-B14F-4D97-AF65-F5344CB8AC3E}">
        <p14:creationId xmlns:p14="http://schemas.microsoft.com/office/powerpoint/2010/main" val="81643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FE71A6-3016-40F9-A0F9-C4C10E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284513"/>
            <a:ext cx="10780239" cy="4778829"/>
          </a:xfrm>
        </p:spPr>
        <p:txBody>
          <a:bodyPr>
            <a:normAutofit/>
          </a:bodyPr>
          <a:lstStyle/>
          <a:p>
            <a:r>
              <a:rPr lang="en-GB" sz="1600" b="1" i="1" dirty="0"/>
              <a:t>Task 4.3.: Innovation Accelerator</a:t>
            </a:r>
          </a:p>
          <a:p>
            <a:r>
              <a:rPr lang="en-US" sz="1600" b="1" i="1" dirty="0"/>
              <a:t>	The aim of this task is to support the further development of innovative solutions, products and 	services arising from the LEAP-RE R&amp;I projects, by offering services and connecting the LEAP-RE 	community to relevant actors in the innovation support and financial sectors</a:t>
            </a:r>
            <a:r>
              <a:rPr lang="en-US" sz="1600" dirty="0"/>
              <a:t>. </a:t>
            </a:r>
          </a:p>
          <a:p>
            <a:endParaRPr lang="en-GB" sz="1600" b="1" i="1" dirty="0"/>
          </a:p>
          <a:p>
            <a:r>
              <a:rPr lang="en-GB" sz="1600" b="1" dirty="0"/>
              <a:t>Task Leader: </a:t>
            </a:r>
            <a:r>
              <a:rPr lang="en-US" sz="1600" dirty="0"/>
              <a:t>LGI</a:t>
            </a:r>
            <a:endParaRPr lang="en-KE" sz="1600" dirty="0"/>
          </a:p>
          <a:p>
            <a:r>
              <a:rPr lang="en-GB" sz="1600" b="1" dirty="0"/>
              <a:t>Contributor: </a:t>
            </a:r>
            <a:r>
              <a:rPr lang="en-US" sz="1600" dirty="0"/>
              <a:t>PAUWES</a:t>
            </a:r>
            <a:endParaRPr lang="x-none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1: </a:t>
            </a:r>
            <a:r>
              <a:rPr lang="en-US" sz="1600" i="1" dirty="0"/>
              <a:t>Acceleration Services</a:t>
            </a:r>
          </a:p>
          <a:p>
            <a:pPr marL="971550" lvl="1" indent="-285750"/>
            <a:r>
              <a:rPr lang="en-US" sz="1200" i="1" dirty="0"/>
              <a:t>Developing innovation accelerator services</a:t>
            </a:r>
          </a:p>
          <a:p>
            <a:pPr marL="971550" lvl="1" indent="-285750"/>
            <a:r>
              <a:rPr lang="en-US" sz="1200" i="1" dirty="0"/>
              <a:t>Providing innovation accelerator services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2: </a:t>
            </a:r>
            <a:r>
              <a:rPr lang="en-US" sz="1600" i="1" dirty="0"/>
              <a:t>Liaison with multiplier networks</a:t>
            </a:r>
          </a:p>
          <a:p>
            <a:pPr marL="971550" lvl="1" indent="-285750"/>
            <a:r>
              <a:rPr lang="en-US" sz="1200" i="1" dirty="0"/>
              <a:t>Connect local entrepreneurs to networks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3: </a:t>
            </a:r>
            <a:r>
              <a:rPr lang="en-US" sz="1600" i="1" dirty="0"/>
              <a:t>Manage Innovation Scaling Group</a:t>
            </a:r>
          </a:p>
          <a:p>
            <a:pPr marL="971550" lvl="1" indent="-285750"/>
            <a:r>
              <a:rPr lang="en-US" sz="1200" i="1" dirty="0"/>
              <a:t>Connect projects and innovators with actors network </a:t>
            </a:r>
            <a:endParaRPr lang="x-none" sz="1200" dirty="0"/>
          </a:p>
          <a:p>
            <a:endParaRPr lang="en-US" sz="1600" b="1" dirty="0"/>
          </a:p>
          <a:p>
            <a:endParaRPr lang="x-none" sz="1600" i="1" dirty="0"/>
          </a:p>
          <a:p>
            <a:endParaRPr lang="x-none" sz="1600" b="1" i="1" dirty="0"/>
          </a:p>
          <a:p>
            <a:endParaRPr lang="en-US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74180-603F-4904-AAC0-0A2F5D82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WP4: Task 4.3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732D-9511-4C32-93C3-F717F7A09BF7}"/>
              </a:ext>
            </a:extLst>
          </p:cNvPr>
          <p:cNvSpPr txBox="1"/>
          <p:nvPr/>
        </p:nvSpPr>
        <p:spPr>
          <a:xfrm>
            <a:off x="7435143" y="3037594"/>
            <a:ext cx="4579855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Deliverables: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US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D4.8 Detailed description of the Innovation Accelerator (M24), LGI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US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D4.9 Analytical Report: Good Practices on Innovation Acceleration (M56), LGI</a:t>
            </a:r>
          </a:p>
        </p:txBody>
      </p:sp>
    </p:spTree>
    <p:extLst>
      <p:ext uri="{BB962C8B-B14F-4D97-AF65-F5344CB8AC3E}">
        <p14:creationId xmlns:p14="http://schemas.microsoft.com/office/powerpoint/2010/main" val="206343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FE71A6-3016-40F9-A0F9-C4C10E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0" y="1219200"/>
            <a:ext cx="10867324" cy="4767943"/>
          </a:xfrm>
        </p:spPr>
        <p:txBody>
          <a:bodyPr>
            <a:normAutofit lnSpcReduction="10000"/>
          </a:bodyPr>
          <a:lstStyle/>
          <a:p>
            <a:r>
              <a:rPr lang="en-GB" sz="1600" b="1" i="1" dirty="0"/>
              <a:t>Task 4.4.: Programme communication</a:t>
            </a:r>
          </a:p>
          <a:p>
            <a:r>
              <a:rPr lang="en-US" sz="1600" b="1" i="1" dirty="0"/>
              <a:t>	The aim of this task is to coordinate and implement the LEAP-RE </a:t>
            </a:r>
            <a:r>
              <a:rPr lang="en-US" sz="1600" b="1" i="1" dirty="0" err="1"/>
              <a:t>programme’s</a:t>
            </a:r>
            <a:r>
              <a:rPr lang="en-US" sz="1600" b="1" i="1" dirty="0"/>
              <a:t> communication 	activities, including the communication activities undertaken in Pillar 1 &amp; 2 projects. </a:t>
            </a:r>
            <a:endParaRPr lang="x-none" sz="1600" b="1" i="1" dirty="0"/>
          </a:p>
          <a:p>
            <a:endParaRPr lang="en-GB" sz="1600" b="1" dirty="0"/>
          </a:p>
          <a:p>
            <a:r>
              <a:rPr lang="en-GB" sz="1600" b="1" dirty="0"/>
              <a:t>Task Leader: </a:t>
            </a:r>
            <a:r>
              <a:rPr lang="en-US" sz="1600" dirty="0"/>
              <a:t>DSI</a:t>
            </a:r>
            <a:endParaRPr lang="en-KE" sz="1600" dirty="0"/>
          </a:p>
          <a:p>
            <a:r>
              <a:rPr lang="en-GB" sz="1600" b="1" dirty="0"/>
              <a:t>Contributors:</a:t>
            </a:r>
            <a:r>
              <a:rPr lang="en-GB" sz="1600" dirty="0"/>
              <a:t> AESG; </a:t>
            </a:r>
            <a:r>
              <a:rPr lang="en-US" sz="1600" dirty="0"/>
              <a:t>LGI </a:t>
            </a:r>
            <a:endParaRPr lang="en-GB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1: </a:t>
            </a:r>
            <a:r>
              <a:rPr lang="en-US" sz="1600" i="1" dirty="0"/>
              <a:t>LEAP-RE Communication &amp; Awareness Strategy</a:t>
            </a:r>
          </a:p>
          <a:p>
            <a:pPr marL="971550" lvl="1" indent="-285750"/>
            <a:r>
              <a:rPr lang="en-US" sz="1200" i="1" dirty="0"/>
              <a:t>LEAP-RE communication plan</a:t>
            </a:r>
          </a:p>
          <a:p>
            <a:pPr marL="971550" lvl="1" indent="-285750"/>
            <a:r>
              <a:rPr lang="en-US" sz="1200" i="1" dirty="0"/>
              <a:t>Guidelines for P1&amp;2 project communications</a:t>
            </a:r>
          </a:p>
          <a:p>
            <a:pPr marL="971550" lvl="1" indent="-285750"/>
            <a:r>
              <a:rPr lang="en-US" sz="1200" i="1" dirty="0"/>
              <a:t>Ensure period reporting on communication activities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Action 2: </a:t>
            </a:r>
            <a:r>
              <a:rPr lang="en-GB" sz="1600" i="1" dirty="0"/>
              <a:t>Coordinating communication actions in P1&amp;2 projects</a:t>
            </a:r>
            <a:r>
              <a:rPr lang="en-GB" sz="1600" dirty="0"/>
              <a:t> </a:t>
            </a:r>
          </a:p>
          <a:p>
            <a:pPr marL="971550" lvl="1" indent="-285750"/>
            <a:r>
              <a:rPr lang="en-GB" sz="1200" dirty="0"/>
              <a:t>Project communication, including social media</a:t>
            </a:r>
          </a:p>
          <a:p>
            <a:pPr marL="971550" lvl="1" indent="-285750"/>
            <a:r>
              <a:rPr lang="en-GB" sz="1200" dirty="0"/>
              <a:t>Coordination of communication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Action 3: </a:t>
            </a:r>
            <a:r>
              <a:rPr lang="en-GB" sz="1600" i="1" dirty="0"/>
              <a:t>LEAP-RE Communication materials</a:t>
            </a:r>
          </a:p>
          <a:p>
            <a:pPr marL="971550" lvl="1" indent="-285750"/>
            <a:r>
              <a:rPr lang="en-GB" sz="1200" dirty="0"/>
              <a:t>Design and publish materials (print and web)</a:t>
            </a:r>
          </a:p>
          <a:p>
            <a:pPr marL="971550" lvl="1" indent="-285750"/>
            <a:r>
              <a:rPr lang="en-GB" sz="1200" dirty="0"/>
              <a:t>Design and maintain website</a:t>
            </a:r>
          </a:p>
          <a:p>
            <a:pPr marL="971550" lvl="1" indent="-285750"/>
            <a:r>
              <a:rPr lang="en-GB" sz="1200" dirty="0"/>
              <a:t>Design &amp; maintain social media accounts</a:t>
            </a:r>
            <a:endParaRPr lang="en-GB" sz="1600" b="1" i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74180-603F-4904-AAC0-0A2F5D82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WP4: Task 4.4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E44F8-6A5E-4AA5-A4B5-FEBA035ED3C1}"/>
              </a:ext>
            </a:extLst>
          </p:cNvPr>
          <p:cNvSpPr txBox="1"/>
          <p:nvPr/>
        </p:nvSpPr>
        <p:spPr>
          <a:xfrm>
            <a:off x="7329115" y="2630369"/>
            <a:ext cx="4579855" cy="123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Deliverables:</a:t>
            </a:r>
            <a:endParaRPr lang="en-GB" sz="16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D4.10 LEAP-RE Communication and Awareness Raising strategy (M2), DSI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991D"/>
              </a:buClr>
            </a:pPr>
            <a:r>
              <a:rPr lang="en-GB" sz="16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D4.11 LEAP-RE Website (M3), LGI</a:t>
            </a:r>
          </a:p>
        </p:txBody>
      </p:sp>
    </p:spTree>
    <p:extLst>
      <p:ext uri="{BB962C8B-B14F-4D97-AF65-F5344CB8AC3E}">
        <p14:creationId xmlns:p14="http://schemas.microsoft.com/office/powerpoint/2010/main" val="315724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9BA95B8-05E4-4856-B659-3FD3C2ED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WP4: interactions with other WP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026D7C4-3EC9-4A4C-9260-06816B78E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841780"/>
              </p:ext>
            </p:extLst>
          </p:nvPr>
        </p:nvGraphicFramePr>
        <p:xfrm>
          <a:off x="383458" y="1138212"/>
          <a:ext cx="1109992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413">
                  <a:extLst>
                    <a:ext uri="{9D8B030D-6E8A-4147-A177-3AD203B41FA5}">
                      <a16:colId xmlns:a16="http://schemas.microsoft.com/office/drawing/2014/main" val="1917261145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1179028525"/>
                    </a:ext>
                  </a:extLst>
                </a:gridCol>
                <a:gridCol w="2517058">
                  <a:extLst>
                    <a:ext uri="{9D8B030D-6E8A-4147-A177-3AD203B41FA5}">
                      <a16:colId xmlns:a16="http://schemas.microsoft.com/office/drawing/2014/main" val="929441292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517080407"/>
                    </a:ext>
                  </a:extLst>
                </a:gridCol>
                <a:gridCol w="3794552">
                  <a:extLst>
                    <a:ext uri="{9D8B030D-6E8A-4147-A177-3AD203B41FA5}">
                      <a16:colId xmlns:a16="http://schemas.microsoft.com/office/drawing/2014/main" val="309037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7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Contribute to planning &amp; organizing, including scientific programme (WPs 2, 3) and stakeholder engagement and long-term perspective (WPs 5, 6)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LEAP-RE General Workshops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Opportunity for experience sharing, networking, and other interactions with Pillar 1 &amp; 2 projects and stakeholders (WPs 2, 3, 5, 6)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7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Contribute to methodology, strategy, information sharing (WPs 2, 3, 5, 8)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 Pillar 1 &amp; 2 Projects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Clusters of projects (WPs 2, 3, 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5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Contribute to definition of surveys (WPs 5, 6)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 Surveys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informing work (WPs 5, 6)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Contribute to data collection for updated SOTA (WPs 2, 3)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LEAP-RE </a:t>
                      </a:r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SOTA Reports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informing development of long-term perspective and reports on RE research capacity (WPs 5, 6)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Sharing experiences from coordinating and implementing pillars 1 &amp; 2 projects, results from RE research capacity and stakeholder dialogue (WPs 2, 3, 5, 6)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informing development of long-term perspective and reports on RE research capacity (WPs 5, 6)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7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 strategy developed in WP3, Mapping of R&amp;I assets in pillar 2 projects in WP3, and RE research capacity (WPs 3, 5)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Coordinate scientific dissemination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to scientific dissemination guidelines and support to Pillar 1 &amp; 2 projects (WP2, 3), support RE research capacity report (WP5)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0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and capacity building activities designed in WP3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Winter / Summer schools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long-term strategy for capacity building (WP5)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4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Needs for acceleration services, links to funders (WPs 2, 3)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Acceleration services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 to future funding calls and long-term agendas (WP8, 5, 6)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6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and input for </a:t>
                      </a:r>
                      <a:r>
                        <a:rPr lang="en-US" sz="120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programme</a:t>
                      </a:r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communication (all WPs and pillar 1 &amp; 2 projects)</a:t>
                      </a:r>
                    </a:p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Programme communication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and external communication tools (all WPs and pillar 1 &amp; 2 projects)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314135"/>
                  </a:ext>
                </a:extLst>
              </a:tr>
            </a:tbl>
          </a:graphicData>
        </a:graphic>
      </p:graphicFrame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544C0CF-5563-4657-BA6B-DA78D6689D1B}"/>
              </a:ext>
            </a:extLst>
          </p:cNvPr>
          <p:cNvSpPr/>
          <p:nvPr/>
        </p:nvSpPr>
        <p:spPr>
          <a:xfrm>
            <a:off x="4168876" y="1769806"/>
            <a:ext cx="491613" cy="216309"/>
          </a:xfrm>
          <a:prstGeom prst="leftRightArrow">
            <a:avLst/>
          </a:prstGeom>
          <a:solidFill>
            <a:srgbClr val="00991D"/>
          </a:solidFill>
          <a:ln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50517F44-CA6C-4E08-B83C-E7D6B4EE24CF}"/>
              </a:ext>
            </a:extLst>
          </p:cNvPr>
          <p:cNvSpPr/>
          <p:nvPr/>
        </p:nvSpPr>
        <p:spPr>
          <a:xfrm>
            <a:off x="4168871" y="2299060"/>
            <a:ext cx="491613" cy="216309"/>
          </a:xfrm>
          <a:prstGeom prst="leftRightArrow">
            <a:avLst/>
          </a:prstGeom>
          <a:solidFill>
            <a:srgbClr val="00991D"/>
          </a:solidFill>
          <a:ln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82E308B-C088-4773-88BD-BC7C8BF742E3}"/>
              </a:ext>
            </a:extLst>
          </p:cNvPr>
          <p:cNvSpPr/>
          <p:nvPr/>
        </p:nvSpPr>
        <p:spPr>
          <a:xfrm>
            <a:off x="4168875" y="3157703"/>
            <a:ext cx="491613" cy="216309"/>
          </a:xfrm>
          <a:prstGeom prst="leftRightArrow">
            <a:avLst/>
          </a:prstGeom>
          <a:solidFill>
            <a:srgbClr val="00991D"/>
          </a:solidFill>
          <a:ln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1F0DD4-66CB-4887-98B7-7712B5BAEB16}"/>
              </a:ext>
            </a:extLst>
          </p:cNvPr>
          <p:cNvGrpSpPr/>
          <p:nvPr/>
        </p:nvGrpSpPr>
        <p:grpSpPr>
          <a:xfrm>
            <a:off x="4168871" y="1761584"/>
            <a:ext cx="3529496" cy="4624040"/>
            <a:chOff x="4168871" y="1761584"/>
            <a:chExt cx="3529496" cy="4624040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2940AB8A-16D0-4C9E-9BA2-9859E02D9BDC}"/>
                </a:ext>
              </a:extLst>
            </p:cNvPr>
            <p:cNvSpPr/>
            <p:nvPr/>
          </p:nvSpPr>
          <p:spPr>
            <a:xfrm>
              <a:off x="7201541" y="1761584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365E1A29-289E-47C5-A7AE-F9AD6B8A29C6}"/>
                </a:ext>
              </a:extLst>
            </p:cNvPr>
            <p:cNvSpPr/>
            <p:nvPr/>
          </p:nvSpPr>
          <p:spPr>
            <a:xfrm>
              <a:off x="4168871" y="2677263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F65DFA68-A4D5-4613-B54B-270D5E81E682}"/>
                </a:ext>
              </a:extLst>
            </p:cNvPr>
            <p:cNvSpPr/>
            <p:nvPr/>
          </p:nvSpPr>
          <p:spPr>
            <a:xfrm>
              <a:off x="4168871" y="3888923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DDFFD17B-3B3C-4BEC-AA24-BDF79AC60F73}"/>
                </a:ext>
              </a:extLst>
            </p:cNvPr>
            <p:cNvSpPr/>
            <p:nvPr/>
          </p:nvSpPr>
          <p:spPr>
            <a:xfrm>
              <a:off x="4168871" y="4620146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C9EB4129-D3DE-438A-A1F4-06D61AD3EF8B}"/>
                </a:ext>
              </a:extLst>
            </p:cNvPr>
            <p:cNvSpPr/>
            <p:nvPr/>
          </p:nvSpPr>
          <p:spPr>
            <a:xfrm>
              <a:off x="4168871" y="5206555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5484CF58-21D0-4F12-BF97-FB11B727E8B5}"/>
                </a:ext>
              </a:extLst>
            </p:cNvPr>
            <p:cNvSpPr/>
            <p:nvPr/>
          </p:nvSpPr>
          <p:spPr>
            <a:xfrm>
              <a:off x="4168871" y="5633753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C770D8C9-D4BE-4B67-9E3D-D474BFB7BA52}"/>
                </a:ext>
              </a:extLst>
            </p:cNvPr>
            <p:cNvSpPr/>
            <p:nvPr/>
          </p:nvSpPr>
          <p:spPr>
            <a:xfrm>
              <a:off x="4168871" y="6169315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BC86068B-B8B8-4D0B-B0FB-55F948C093EE}"/>
                </a:ext>
              </a:extLst>
            </p:cNvPr>
            <p:cNvSpPr/>
            <p:nvPr/>
          </p:nvSpPr>
          <p:spPr>
            <a:xfrm>
              <a:off x="7201541" y="2299060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0B5E1749-D9EA-4D29-8602-DDB13E9D8D17}"/>
                </a:ext>
              </a:extLst>
            </p:cNvPr>
            <p:cNvSpPr/>
            <p:nvPr/>
          </p:nvSpPr>
          <p:spPr>
            <a:xfrm>
              <a:off x="7201541" y="2677263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75DBC68A-1ECF-4067-B29D-8CD6400B309E}"/>
                </a:ext>
              </a:extLst>
            </p:cNvPr>
            <p:cNvSpPr/>
            <p:nvPr/>
          </p:nvSpPr>
          <p:spPr>
            <a:xfrm>
              <a:off x="7206754" y="3157703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56824187-6741-4A3E-9A96-B1EC87588848}"/>
                </a:ext>
              </a:extLst>
            </p:cNvPr>
            <p:cNvSpPr/>
            <p:nvPr/>
          </p:nvSpPr>
          <p:spPr>
            <a:xfrm>
              <a:off x="7201541" y="3888923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A1E11BCE-21ED-4C88-BE5B-04B32D11A29F}"/>
                </a:ext>
              </a:extLst>
            </p:cNvPr>
            <p:cNvSpPr/>
            <p:nvPr/>
          </p:nvSpPr>
          <p:spPr>
            <a:xfrm>
              <a:off x="7201540" y="4620146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80EB9A74-E7D6-4025-9AB1-53AD546C7F04}"/>
                </a:ext>
              </a:extLst>
            </p:cNvPr>
            <p:cNvSpPr/>
            <p:nvPr/>
          </p:nvSpPr>
          <p:spPr>
            <a:xfrm>
              <a:off x="7201539" y="5206555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459A950C-57D2-4BE9-AB3E-DBC31CB8AAF5}"/>
                </a:ext>
              </a:extLst>
            </p:cNvPr>
            <p:cNvSpPr/>
            <p:nvPr/>
          </p:nvSpPr>
          <p:spPr>
            <a:xfrm>
              <a:off x="7201538" y="5627459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039281D5-AC26-43A0-B8C6-B9C97DFF41F7}"/>
                </a:ext>
              </a:extLst>
            </p:cNvPr>
            <p:cNvSpPr/>
            <p:nvPr/>
          </p:nvSpPr>
          <p:spPr>
            <a:xfrm>
              <a:off x="7201538" y="6169314"/>
              <a:ext cx="491613" cy="216309"/>
            </a:xfrm>
            <a:prstGeom prst="leftRightArrow">
              <a:avLst/>
            </a:prstGeom>
            <a:solidFill>
              <a:srgbClr val="00991D"/>
            </a:solidFill>
            <a:ln>
              <a:solidFill>
                <a:srgbClr val="009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17502185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8E87D26-A590-4496-83E4-3765722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WP4: Actions to be done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10D994B-4353-42F2-83A7-CDAC19E39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95612"/>
              </p:ext>
            </p:extLst>
          </p:nvPr>
        </p:nvGraphicFramePr>
        <p:xfrm>
          <a:off x="865731" y="1450540"/>
          <a:ext cx="10460537" cy="39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8007264" imgH="3029016" progId="Excel.Sheet.12">
                  <p:embed/>
                </p:oleObj>
              </mc:Choice>
              <mc:Fallback>
                <p:oleObj name="Worksheet" r:id="rId3" imgW="8007264" imgH="3029016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10D994B-4353-42F2-83A7-CDAC19E39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731" y="1450540"/>
                        <a:ext cx="10460537" cy="395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630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09E9B6454034A890F6D29673EA9D1" ma:contentTypeVersion="4" ma:contentTypeDescription="Crée un document." ma:contentTypeScope="" ma:versionID="b6c6e1177782303425c482b850ed3f64">
  <xsd:schema xmlns:xsd="http://www.w3.org/2001/XMLSchema" xmlns:xs="http://www.w3.org/2001/XMLSchema" xmlns:p="http://schemas.microsoft.com/office/2006/metadata/properties" xmlns:ns2="d4d661f9-52be-4c93-9463-11d2d91f43be" targetNamespace="http://schemas.microsoft.com/office/2006/metadata/properties" ma:root="true" ma:fieldsID="f1031b129bbfb6c1f2b03f767fd2a578" ns2:_="">
    <xsd:import namespace="d4d661f9-52be-4c93-9463-11d2d91f4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661f9-52be-4c93-9463-11d2d91f43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2E526-351E-47E7-B7C6-A66714658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661f9-52be-4c93-9463-11d2d91f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D8E80-F644-4D07-8096-A0EFCF5CB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92A40-DAD3-4225-84CA-3544EA44D2E1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4d661f9-52be-4c93-9463-11d2d91f43be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1343</Words>
  <Application>Microsoft Macintosh PowerPoint</Application>
  <PresentationFormat>Widescreen</PresentationFormat>
  <Paragraphs>181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Rubik</vt:lpstr>
      <vt:lpstr>Verdana</vt:lpstr>
      <vt:lpstr>Thème Office</vt:lpstr>
      <vt:lpstr>Worksheet</vt:lpstr>
      <vt:lpstr>LEAP-RE  Kick-OFF MEETING 23-24 March 2021</vt:lpstr>
      <vt:lpstr>WP4: Introduction</vt:lpstr>
      <vt:lpstr>WP4: Milestones and Outcomes</vt:lpstr>
      <vt:lpstr>WP4: Task 4.1</vt:lpstr>
      <vt:lpstr>WP4: Task 4.2</vt:lpstr>
      <vt:lpstr>WP4: Task 4.3</vt:lpstr>
      <vt:lpstr>WP4: Task 4.4</vt:lpstr>
      <vt:lpstr>WP4: interactions with other WP</vt:lpstr>
      <vt:lpstr>WP4: Actions to be done</vt:lpstr>
      <vt:lpstr>WP4: Actions to be done</vt:lpstr>
      <vt:lpstr>WP4: Actions to be done</vt:lpstr>
      <vt:lpstr>WP4: Risk assessment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Carine VALETTE</dc:creator>
  <cp:lastModifiedBy>KIBIBI NDOPE</cp:lastModifiedBy>
  <cp:revision>112</cp:revision>
  <dcterms:created xsi:type="dcterms:W3CDTF">2021-01-28T08:37:55Z</dcterms:created>
  <dcterms:modified xsi:type="dcterms:W3CDTF">2021-03-19T06:14:23Z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0x0101004FE09E9B6454034A890F6D29673EA9D1</vt:lpwstr>
  </property>
</Properties>
</file>