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03360" y="-734040"/>
            <a:ext cx="5860800" cy="811980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0849320" y="-282600"/>
            <a:ext cx="1489680" cy="1489680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-734040"/>
            <a:ext cx="7180200" cy="8119800"/>
          </a:xfrm>
          <a:custGeom>
            <a:avLst/>
            <a:gdLst/>
            <a:ahLst/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4" descr=""/>
          <p:cNvPicPr/>
          <p:nvPr/>
        </p:nvPicPr>
        <p:blipFill>
          <a:blip r:embed="rId2"/>
          <a:stretch/>
        </p:blipFill>
        <p:spPr>
          <a:xfrm>
            <a:off x="6789960" y="6298920"/>
            <a:ext cx="567360" cy="385920"/>
          </a:xfrm>
          <a:prstGeom prst="rect">
            <a:avLst/>
          </a:prstGeom>
          <a:ln w="0"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8186040" y="2103840"/>
            <a:ext cx="3189600" cy="2444400"/>
            <a:chOff x="8186040" y="2103840"/>
            <a:chExt cx="3189600" cy="2444400"/>
          </a:xfrm>
        </p:grpSpPr>
        <p:pic>
          <p:nvPicPr>
            <p:cNvPr id="5" name="Picture 9" descr=""/>
            <p:cNvPicPr/>
            <p:nvPr/>
          </p:nvPicPr>
          <p:blipFill>
            <a:blip r:embed="rId3"/>
            <a:stretch/>
          </p:blipFill>
          <p:spPr>
            <a:xfrm>
              <a:off x="8186040" y="2103840"/>
              <a:ext cx="3189600" cy="1967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Picture 8" descr=""/>
            <p:cNvPicPr/>
            <p:nvPr/>
          </p:nvPicPr>
          <p:blipFill>
            <a:blip r:embed="rId4"/>
            <a:srcRect l="34544" t="56634" r="765" b="12235"/>
            <a:stretch/>
          </p:blipFill>
          <p:spPr>
            <a:xfrm>
              <a:off x="8186040" y="4231440"/>
              <a:ext cx="3189600" cy="316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" name="CustomShape 5"/>
          <p:cNvSpPr/>
          <p:nvPr/>
        </p:nvSpPr>
        <p:spPr>
          <a:xfrm>
            <a:off x="7364880" y="6279840"/>
            <a:ext cx="46029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10990440" y="-276480"/>
            <a:ext cx="1349280" cy="1349280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506880" y="1071720"/>
            <a:ext cx="5655240" cy="165780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Prese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ntatio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n 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Title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62626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62626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Third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Fourth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8593200" cy="685764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9" descr=""/>
          <p:cNvPicPr/>
          <p:nvPr/>
        </p:nvPicPr>
        <p:blipFill>
          <a:blip r:embed="rId2"/>
          <a:stretch/>
        </p:blipFill>
        <p:spPr>
          <a:xfrm>
            <a:off x="10218960" y="330120"/>
            <a:ext cx="1732320" cy="106848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-495360" y="-506520"/>
            <a:ext cx="1489680" cy="148968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218880" y="-213120"/>
            <a:ext cx="1346040" cy="135720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 flipV="1">
            <a:off x="8593560" y="6674760"/>
            <a:ext cx="2432160" cy="48240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085120" y="5715720"/>
            <a:ext cx="1349280" cy="1349280"/>
          </a:xfrm>
          <a:prstGeom prst="ellipse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 rot="447600">
            <a:off x="10956600" y="5603400"/>
            <a:ext cx="1489680" cy="148968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2187000" y="1728000"/>
            <a:ext cx="4219200" cy="113328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Part n°x 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title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2480040" y="3437640"/>
            <a:ext cx="3633120" cy="7012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Verdana"/>
                <a:ea typeface="Verdana"/>
              </a:rPr>
              <a:t>Subtitle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sldNum"/>
          </p:nvPr>
        </p:nvSpPr>
        <p:spPr>
          <a:xfrm>
            <a:off x="11348640" y="6025320"/>
            <a:ext cx="486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FDDC286-B28F-4DC3-BACA-B8A4A449D79F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823680" y="1486800"/>
            <a:ext cx="10326600" cy="43509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262626"/>
                </a:solidFill>
                <a:latin typeface="Arial"/>
              </a:rPr>
              <a:t>Cliquez pour modifier les styles du texte du masque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Deuxième niveau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262626"/>
                </a:solidFill>
                <a:latin typeface="Arial"/>
              </a:rPr>
              <a:t>Troisième niveau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Quatrième niveau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Cinquième niveau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342000"/>
            <a:ext cx="10652040" cy="71568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7" descr=""/>
          <p:cNvPicPr/>
          <p:nvPr/>
        </p:nvPicPr>
        <p:blipFill>
          <a:blip r:embed="rId2"/>
          <a:stretch/>
        </p:blipFill>
        <p:spPr>
          <a:xfrm>
            <a:off x="10833480" y="388440"/>
            <a:ext cx="1010880" cy="62352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3"/>
          <p:cNvSpPr/>
          <p:nvPr/>
        </p:nvSpPr>
        <p:spPr>
          <a:xfrm flipV="1">
            <a:off x="0" y="6627240"/>
            <a:ext cx="11079720" cy="4536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447600">
            <a:off x="11013840" y="5631840"/>
            <a:ext cx="1489680" cy="1489680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447600">
            <a:off x="11144160" y="5758920"/>
            <a:ext cx="1349280" cy="1349280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447600">
            <a:off x="-266400" y="-464400"/>
            <a:ext cx="1097640" cy="1097640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-739080" y="-514080"/>
            <a:ext cx="1489680" cy="148968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8"/>
          <p:cNvSpPr>
            <a:spLocks noGrp="1"/>
          </p:cNvSpPr>
          <p:nvPr>
            <p:ph type="title"/>
          </p:nvPr>
        </p:nvSpPr>
        <p:spPr>
          <a:xfrm>
            <a:off x="838080" y="453960"/>
            <a:ext cx="9672480" cy="5140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Modifiez le 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style du 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titre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sldNum"/>
          </p:nvPr>
        </p:nvSpPr>
        <p:spPr>
          <a:xfrm>
            <a:off x="11436840" y="6104520"/>
            <a:ext cx="519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F28020-4318-44C2-985A-224AE4991653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20748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14" descr=""/>
          <p:cNvPicPr/>
          <p:nvPr/>
        </p:nvPicPr>
        <p:blipFill>
          <a:blip r:embed="rId2"/>
          <a:stretch/>
        </p:blipFill>
        <p:spPr>
          <a:xfrm>
            <a:off x="195480" y="6341760"/>
            <a:ext cx="567360" cy="38592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814680" y="6413400"/>
            <a:ext cx="1129104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248080" y="2988720"/>
            <a:ext cx="325728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www.leap-re.eu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248080" y="3926160"/>
            <a:ext cx="325728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contact@leap-re.eu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248080" y="4920840"/>
            <a:ext cx="325728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@leapRE_EU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145" name="Image 10" descr="Une image contenant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4471560" y="4920840"/>
            <a:ext cx="525240" cy="525240"/>
          </a:xfrm>
          <a:prstGeom prst="rect">
            <a:avLst/>
          </a:prstGeom>
          <a:ln w="0">
            <a:noFill/>
          </a:ln>
        </p:spPr>
      </p:pic>
      <p:pic>
        <p:nvPicPr>
          <p:cNvPr id="146" name="Image 11" descr=""/>
          <p:cNvPicPr/>
          <p:nvPr/>
        </p:nvPicPr>
        <p:blipFill>
          <a:blip r:embed="rId4"/>
          <a:stretch/>
        </p:blipFill>
        <p:spPr>
          <a:xfrm>
            <a:off x="4405680" y="3848040"/>
            <a:ext cx="604440" cy="604440"/>
          </a:xfrm>
          <a:prstGeom prst="rect">
            <a:avLst/>
          </a:prstGeom>
          <a:ln w="0">
            <a:noFill/>
          </a:ln>
        </p:spPr>
      </p:pic>
      <p:pic>
        <p:nvPicPr>
          <p:cNvPr id="147" name="Image 12" descr=""/>
          <p:cNvPicPr/>
          <p:nvPr/>
        </p:nvPicPr>
        <p:blipFill>
          <a:blip r:embed="rId5"/>
          <a:stretch/>
        </p:blipFill>
        <p:spPr>
          <a:xfrm>
            <a:off x="4405680" y="2919600"/>
            <a:ext cx="604440" cy="6044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6"/>
          <p:cNvSpPr/>
          <p:nvPr/>
        </p:nvSpPr>
        <p:spPr>
          <a:xfrm rot="161400">
            <a:off x="-480600" y="-570600"/>
            <a:ext cx="1977120" cy="197712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7"/>
          <p:cNvSpPr/>
          <p:nvPr/>
        </p:nvSpPr>
        <p:spPr>
          <a:xfrm rot="447600">
            <a:off x="11418840" y="5789520"/>
            <a:ext cx="1097640" cy="1097640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-744840" y="747000"/>
            <a:ext cx="1489680" cy="148968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9"/>
          <p:cNvSpPr/>
          <p:nvPr/>
        </p:nvSpPr>
        <p:spPr>
          <a:xfrm>
            <a:off x="4253040" y="974160"/>
            <a:ext cx="36856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fffff"/>
                </a:solidFill>
                <a:latin typeface="Verdana"/>
                <a:ea typeface="Verdana"/>
              </a:rPr>
              <a:t>THANK YOU</a:t>
            </a:r>
            <a:endParaRPr b="0" lang="en-IE" sz="4000" spc="-1" strike="noStrike"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2895480" y="1877760"/>
            <a:ext cx="6400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CONTACT US FOR MORE INFORMATION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53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62626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62626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Third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Fourth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87920" y="330840"/>
            <a:ext cx="6334560" cy="1860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LEAP-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RE </a:t>
            </a:r>
            <a:br/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Kick-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OFF 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MEETI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NG</a:t>
            </a:r>
            <a:br/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23-24 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March 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2021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216080" y="2947680"/>
            <a:ext cx="4121280" cy="2528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Work 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Package </a:t>
            </a:r>
            <a:r>
              <a:rPr b="1" lang="de-DE" sz="3600" spc="-1" strike="noStrike">
                <a:solidFill>
                  <a:srgbClr val="ffffff"/>
                </a:solidFill>
                <a:latin typeface="Verdana"/>
                <a:ea typeface="Verdana"/>
              </a:rPr>
              <a:t>5</a:t>
            </a:r>
            <a:endParaRPr b="0" lang="en-I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Long-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term 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Perspecti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ve</a:t>
            </a:r>
            <a:endParaRPr b="0" lang="en-I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Input: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T5.1: List inputs from other WPs necessary to execute this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T5.2: List inputs from other WPs necessary to execute this WP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T5.3: -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T5.4: List inputs from other WPs necessary to execute this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Output: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T5.1: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List outputs from this WPs necessary to execute the work in other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T5.2: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List outputs from this WPs necessary to execute the work in other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T5.3: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T5.4: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List outputs from this WPs necessary to execute the work in other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5-interactions with other WP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b050"/>
                </a:solidFill>
                <a:latin typeface="Arial"/>
              </a:rPr>
              <a:t>Add any actions already implemented (such as preparatory work) in the first months of LEAP-RE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T5.1: Describe any actions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T5.2: Describe any actions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T5.3: Keyword identification for the bibliometric analysis, query comparison to measure the validity of the expected input data.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T5.4: Describe any actions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38080" y="453960"/>
            <a:ext cx="9943920" cy="565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Actions done in the first months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Actions list: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Add actions to launch/implement in the first 6 months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T5.1: describe actions / expected delivery date / responsible person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T5.2: describe actions / expected delivery date / responsible person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T5.3: (i) Bechmarking / M12 (ii) Bibliometric Research / M6 / ZSI-Team (Elke Dall, Dietmar Lampert, Utku Demir)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T5.4: describe actions / expected delivery date / responsible person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Actions to be done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Risk assessment and Contingency plan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Describe any risk associated to the implementation of the work to be carried out / add a contingency action / feel free to use a table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5:Risk assessment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2" name="Table 3"/>
          <p:cNvGraphicFramePr/>
          <p:nvPr/>
        </p:nvGraphicFramePr>
        <p:xfrm>
          <a:off x="1803240" y="2948400"/>
          <a:ext cx="8127720" cy="29664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Risk Name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Impact if occurs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Preventive / Contingency action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87000" y="1728000"/>
            <a:ext cx="4219200" cy="1133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Long-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term 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Perspec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tive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2480040" y="3437640"/>
            <a:ext cx="3633120" cy="701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Verdana"/>
                <a:ea typeface="Verdana"/>
              </a:rPr>
              <a:t>5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</a:rPr>
              <a:t>: M3 (Dec. 2020) – M63 (Dec. 2025)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Partners involved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Introduction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Grafik 8" descr=""/>
          <p:cNvPicPr/>
          <p:nvPr/>
        </p:nvPicPr>
        <p:blipFill>
          <a:blip r:embed="rId1"/>
          <a:stretch/>
        </p:blipFill>
        <p:spPr>
          <a:xfrm>
            <a:off x="1041480" y="2787480"/>
            <a:ext cx="9928800" cy="29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Main WP objectives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Developing the long-term perspective for the AU-EU partnership in RE STI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Monitoring, Evaluation &amp; Learning (MEL) Concept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MEL process with Pillar 1, Pillar 2 and Pillar 3 activities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Dialogues with policymakers  and other stakeholders for research uptake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A Strategies for RE research-capacity in Africa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Strategy guidelines and plan for the design of the long-term partnership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Introduction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80960" y="1263600"/>
            <a:ext cx="9487800" cy="3822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Main WP expected results: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Baseline study | Theoretical framework development | MEL Plan | Monitoring | Evaluation |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Learning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Analysis about R&amp;I capacities in Africa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Twinning &amp; Teaming &amp; Pooling activities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List of new LEAP-RE community members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Strategy guidelines and a plan for the design of the long-term partnership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Main WP milestones: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M55: Launch of the future partnership in M58 (Jul. 2025)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453960"/>
            <a:ext cx="9672480" cy="46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Milestones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and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outcomes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5.1: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M&amp;E Concept and Impact Assessment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Ms Elena SIMION (UEFISCDI) | Ms Anne W. Wambugu &amp; Ms Hope N Njoroge (SU) | Mr Stefan A. Haffner (DLR) | Mr Abdellatif Zerga &amp; Mr Erick Tambo (PAUWES) | Mr Mokthar Sellami &amp; Mr Belarbi Yacine &amp; Ms Souami Feriel (MESRS) | Ms Elke Dall &amp; Mr Dietmar Lampert &amp; Mr Utku Demir (ZSI)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Monitoring, Evaluation and Learning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Baseline study | Theoretical framework development | MEL Plan | Monitoring | Evaluation | Learning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MEL Plan and MEL Reports for all three Pillars of the project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5.1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2734200" y="5213160"/>
          <a:ext cx="8220240" cy="1439640"/>
        </p:xfrm>
        <a:graphic>
          <a:graphicData uri="http://schemas.openxmlformats.org/drawingml/2006/table">
            <a:tbl>
              <a:tblPr/>
              <a:tblGrid>
                <a:gridCol w="594720"/>
                <a:gridCol w="745560"/>
                <a:gridCol w="2671920"/>
                <a:gridCol w="1837440"/>
                <a:gridCol w="2370600"/>
              </a:tblGrid>
              <a:tr h="3337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0248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Theory of Change, M&amp;E Approach and MEL Plan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M9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Jun. 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SU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Anne W. Wambugu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480">
                <a:tc rowSpan="2"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D5.2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Monitoring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SU -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Anne W. Wambugu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0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D5.3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Evaluation and Learning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M61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Oct.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UEFISCDI - Elena SIMION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5.2: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Dialogue with Policymakers and other Stakeholders for Research Uptake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Mr Abdellatif Zerga &amp; Mr Erick Tambo (PAUWES) | Mr Stefan A. Haffner (DLR) | Mr Mokthar Sellami &amp; Mr Belarbi Yacine &amp; Ms Souami Feriel (MESRS) | Ms Emanuela Colombo &amp; Mr Riccardo Mereu (POLIMI) | Ms Niclette Bukasa Kampata (LGI)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Institutional dialogues with policy makers and other stakeholders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Methodology: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 (Virtual) Round table discussions: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1)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“Theory of Change and Impact Pathway in Multi-lateral Cooperations?”,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2)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“Monitoring, Evaluation and Learning in an AU-EU Knowledge Management and Communication Framework”,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3)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“Coordinated Communication in the Stakeholder’s Network Labyrinth”,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4)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“AU-EU Knowledge Hubs System”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Contributions to the ‘S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trategy guidelines and plan for the design of the long-term partnership’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5.2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7" name="Table 3"/>
          <p:cNvGraphicFramePr/>
          <p:nvPr/>
        </p:nvGraphicFramePr>
        <p:xfrm>
          <a:off x="2579040" y="5362920"/>
          <a:ext cx="8570880" cy="1494720"/>
        </p:xfrm>
        <a:graphic>
          <a:graphicData uri="http://schemas.openxmlformats.org/drawingml/2006/table">
            <a:tbl>
              <a:tblPr/>
              <a:tblGrid>
                <a:gridCol w="638280"/>
                <a:gridCol w="706320"/>
                <a:gridCol w="4056840"/>
                <a:gridCol w="1358280"/>
                <a:gridCol w="1811160"/>
              </a:tblGrid>
              <a:tr h="4237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12720">
                <a:tc rowSpan="2"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Research briefs based on Pillar 1 and Pillar 2 results for dialogue with external policy and stakeholder partner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M40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Jan.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82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Proceedings of round tables for research uptake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M43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Apr.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5.3: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Strategy for RE research-capacity in Africa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Mr Mokthar Sellami &amp; Mr Belarbi Yacine &amp; Ms Souami Feriel (MESRS) | Ms Elke Dall &amp; Mr Dietmar Lampert &amp; Mr Utku Demir (ZSI) | Ms Tinyiko Ntshongwana &amp; Ms Refilwe Mashigo (DSI) | Ms Anne W. Wambugu&amp; Ms Hope N Njoroge | Strathmore University (SU)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Analysis, mapping &amp; visualization of networks, evaluation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 / suggested approach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Benchmarking, bibliometric analysis,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questionnaire prep.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Task 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: Report on RE-related R&amp;I capacities, excellence centres in Africa as well as research co-operation and institutional networks with other regions.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5.3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0" name="Table 3"/>
          <p:cNvGraphicFramePr/>
          <p:nvPr/>
        </p:nvGraphicFramePr>
        <p:xfrm>
          <a:off x="3443040" y="5288760"/>
          <a:ext cx="7431480" cy="1339560"/>
        </p:xfrm>
        <a:graphic>
          <a:graphicData uri="http://schemas.openxmlformats.org/drawingml/2006/table">
            <a:tbl>
              <a:tblPr/>
              <a:tblGrid>
                <a:gridCol w="785160"/>
                <a:gridCol w="778320"/>
                <a:gridCol w="2239560"/>
                <a:gridCol w="1387800"/>
                <a:gridCol w="2240640"/>
              </a:tblGrid>
              <a:tr h="4237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57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D5.8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the analysis about R&amp;I capacities in Africa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M15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Dec. 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MESRS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Mokthar Sellami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7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D5.9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about Twinning &amp; Teaming &amp; Pooling activities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M58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Jul.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MESRS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Mokthar Sellami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</a:rPr>
                        <a:t> 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5.4: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Strategic ambition of the long-term partnership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Mr Abdellatif Zerga &amp; Mr Erick Tambo (PAUWES) | Mr Stefan A. Haffner (DLR) | Ms Elena SIMION (UEFISCDI) | Ms Anne W. Wambugu &amp; Ms Hope N Njoroge (SU) | Ms Kibibi Ndope (AESG) | Ms Melissa Plath | HELSINGIN YLIOPISTO (HU)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Analysis, document writing, internal virtual workshop(s)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Collating lessons learned from external actors.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Strategy guidelines and a plan for the design of the long-term partnership &amp; List of new LEAP-RE community members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5.4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3" name="Table 3"/>
          <p:cNvGraphicFramePr/>
          <p:nvPr/>
        </p:nvGraphicFramePr>
        <p:xfrm>
          <a:off x="2836800" y="4810680"/>
          <a:ext cx="8706600" cy="1907640"/>
        </p:xfrm>
        <a:graphic>
          <a:graphicData uri="http://schemas.openxmlformats.org/drawingml/2006/table">
            <a:tbl>
              <a:tblPr/>
              <a:tblGrid>
                <a:gridCol w="624960"/>
                <a:gridCol w="734400"/>
                <a:gridCol w="4142880"/>
                <a:gridCol w="1440360"/>
                <a:gridCol w="1764000"/>
              </a:tblGrid>
              <a:tr h="3175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Strategy design workshop for the future platform and documentation of lessons learned from external actors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M50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Nov.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3080">
                <a:tc rowSpan="3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D5.6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Funding opportunities to enhance additional activities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430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D5.7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List of new LEAP-RE community members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44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D5.10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Strategy guidelines and plan for the design of the long-term partnership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09E9B6454034A890F6D29673EA9D1" ma:contentTypeVersion="4" ma:contentTypeDescription="Crée un document." ma:contentTypeScope="" ma:versionID="b6c6e1177782303425c482b850ed3f64">
  <xsd:schema xmlns:xsd="http://www.w3.org/2001/XMLSchema" xmlns:xs="http://www.w3.org/2001/XMLSchema" xmlns:p="http://schemas.microsoft.com/office/2006/metadata/properties" xmlns:ns2="d4d661f9-52be-4c93-9463-11d2d91f43be" targetNamespace="http://schemas.microsoft.com/office/2006/metadata/properties" ma:root="true" ma:fieldsID="f1031b129bbfb6c1f2b03f767fd2a578" ns2:_="">
    <xsd:import namespace="d4d661f9-52be-4c93-9463-11d2d91f4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661f9-52be-4c93-9463-11d2d91f43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868D72-C472-4AB7-A2B7-C4F8FDB4C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81B512-1511-47FA-96FC-ED25D754E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661f9-52be-4c93-9463-11d2d91f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8037E-083B-435E-810E-2047140D7611}">
  <ds:schemaRefs>
    <ds:schemaRef ds:uri="http://schemas.microsoft.com/office/infopath/2007/PartnerControls"/>
    <ds:schemaRef ds:uri="http://schemas.microsoft.com/office/2006/documentManagement/types"/>
    <ds:schemaRef ds:uri="d4d661f9-52be-4c93-9463-11d2d91f43be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LibreOffice/7.0.4.2$Linux_X86_64 LibreOffice_project/00$Build-2</Application>
  <AppVersion>15.0000</AppVersion>
  <Words>1286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2021-01-28T08:37:55Z</dcterms:created>
  <dc:creator>Carine VALETTE</dc:creator>
  <dc:description/>
  <dc:language>en-IE</dc:language>
  <cp:lastModifiedBy>utku </cp:lastModifiedBy>
  <dcterms:modified xsi:type="dcterms:W3CDTF">2021-03-21T23:09:31Z</dcterms:modified>
  <cp:revision>53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0x0101004FE09E9B6454034A890F6D29673EA9D1</vt:lpwstr>
  </property>
  <property fmtid="{D5CDD505-2E9C-101B-9397-08002B2CF9AE}" pid="3" name="PresentationFormat">
    <vt:lpwstr>Breitbild</vt:lpwstr>
  </property>
  <property fmtid="{D5CDD505-2E9C-101B-9397-08002B2CF9AE}" pid="4" name="Slides">
    <vt:i4>14</vt:i4>
  </property>
</Properties>
</file>