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503360" y="-734040"/>
            <a:ext cx="5860080" cy="8119080"/>
          </a:xfrm>
          <a:prstGeom prst="ellipse">
            <a:avLst/>
          </a:prstGeom>
          <a:noFill/>
          <a:ln w="5715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10849320" y="-282600"/>
            <a:ext cx="1488960" cy="1488960"/>
          </a:xfrm>
          <a:prstGeom prst="ellipse">
            <a:avLst/>
          </a:prstGeom>
          <a:noFill/>
          <a:ln w="57150">
            <a:solidFill>
              <a:srgbClr val="3eb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-734040"/>
            <a:ext cx="7179480" cy="8119080"/>
          </a:xfrm>
          <a:custGeom>
            <a:avLst/>
            <a:gdLst/>
            <a:ahLst/>
            <a:rect l="l" t="t" r="r" b="b"/>
            <a:pathLst>
              <a:path w="7180643" h="8120160">
                <a:moveTo>
                  <a:pt x="4249991" y="0"/>
                </a:moveTo>
                <a:cubicBezTo>
                  <a:pt x="5868545" y="0"/>
                  <a:pt x="7180643" y="1817760"/>
                  <a:pt x="7180643" y="4060080"/>
                </a:cubicBezTo>
                <a:cubicBezTo>
                  <a:pt x="7180643" y="6302400"/>
                  <a:pt x="5868545" y="8120160"/>
                  <a:pt x="4249991" y="8120160"/>
                </a:cubicBezTo>
                <a:cubicBezTo>
                  <a:pt x="3744193" y="8120160"/>
                  <a:pt x="3268322" y="7942645"/>
                  <a:pt x="2853069" y="7630131"/>
                </a:cubicBezTo>
                <a:lnTo>
                  <a:pt x="2807689" y="7591937"/>
                </a:lnTo>
                <a:lnTo>
                  <a:pt x="0" y="7591937"/>
                </a:lnTo>
                <a:lnTo>
                  <a:pt x="0" y="733937"/>
                </a:lnTo>
                <a:lnTo>
                  <a:pt x="2572305" y="733937"/>
                </a:lnTo>
                <a:lnTo>
                  <a:pt x="2611436" y="693398"/>
                </a:lnTo>
                <a:cubicBezTo>
                  <a:pt x="3079171" y="255623"/>
                  <a:pt x="3643033" y="0"/>
                  <a:pt x="4249991" y="0"/>
                </a:cubicBezTo>
                <a:close/>
              </a:path>
            </a:pathLst>
          </a:custGeom>
          <a:solidFill>
            <a:srgbClr val="40c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14" descr=""/>
          <p:cNvPicPr/>
          <p:nvPr/>
        </p:nvPicPr>
        <p:blipFill>
          <a:blip r:embed="rId2"/>
          <a:stretch/>
        </p:blipFill>
        <p:spPr>
          <a:xfrm>
            <a:off x="6789960" y="6298920"/>
            <a:ext cx="566640" cy="385200"/>
          </a:xfrm>
          <a:prstGeom prst="rect">
            <a:avLst/>
          </a:prstGeom>
          <a:ln w="0">
            <a:noFill/>
          </a:ln>
        </p:spPr>
      </p:pic>
      <p:grpSp>
        <p:nvGrpSpPr>
          <p:cNvPr id="4" name="Group 4"/>
          <p:cNvGrpSpPr/>
          <p:nvPr/>
        </p:nvGrpSpPr>
        <p:grpSpPr>
          <a:xfrm>
            <a:off x="8186040" y="2103840"/>
            <a:ext cx="3188880" cy="2443680"/>
            <a:chOff x="8186040" y="2103840"/>
            <a:chExt cx="3188880" cy="2443680"/>
          </a:xfrm>
        </p:grpSpPr>
        <p:pic>
          <p:nvPicPr>
            <p:cNvPr id="5" name="Picture 9" descr=""/>
            <p:cNvPicPr/>
            <p:nvPr/>
          </p:nvPicPr>
          <p:blipFill>
            <a:blip r:embed="rId3"/>
            <a:stretch/>
          </p:blipFill>
          <p:spPr>
            <a:xfrm>
              <a:off x="8186040" y="2103840"/>
              <a:ext cx="3188880" cy="1966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" name="Picture 8" descr=""/>
            <p:cNvPicPr/>
            <p:nvPr/>
          </p:nvPicPr>
          <p:blipFill>
            <a:blip r:embed="rId4"/>
            <a:srcRect l="34544" t="56607" r="765" b="12235"/>
            <a:stretch/>
          </p:blipFill>
          <p:spPr>
            <a:xfrm>
              <a:off x="8186040" y="4231440"/>
              <a:ext cx="3188880" cy="316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" name="CustomShape 5"/>
          <p:cNvSpPr/>
          <p:nvPr/>
        </p:nvSpPr>
        <p:spPr>
          <a:xfrm>
            <a:off x="7364880" y="6279840"/>
            <a:ext cx="46022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595959"/>
                </a:solidFill>
                <a:latin typeface="Rubik"/>
                <a:ea typeface="DejaVu Sans"/>
              </a:rPr>
              <a:t>The LEAP-RE project has received funding from the European Union’s Horizon 2020 Research and Innovation Program under Grant Agreement 963530.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8" name="CustomShape 6"/>
          <p:cNvSpPr/>
          <p:nvPr/>
        </p:nvSpPr>
        <p:spPr>
          <a:xfrm>
            <a:off x="10990440" y="-276480"/>
            <a:ext cx="1348560" cy="1348560"/>
          </a:xfrm>
          <a:prstGeom prst="ellipse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E" sz="1800" spc="-1" strike="noStrike">
                <a:latin typeface="Arial"/>
              </a:rPr>
              <a:t>Click </a:t>
            </a:r>
            <a:r>
              <a:rPr b="0" lang="en-IE" sz="1800" spc="-1" strike="noStrike">
                <a:latin typeface="Arial"/>
              </a:rPr>
              <a:t>to </a:t>
            </a:r>
            <a:r>
              <a:rPr b="0" lang="en-IE" sz="1800" spc="-1" strike="noStrike">
                <a:latin typeface="Arial"/>
              </a:rPr>
              <a:t>edit </a:t>
            </a:r>
            <a:r>
              <a:rPr b="0" lang="en-IE" sz="1800" spc="-1" strike="noStrike">
                <a:latin typeface="Arial"/>
              </a:rPr>
              <a:t>the </a:t>
            </a:r>
            <a:r>
              <a:rPr b="0" lang="en-IE" sz="1800" spc="-1" strike="noStrike">
                <a:latin typeface="Arial"/>
              </a:rPr>
              <a:t>title </a:t>
            </a:r>
            <a:r>
              <a:rPr b="0" lang="en-IE" sz="1800" spc="-1" strike="noStrike">
                <a:latin typeface="Arial"/>
              </a:rPr>
              <a:t>text </a:t>
            </a:r>
            <a:r>
              <a:rPr b="0" lang="en-IE" sz="1800" spc="-1" strike="noStrike">
                <a:latin typeface="Arial"/>
              </a:rPr>
              <a:t>form</a:t>
            </a:r>
            <a:r>
              <a:rPr b="0" lang="en-IE" sz="1800" spc="-1" strike="noStrike">
                <a:latin typeface="Arial"/>
              </a:rPr>
              <a:t>at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0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Click to edit the outline text format</a:t>
            </a:r>
            <a:endParaRPr b="0" lang="en-I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800" spc="-1" strike="noStrike">
                <a:latin typeface="Arial"/>
              </a:rPr>
              <a:t>Second Outline Level</a:t>
            </a:r>
            <a:endParaRPr b="0" lang="en-I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Third Outline Level</a:t>
            </a:r>
            <a:endParaRPr b="0" lang="en-I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800" spc="-1" strike="noStrike">
                <a:latin typeface="Arial"/>
              </a:rPr>
              <a:t>Fourth Outline Level</a:t>
            </a:r>
            <a:endParaRPr b="0" lang="en-I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Fifth Outline Level</a:t>
            </a:r>
            <a:endParaRPr b="0" lang="en-I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Sixth Outline Level</a:t>
            </a:r>
            <a:endParaRPr b="0" lang="en-I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Seventh Outline Level</a:t>
            </a:r>
            <a:endParaRPr b="0" lang="en-I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0"/>
            <a:ext cx="8592480" cy="6856920"/>
          </a:xfrm>
          <a:prstGeom prst="rect">
            <a:avLst/>
          </a:prstGeom>
          <a:solidFill>
            <a:srgbClr val="40c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Picture 9" descr=""/>
          <p:cNvPicPr/>
          <p:nvPr/>
        </p:nvPicPr>
        <p:blipFill>
          <a:blip r:embed="rId2"/>
          <a:stretch/>
        </p:blipFill>
        <p:spPr>
          <a:xfrm>
            <a:off x="10218960" y="330120"/>
            <a:ext cx="1731600" cy="1067760"/>
          </a:xfrm>
          <a:prstGeom prst="rect">
            <a:avLst/>
          </a:prstGeom>
          <a:ln w="0"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-495360" y="-506520"/>
            <a:ext cx="1488960" cy="1488960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-218880" y="-213120"/>
            <a:ext cx="1345320" cy="1356480"/>
          </a:xfrm>
          <a:prstGeom prst="ellipse">
            <a:avLst/>
          </a:prstGeom>
          <a:noFill/>
          <a:ln w="5715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4"/>
          <p:cNvSpPr/>
          <p:nvPr/>
        </p:nvSpPr>
        <p:spPr>
          <a:xfrm flipV="1">
            <a:off x="8593560" y="6673320"/>
            <a:ext cx="2431440" cy="47520"/>
          </a:xfrm>
          <a:prstGeom prst="rect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11085120" y="5715720"/>
            <a:ext cx="1348560" cy="1348560"/>
          </a:xfrm>
          <a:prstGeom prst="ellipse">
            <a:avLst/>
          </a:prstGeom>
          <a:solidFill>
            <a:srgbClr val="40c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6"/>
          <p:cNvSpPr/>
          <p:nvPr/>
        </p:nvSpPr>
        <p:spPr>
          <a:xfrm rot="447600">
            <a:off x="10955880" y="5603040"/>
            <a:ext cx="1488960" cy="1488960"/>
          </a:xfrm>
          <a:prstGeom prst="ellipse">
            <a:avLst/>
          </a:prstGeom>
          <a:noFill/>
          <a:ln w="5715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E" sz="4400" spc="-1" strike="noStrike">
                <a:latin typeface="Arial"/>
              </a:rPr>
              <a:t>Cl</a:t>
            </a:r>
            <a:r>
              <a:rPr b="0" lang="en-IE" sz="4400" spc="-1" strike="noStrike">
                <a:latin typeface="Arial"/>
              </a:rPr>
              <a:t>ic</a:t>
            </a:r>
            <a:r>
              <a:rPr b="0" lang="en-IE" sz="4400" spc="-1" strike="noStrike">
                <a:latin typeface="Arial"/>
              </a:rPr>
              <a:t>k </a:t>
            </a:r>
            <a:r>
              <a:rPr b="0" lang="en-IE" sz="4400" spc="-1" strike="noStrike">
                <a:latin typeface="Arial"/>
              </a:rPr>
              <a:t>to </a:t>
            </a:r>
            <a:r>
              <a:rPr b="0" lang="en-IE" sz="4400" spc="-1" strike="noStrike">
                <a:latin typeface="Arial"/>
              </a:rPr>
              <a:t>e</a:t>
            </a:r>
            <a:r>
              <a:rPr b="0" lang="en-IE" sz="4400" spc="-1" strike="noStrike">
                <a:latin typeface="Arial"/>
              </a:rPr>
              <a:t>di</a:t>
            </a:r>
            <a:r>
              <a:rPr b="0" lang="en-IE" sz="4400" spc="-1" strike="noStrike">
                <a:latin typeface="Arial"/>
              </a:rPr>
              <a:t>t </a:t>
            </a:r>
            <a:r>
              <a:rPr b="0" lang="en-IE" sz="4400" spc="-1" strike="noStrike">
                <a:latin typeface="Arial"/>
              </a:rPr>
              <a:t>th</a:t>
            </a:r>
            <a:r>
              <a:rPr b="0" lang="en-IE" sz="4400" spc="-1" strike="noStrike">
                <a:latin typeface="Arial"/>
              </a:rPr>
              <a:t>e </a:t>
            </a:r>
            <a:r>
              <a:rPr b="0" lang="en-IE" sz="4400" spc="-1" strike="noStrike">
                <a:latin typeface="Arial"/>
              </a:rPr>
              <a:t>tit</a:t>
            </a:r>
            <a:r>
              <a:rPr b="0" lang="en-IE" sz="4400" spc="-1" strike="noStrike">
                <a:latin typeface="Arial"/>
              </a:rPr>
              <a:t>le </a:t>
            </a:r>
            <a:r>
              <a:rPr b="0" lang="en-IE" sz="4400" spc="-1" strike="noStrike">
                <a:latin typeface="Arial"/>
              </a:rPr>
              <a:t>te</a:t>
            </a:r>
            <a:r>
              <a:rPr b="0" lang="en-IE" sz="4400" spc="-1" strike="noStrike">
                <a:latin typeface="Arial"/>
              </a:rPr>
              <a:t>xt </a:t>
            </a:r>
            <a:r>
              <a:rPr b="0" lang="en-IE" sz="4400" spc="-1" strike="noStrike">
                <a:latin typeface="Arial"/>
              </a:rPr>
              <a:t>fo</a:t>
            </a:r>
            <a:r>
              <a:rPr b="0" lang="en-IE" sz="4400" spc="-1" strike="noStrike">
                <a:latin typeface="Arial"/>
              </a:rPr>
              <a:t>r</a:t>
            </a:r>
            <a:r>
              <a:rPr b="0" lang="en-IE" sz="4400" spc="-1" strike="noStrike">
                <a:latin typeface="Arial"/>
              </a:rPr>
              <a:t>m</a:t>
            </a:r>
            <a:r>
              <a:rPr b="0" lang="en-IE" sz="4400" spc="-1" strike="noStrike">
                <a:latin typeface="Arial"/>
              </a:rPr>
              <a:t>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342000"/>
            <a:ext cx="10651320" cy="714960"/>
          </a:xfrm>
          <a:prstGeom prst="rect">
            <a:avLst/>
          </a:prstGeom>
          <a:solidFill>
            <a:srgbClr val="3e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3" name="Picture 7" descr=""/>
          <p:cNvPicPr/>
          <p:nvPr/>
        </p:nvPicPr>
        <p:blipFill>
          <a:blip r:embed="rId2"/>
          <a:stretch/>
        </p:blipFill>
        <p:spPr>
          <a:xfrm>
            <a:off x="10833480" y="388440"/>
            <a:ext cx="1010160" cy="622800"/>
          </a:xfrm>
          <a:prstGeom prst="rect">
            <a:avLst/>
          </a:prstGeom>
          <a:ln w="0">
            <a:noFill/>
          </a:ln>
        </p:spPr>
      </p:pic>
      <p:sp>
        <p:nvSpPr>
          <p:cNvPr id="94" name="CustomShape 2"/>
          <p:cNvSpPr/>
          <p:nvPr/>
        </p:nvSpPr>
        <p:spPr>
          <a:xfrm flipV="1">
            <a:off x="0" y="6625800"/>
            <a:ext cx="11079000" cy="44640"/>
          </a:xfrm>
          <a:prstGeom prst="rect">
            <a:avLst/>
          </a:prstGeom>
          <a:solidFill>
            <a:srgbClr val="3e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3"/>
          <p:cNvSpPr/>
          <p:nvPr/>
        </p:nvSpPr>
        <p:spPr>
          <a:xfrm rot="447600">
            <a:off x="11013120" y="5631480"/>
            <a:ext cx="1488960" cy="1488960"/>
          </a:xfrm>
          <a:prstGeom prst="ellipse">
            <a:avLst/>
          </a:prstGeom>
          <a:noFill/>
          <a:ln w="57150">
            <a:solidFill>
              <a:srgbClr val="3eb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4"/>
          <p:cNvSpPr/>
          <p:nvPr/>
        </p:nvSpPr>
        <p:spPr>
          <a:xfrm rot="447600">
            <a:off x="11143440" y="5758920"/>
            <a:ext cx="1348560" cy="1348560"/>
          </a:xfrm>
          <a:prstGeom prst="ellipse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5"/>
          <p:cNvSpPr/>
          <p:nvPr/>
        </p:nvSpPr>
        <p:spPr>
          <a:xfrm rot="447600">
            <a:off x="-265680" y="-464400"/>
            <a:ext cx="1096920" cy="1096920"/>
          </a:xfrm>
          <a:prstGeom prst="ellipse">
            <a:avLst/>
          </a:prstGeom>
          <a:solidFill>
            <a:srgbClr val="00991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6"/>
          <p:cNvSpPr/>
          <p:nvPr/>
        </p:nvSpPr>
        <p:spPr>
          <a:xfrm>
            <a:off x="-739080" y="-514080"/>
            <a:ext cx="1488960" cy="1488960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00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0"/>
            <a:ext cx="12191040" cy="6206760"/>
          </a:xfrm>
          <a:prstGeom prst="rect">
            <a:avLst/>
          </a:prstGeom>
          <a:solidFill>
            <a:srgbClr val="40c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8" name="Picture 14" descr=""/>
          <p:cNvPicPr/>
          <p:nvPr/>
        </p:nvPicPr>
        <p:blipFill>
          <a:blip r:embed="rId2"/>
          <a:stretch/>
        </p:blipFill>
        <p:spPr>
          <a:xfrm>
            <a:off x="195480" y="6341760"/>
            <a:ext cx="566640" cy="385200"/>
          </a:xfrm>
          <a:prstGeom prst="rect">
            <a:avLst/>
          </a:prstGeom>
          <a:ln w="0"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814680" y="6413400"/>
            <a:ext cx="112903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595959"/>
                </a:solidFill>
                <a:latin typeface="Rubik"/>
                <a:ea typeface="DejaVu Sans"/>
              </a:rPr>
              <a:t>The LEAP-RE project has received funding from the European Union’s Horizon 2020 Research and Innovation Program under Grant Agreement 963530.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5248080" y="2988720"/>
            <a:ext cx="3256560" cy="44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Verdana"/>
                <a:ea typeface="Verdana"/>
              </a:rPr>
              <a:t>www.leap-re.eu</a:t>
            </a:r>
            <a:endParaRPr b="0" lang="en-IE" sz="24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5248080" y="3926160"/>
            <a:ext cx="3256560" cy="44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Verdana"/>
                <a:ea typeface="Verdana"/>
              </a:rPr>
              <a:t>contact@leap-re.eu</a:t>
            </a:r>
            <a:endParaRPr b="0" lang="en-IE" sz="2400" spc="-1" strike="noStrike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5248080" y="4920840"/>
            <a:ext cx="3256560" cy="44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Verdana"/>
                <a:ea typeface="Verdana"/>
              </a:rPr>
              <a:t>@leapRE_EU</a:t>
            </a:r>
            <a:endParaRPr b="0" lang="en-IE" sz="2400" spc="-1" strike="noStrike">
              <a:latin typeface="Arial"/>
            </a:endParaRPr>
          </a:p>
        </p:txBody>
      </p:sp>
      <p:pic>
        <p:nvPicPr>
          <p:cNvPr id="143" name="Image 10" descr="Une image contenant clipart&#10;&#10;Description générée automatiquement"/>
          <p:cNvPicPr/>
          <p:nvPr/>
        </p:nvPicPr>
        <p:blipFill>
          <a:blip r:embed="rId3"/>
          <a:stretch/>
        </p:blipFill>
        <p:spPr>
          <a:xfrm>
            <a:off x="4471560" y="4920840"/>
            <a:ext cx="524520" cy="524520"/>
          </a:xfrm>
          <a:prstGeom prst="rect">
            <a:avLst/>
          </a:prstGeom>
          <a:ln w="0">
            <a:noFill/>
          </a:ln>
        </p:spPr>
      </p:pic>
      <p:pic>
        <p:nvPicPr>
          <p:cNvPr id="144" name="Image 11" descr=""/>
          <p:cNvPicPr/>
          <p:nvPr/>
        </p:nvPicPr>
        <p:blipFill>
          <a:blip r:embed="rId4"/>
          <a:stretch/>
        </p:blipFill>
        <p:spPr>
          <a:xfrm>
            <a:off x="4405680" y="3848040"/>
            <a:ext cx="603720" cy="603720"/>
          </a:xfrm>
          <a:prstGeom prst="rect">
            <a:avLst/>
          </a:prstGeom>
          <a:ln w="0">
            <a:noFill/>
          </a:ln>
        </p:spPr>
      </p:pic>
      <p:pic>
        <p:nvPicPr>
          <p:cNvPr id="145" name="Image 12" descr=""/>
          <p:cNvPicPr/>
          <p:nvPr/>
        </p:nvPicPr>
        <p:blipFill>
          <a:blip r:embed="rId5"/>
          <a:stretch/>
        </p:blipFill>
        <p:spPr>
          <a:xfrm>
            <a:off x="4405680" y="2919600"/>
            <a:ext cx="603720" cy="603720"/>
          </a:xfrm>
          <a:prstGeom prst="rect">
            <a:avLst/>
          </a:prstGeom>
          <a:ln w="0">
            <a:noFill/>
          </a:ln>
        </p:spPr>
      </p:pic>
      <p:sp>
        <p:nvSpPr>
          <p:cNvPr id="146" name="CustomShape 6"/>
          <p:cNvSpPr/>
          <p:nvPr/>
        </p:nvSpPr>
        <p:spPr>
          <a:xfrm rot="161400">
            <a:off x="-479880" y="-570600"/>
            <a:ext cx="1976400" cy="1976400"/>
          </a:xfrm>
          <a:prstGeom prst="ellipse">
            <a:avLst/>
          </a:prstGeom>
          <a:noFill/>
          <a:ln w="5715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7"/>
          <p:cNvSpPr/>
          <p:nvPr/>
        </p:nvSpPr>
        <p:spPr>
          <a:xfrm rot="447600">
            <a:off x="11418840" y="5788800"/>
            <a:ext cx="1096920" cy="1096920"/>
          </a:xfrm>
          <a:prstGeom prst="ellipse">
            <a:avLst/>
          </a:prstGeom>
          <a:solidFill>
            <a:srgbClr val="00991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8"/>
          <p:cNvSpPr/>
          <p:nvPr/>
        </p:nvSpPr>
        <p:spPr>
          <a:xfrm>
            <a:off x="-744840" y="747000"/>
            <a:ext cx="1488960" cy="1488960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9"/>
          <p:cNvSpPr/>
          <p:nvPr/>
        </p:nvSpPr>
        <p:spPr>
          <a:xfrm>
            <a:off x="4253040" y="974160"/>
            <a:ext cx="36849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4000" spc="-1" strike="noStrike">
                <a:solidFill>
                  <a:srgbClr val="ffffff"/>
                </a:solidFill>
                <a:latin typeface="Verdana"/>
                <a:ea typeface="Verdana"/>
              </a:rPr>
              <a:t>THANK YOU</a:t>
            </a:r>
            <a:endParaRPr b="0" lang="en-IE" sz="4000" spc="-1" strike="noStrike">
              <a:latin typeface="Arial"/>
            </a:endParaRPr>
          </a:p>
        </p:txBody>
      </p:sp>
      <p:sp>
        <p:nvSpPr>
          <p:cNvPr id="150" name="CustomShape 10"/>
          <p:cNvSpPr/>
          <p:nvPr/>
        </p:nvSpPr>
        <p:spPr>
          <a:xfrm>
            <a:off x="2895480" y="1877760"/>
            <a:ext cx="63997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Verdana"/>
                <a:ea typeface="Verdana"/>
              </a:rPr>
              <a:t>CONTACT US FOR MORE INFORMATION</a:t>
            </a:r>
            <a:endParaRPr b="0" lang="en-IE" sz="2400" spc="-1" strike="noStrike">
              <a:latin typeface="Arial"/>
            </a:endParaRPr>
          </a:p>
        </p:txBody>
      </p:sp>
      <p:sp>
        <p:nvSpPr>
          <p:cNvPr id="151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52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87920" y="330840"/>
            <a:ext cx="6333840" cy="185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64000"/>
          </a:bodyPr>
          <a:p>
            <a:pPr algn="ctr">
              <a:lnSpc>
                <a:spcPct val="90000"/>
              </a:lnSpc>
            </a:pP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LEAP-RE </a:t>
            </a:r>
            <a:br/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Kick-OFF MEETING</a:t>
            </a:r>
            <a:br/>
            <a:r>
              <a:rPr b="0" lang="fr-FR" sz="3200" spc="-1" strike="noStrike" cap="all">
                <a:solidFill>
                  <a:srgbClr val="ffffff"/>
                </a:solidFill>
                <a:latin typeface="Verdana"/>
                <a:ea typeface="Verdana"/>
              </a:rPr>
              <a:t>23-24 March 2021</a:t>
            </a:r>
            <a:endParaRPr b="0" lang="en-IE" sz="32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1216080" y="2947680"/>
            <a:ext cx="4120560" cy="252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3600" spc="-1" strike="noStrike">
                <a:solidFill>
                  <a:srgbClr val="ffffff"/>
                </a:solidFill>
                <a:latin typeface="Verdana"/>
                <a:ea typeface="Verdana"/>
              </a:rPr>
              <a:t>Work Package </a:t>
            </a:r>
            <a:r>
              <a:rPr b="1" lang="de-DE" sz="3600" spc="-1" strike="noStrike">
                <a:solidFill>
                  <a:srgbClr val="ffffff"/>
                </a:solidFill>
                <a:latin typeface="Verdana"/>
                <a:ea typeface="Verdana"/>
              </a:rPr>
              <a:t>5</a:t>
            </a:r>
            <a:endParaRPr b="0" lang="en-IE" sz="3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3600" spc="-1" strike="noStrike">
                <a:solidFill>
                  <a:srgbClr val="ffffff"/>
                </a:solidFill>
                <a:latin typeface="Verdana"/>
                <a:ea typeface="Verdana"/>
              </a:rPr>
              <a:t>Long-term Perspective</a:t>
            </a:r>
            <a:endParaRPr b="0" lang="en-IE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823680" y="1486800"/>
            <a:ext cx="1032588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9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Input:</a:t>
            </a:r>
            <a:endParaRPr b="0" lang="en-I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T5.1: List inputs from other WPs necessary to execute this WP</a:t>
            </a:r>
            <a:endParaRPr b="0" lang="en-I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T5.2: List inputs from other WPs necessary to execute this WP </a:t>
            </a:r>
            <a:endParaRPr b="0" lang="en-I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T5.3: No initial input needed</a:t>
            </a:r>
            <a:endParaRPr b="0" lang="en-I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Arial"/>
                <a:ea typeface="DejaVu Sans"/>
              </a:rPr>
              <a:t>T5.4: List inputs from other WPs necessary to execute this WP</a:t>
            </a:r>
            <a:endParaRPr b="0" lang="en-I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Output:</a:t>
            </a:r>
            <a:endParaRPr b="0" lang="en-I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Arial"/>
                <a:ea typeface="DejaVu Sans"/>
              </a:rPr>
              <a:t>T5.1: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List outputs from this WPs necessary to execute the work in other WP</a:t>
            </a:r>
            <a:endParaRPr b="0" lang="en-I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Arial"/>
                <a:ea typeface="DejaVu Sans"/>
              </a:rPr>
              <a:t>T5.2: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List outputs from this WPs necessary to execute the work in other WP</a:t>
            </a:r>
            <a:endParaRPr b="0" lang="en-I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Arial"/>
                <a:ea typeface="DejaVu Sans"/>
              </a:rPr>
              <a:t>T5.3: WP9, WP11, WP13, WP14 (by providing related bibliometric data), WP12, WP15 (by providing related results of the analysis).</a:t>
            </a:r>
            <a:endParaRPr b="0" lang="en-I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Arial"/>
                <a:ea typeface="DejaVu Sans"/>
              </a:rPr>
              <a:t>T5.4: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List outputs from this WPs necessary to execute the work in other WP</a:t>
            </a:r>
            <a:endParaRPr b="0" lang="en-I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E" sz="24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838080" y="453960"/>
            <a:ext cx="967176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WP 5-interactions with other WP</a:t>
            </a: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823680" y="1486800"/>
            <a:ext cx="1032588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00b050"/>
                </a:solidFill>
                <a:latin typeface="Arial"/>
                <a:ea typeface="DejaVu Sans"/>
              </a:rPr>
              <a:t>Add any actions already implemented (such as preparatory work) in the first months of LEAP-RE</a:t>
            </a:r>
            <a:endParaRPr b="0" lang="en-I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T5.1: Describe any actions</a:t>
            </a:r>
            <a:endParaRPr b="0" lang="en-I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T5.2: Describe any actions </a:t>
            </a:r>
            <a:endParaRPr b="0" lang="en-I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T5.3: Keyword identification for the bibliometric analysis, query comparison to measure the validity of the expected input data. </a:t>
            </a:r>
            <a:endParaRPr b="0" lang="en-I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T5.4: Describe any actions</a:t>
            </a:r>
            <a:endParaRPr b="0" lang="en-I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E" sz="2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838080" y="453960"/>
            <a:ext cx="9943200" cy="5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WP 5: Actions done in the first months</a:t>
            </a: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823680" y="1486800"/>
            <a:ext cx="1032588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Actions list:</a:t>
            </a:r>
            <a:endParaRPr b="0" lang="en-I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Add actions to launch/implement in the first 6 months</a:t>
            </a:r>
            <a:endParaRPr b="0" lang="en-I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T5.1: describe actions / expected delivery date / responsible person</a:t>
            </a:r>
            <a:endParaRPr b="0" lang="en-I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T5.2: describe actions / expected delivery date / responsible person</a:t>
            </a:r>
            <a:endParaRPr b="0" lang="en-I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T5.3: (i) Bechmarking / M12 (ii) Bibliometric Research / M6 / ZSI-Team (Elke Dall, Dietmar Lampert, Utku Demir) </a:t>
            </a:r>
            <a:endParaRPr b="0" lang="en-I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T5.4: describe actions / expected delivery date / responsible person</a:t>
            </a:r>
            <a:endParaRPr b="0" lang="en-I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E" sz="24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838080" y="453960"/>
            <a:ext cx="967176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WP 5: Actions to be done</a:t>
            </a: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823680" y="1486800"/>
            <a:ext cx="1032588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Arial"/>
                <a:ea typeface="DejaVu Sans"/>
              </a:rPr>
              <a:t>Risk assessment and Contingency plan </a:t>
            </a:r>
            <a:endParaRPr b="0" lang="en-I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Arial"/>
                <a:ea typeface="DejaVu Sans"/>
              </a:rPr>
              <a:t>Describe any risk associated to the implementation of the work to be carried out / add a contingency action / feel free to use a table </a:t>
            </a:r>
            <a:endParaRPr b="0" lang="en-I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E" sz="24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838080" y="453960"/>
            <a:ext cx="967176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WP 5:Risk assessment </a:t>
            </a:r>
            <a:endParaRPr b="0" lang="en-IE" sz="2800" spc="-1" strike="noStrike">
              <a:latin typeface="Arial"/>
            </a:endParaRPr>
          </a:p>
        </p:txBody>
      </p:sp>
      <p:graphicFrame>
        <p:nvGraphicFramePr>
          <p:cNvPr id="220" name="Table 3"/>
          <p:cNvGraphicFramePr/>
          <p:nvPr/>
        </p:nvGraphicFramePr>
        <p:xfrm>
          <a:off x="1803240" y="2948400"/>
          <a:ext cx="8127360" cy="3147120"/>
        </p:xfrm>
        <a:graphic>
          <a:graphicData uri="http://schemas.openxmlformats.org/drawingml/2006/table">
            <a:tbl>
              <a:tblPr/>
              <a:tblGrid>
                <a:gridCol w="2709000"/>
                <a:gridCol w="2709000"/>
                <a:gridCol w="2709720"/>
              </a:tblGrid>
              <a:tr h="551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Risk Name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Impact if occurs 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Preventive / Contingency action 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2187000" y="1728000"/>
            <a:ext cx="4218480" cy="113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3600" spc="-1" strike="noStrike" cap="all">
                <a:solidFill>
                  <a:srgbClr val="ffffff"/>
                </a:solidFill>
                <a:latin typeface="Verdana"/>
                <a:ea typeface="Verdana"/>
              </a:rPr>
              <a:t>Long-term Perspective</a:t>
            </a:r>
            <a:endParaRPr b="0" lang="en-IE" sz="36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2480040" y="3437640"/>
            <a:ext cx="3632400" cy="7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Verdana"/>
                <a:ea typeface="Verdana"/>
              </a:rPr>
              <a:t>5</a:t>
            </a:r>
            <a:endParaRPr b="0" lang="en-I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823680" y="1486800"/>
            <a:ext cx="1032588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Duration</a:t>
            </a:r>
            <a:r>
              <a:rPr b="0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: M3 (Dec. 2020) – M63 (Dec. 2025)</a:t>
            </a:r>
            <a:endParaRPr b="0" lang="en-I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Partners involved</a:t>
            </a:r>
            <a:r>
              <a:rPr b="0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:</a:t>
            </a:r>
            <a:endParaRPr b="0" lang="en-IE" sz="24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838080" y="453960"/>
            <a:ext cx="967176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WP 5: Introduction </a:t>
            </a:r>
            <a:endParaRPr b="0" lang="en-IE" sz="2800" spc="-1" strike="noStrike">
              <a:latin typeface="Arial"/>
            </a:endParaRPr>
          </a:p>
        </p:txBody>
      </p:sp>
      <p:pic>
        <p:nvPicPr>
          <p:cNvPr id="195" name="Grafik 8" descr=""/>
          <p:cNvPicPr/>
          <p:nvPr/>
        </p:nvPicPr>
        <p:blipFill>
          <a:blip r:embed="rId1"/>
          <a:stretch/>
        </p:blipFill>
        <p:spPr>
          <a:xfrm>
            <a:off x="1041480" y="2787480"/>
            <a:ext cx="9928080" cy="293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823680" y="1486800"/>
            <a:ext cx="1032588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Main WP objectives</a:t>
            </a:r>
            <a:r>
              <a:rPr b="0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:</a:t>
            </a:r>
            <a:endParaRPr b="0" lang="en-I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262626"/>
                </a:solidFill>
                <a:latin typeface="Arial"/>
                <a:ea typeface="DejaVu Sans"/>
              </a:rPr>
              <a:t>Developing the long-term perspective for the AU-EU partnership in RE STI</a:t>
            </a:r>
            <a:endParaRPr b="0" lang="en-I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262626"/>
                </a:solidFill>
                <a:latin typeface="Arial"/>
                <a:ea typeface="DejaVu Sans"/>
              </a:rPr>
              <a:t>Monitoring, Evaluation &amp; Learning (MEL) Concept</a:t>
            </a:r>
            <a:endParaRPr b="0" lang="en-I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262626"/>
                </a:solidFill>
                <a:latin typeface="Arial"/>
                <a:ea typeface="DejaVu Sans"/>
              </a:rPr>
              <a:t>MEL process with Pillar 1, Pillar 2 and Pillar 3 activities</a:t>
            </a:r>
            <a:endParaRPr b="0" lang="en-I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262626"/>
                </a:solidFill>
                <a:latin typeface="Arial"/>
                <a:ea typeface="DejaVu Sans"/>
              </a:rPr>
              <a:t>Dialogues with policymakers  and other stakeholders for research uptake</a:t>
            </a:r>
            <a:endParaRPr b="0" lang="en-I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262626"/>
                </a:solidFill>
                <a:latin typeface="Arial"/>
                <a:ea typeface="DejaVu Sans"/>
              </a:rPr>
              <a:t>A Strategies for RE research-capacity in Africa</a:t>
            </a:r>
            <a:endParaRPr b="0" lang="en-I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Arial"/>
                <a:ea typeface="DejaVu Sans"/>
              </a:rPr>
              <a:t>Strategy guidelines and plan for the design of the long-term partnership</a:t>
            </a:r>
            <a:endParaRPr b="0" lang="en-I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E" sz="24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838080" y="453960"/>
            <a:ext cx="967176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WP 5: Introduction </a:t>
            </a: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80960" y="1263600"/>
            <a:ext cx="9487080" cy="382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Main WP expected results:</a:t>
            </a:r>
            <a:endParaRPr b="0" lang="en-IE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Baseline study | Theoretical framework development | MEL Plan | Monitoring | Evaluation | Learning</a:t>
            </a:r>
            <a:endParaRPr b="0" lang="en-IE" sz="1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Analysis about R&amp;I capacities in Africa</a:t>
            </a:r>
            <a:endParaRPr b="0" lang="en-IE" sz="1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Twinning &amp; Teaming &amp; Pooling activities</a:t>
            </a:r>
            <a:endParaRPr b="0" lang="en-IE" sz="1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List of new LEAP-RE community members</a:t>
            </a:r>
            <a:endParaRPr b="0" lang="en-IE" sz="1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Strategy guidelines and a plan for the design of the long-term partnership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Main WP milestones:</a:t>
            </a:r>
            <a:endParaRPr b="0" lang="en-IE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M55: Launch of the future partnership in M58 (Jul. 2025)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838080" y="453960"/>
            <a:ext cx="9671760" cy="45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>
              <a:lnSpc>
                <a:spcPct val="9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WP 5: Milestones and outcomes</a:t>
            </a: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823680" y="1486800"/>
            <a:ext cx="1032588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4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Task 5.1: </a:t>
            </a:r>
            <a:r>
              <a:rPr b="0" i="1" lang="en-US" sz="2400" spc="-1" strike="noStrike">
                <a:solidFill>
                  <a:srgbClr val="262626"/>
                </a:solidFill>
                <a:latin typeface="Arial"/>
                <a:ea typeface="DejaVu Sans"/>
              </a:rPr>
              <a:t>M&amp;E Concept and Impact Assessment</a:t>
            </a:r>
            <a:endParaRPr b="0" lang="en-I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Leaders and contributing partners: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Ms Elena SIMION (UEFISCDI) | Ms Anne W. Wambugu &amp; Ms Hope N Njoroge (SU) | Mr Stefan A. Haffner (DLR) | Mr Abdellatif Zerga &amp; Mr Erick Tambo (PAUWES) | Mr Mokthar Sellami &amp; Mr Belarbi Yacine &amp; Ms Souami Feriel (MESRS) | Ms Elke Dall &amp; Mr Dietmar Lampert &amp; Mr Utku Demir (ZSI)</a:t>
            </a:r>
            <a:endParaRPr b="0" lang="en-I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Duration: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(</a:t>
            </a:r>
            <a:r>
              <a:rPr b="0" i="1" lang="en-US" sz="2400" spc="-1" strike="noStrike">
                <a:solidFill>
                  <a:srgbClr val="262626"/>
                </a:solidFill>
                <a:latin typeface="Arial"/>
                <a:ea typeface="DejaVu Sans"/>
              </a:rPr>
              <a:t>M3 (Dec. 2020) - M63 (Dec. 2025)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) </a:t>
            </a:r>
            <a:endParaRPr b="0" lang="en-I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Main Activities: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Monitoring, Evaluation and Learning</a:t>
            </a:r>
            <a:endParaRPr b="0" lang="en-I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Methodology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: Baseline study | Theoretical framework development | MEL Plan | Monitoring | Evaluation | Learning</a:t>
            </a:r>
            <a:endParaRPr b="0" lang="en-I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Expected results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: MEL Plan and MEL Reports for all three Pillars of the project</a:t>
            </a:r>
            <a:endParaRPr b="0" lang="en-I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Deliverables: </a:t>
            </a:r>
            <a:endParaRPr b="0" lang="en-I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E" sz="24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838080" y="453960"/>
            <a:ext cx="967176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WP 5: Task 5.1</a:t>
            </a:r>
            <a:endParaRPr b="0" lang="en-IE" sz="2800" spc="-1" strike="noStrike">
              <a:latin typeface="Arial"/>
            </a:endParaRPr>
          </a:p>
        </p:txBody>
      </p:sp>
      <p:graphicFrame>
        <p:nvGraphicFramePr>
          <p:cNvPr id="202" name="Table 3"/>
          <p:cNvGraphicFramePr/>
          <p:nvPr/>
        </p:nvGraphicFramePr>
        <p:xfrm>
          <a:off x="2734200" y="5213160"/>
          <a:ext cx="8219880" cy="1439280"/>
        </p:xfrm>
        <a:graphic>
          <a:graphicData uri="http://schemas.openxmlformats.org/drawingml/2006/table">
            <a:tbl>
              <a:tblPr/>
              <a:tblGrid>
                <a:gridCol w="594720"/>
                <a:gridCol w="745560"/>
                <a:gridCol w="2671920"/>
                <a:gridCol w="1837440"/>
                <a:gridCol w="2370600"/>
              </a:tblGrid>
              <a:tr h="333720">
                <a:tc>
                  <a:txBody>
                    <a:bodyPr lIns="43200" rIns="43200">
                      <a:noAutofit/>
                    </a:bodyPr>
                    <a:p>
                      <a:pPr algn="ctr"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Year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L w="12240">
                      <a:noFill/>
                    </a:lnL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Number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Title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 algn="ctr"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Due Date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Responsible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402480">
                <a:tc>
                  <a:txBody>
                    <a:bodyPr lIns="43200" rIns="43200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2021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L w="12240">
                      <a:noFill/>
                    </a:lnL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D5.1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Theory of Change, M&amp;E Approach and MEL Plan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M9 | </a:t>
                      </a: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Jun. 2021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SU –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Anne W. Wambugu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02480">
                <a:tc rowSpan="2">
                  <a:txBody>
                    <a:bodyPr lIns="43200" rIns="43200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2025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D5.2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L w="12240">
                      <a:noFill/>
                    </a:lnL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Report on Monitoring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M53 | </a:t>
                      </a: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Feb. 2025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SU -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Anne W. Wambugu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096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D5.3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L w="12240">
                      <a:noFill/>
                    </a:lnL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Report on Evaluation and Learning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M61 | </a:t>
                      </a: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Oct. 2025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UEFISCDI - Elena SIMION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823680" y="1486800"/>
            <a:ext cx="1032588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3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Task 5.2: </a:t>
            </a:r>
            <a:r>
              <a:rPr b="0" i="1" lang="en-US" sz="2400" spc="-1" strike="noStrike">
                <a:solidFill>
                  <a:srgbClr val="262626"/>
                </a:solidFill>
                <a:latin typeface="Arial"/>
                <a:ea typeface="DejaVu Sans"/>
              </a:rPr>
              <a:t>Dialogue with Policymakers and other Stakeholders for Research Uptake</a:t>
            </a:r>
            <a:endParaRPr b="0" lang="en-I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Leaders and contributing partners: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Mr Abdellatif Zerga &amp; Mr Erick Tambo (PAUWES) | Mr Stefan A. Haffner (DLR) | Mr Mokthar Sellami &amp; Mr Belarbi Yacine &amp; Ms Souami Feriel (MESRS) | Ms Emanuela Colombo &amp; Mr Riccardo Mereu (POLIMI) | Ms Niclette Bukasa Kampata (LGI)</a:t>
            </a:r>
            <a:endParaRPr b="0" lang="en-I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Duration: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(</a:t>
            </a:r>
            <a:r>
              <a:rPr b="0" i="1" lang="en-US" sz="2400" spc="-1" strike="noStrike">
                <a:solidFill>
                  <a:srgbClr val="262626"/>
                </a:solidFill>
                <a:latin typeface="Arial"/>
                <a:ea typeface="DejaVu Sans"/>
              </a:rPr>
              <a:t>M3 (Dec. 2020) - M63 (Dec. 2025)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) </a:t>
            </a:r>
            <a:endParaRPr b="0" lang="en-I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Main Activities: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Institutional dialogues with policy makers and other stakeholders</a:t>
            </a:r>
            <a:endParaRPr b="0" lang="en-I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Methodology: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 (Virtual) Round table discussions:</a:t>
            </a:r>
            <a:endParaRPr b="0" lang="en-I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US" sz="2400" spc="-1" strike="noStrike">
                <a:solidFill>
                  <a:srgbClr val="262626"/>
                </a:solidFill>
                <a:latin typeface="Arial"/>
                <a:ea typeface="DejaVu Sans"/>
              </a:rPr>
              <a:t>1) </a:t>
            </a:r>
            <a:r>
              <a:rPr b="0" i="1" lang="en-US" sz="2400" spc="-1" strike="noStrike">
                <a:solidFill>
                  <a:srgbClr val="262626"/>
                </a:solidFill>
                <a:latin typeface="Arial"/>
                <a:ea typeface="DejaVu Sans"/>
              </a:rPr>
              <a:t>“Theory of Change and Impact Pathway in Multi-lateral Cooperations?”, </a:t>
            </a:r>
            <a:r>
              <a:rPr b="1" i="1" lang="en-US" sz="2400" spc="-1" strike="noStrike">
                <a:solidFill>
                  <a:srgbClr val="262626"/>
                </a:solidFill>
                <a:latin typeface="Arial"/>
                <a:ea typeface="DejaVu Sans"/>
              </a:rPr>
              <a:t>2) </a:t>
            </a:r>
            <a:r>
              <a:rPr b="0" i="1" lang="en-US" sz="2400" spc="-1" strike="noStrike">
                <a:solidFill>
                  <a:srgbClr val="262626"/>
                </a:solidFill>
                <a:latin typeface="Arial"/>
                <a:ea typeface="DejaVu Sans"/>
              </a:rPr>
              <a:t>“Monitoring, Evaluation and Learning in an AU-EU Knowledge Management and Communication Framework”, </a:t>
            </a:r>
            <a:r>
              <a:rPr b="1" i="1" lang="en-US" sz="2400" spc="-1" strike="noStrike">
                <a:solidFill>
                  <a:srgbClr val="262626"/>
                </a:solidFill>
                <a:latin typeface="Arial"/>
                <a:ea typeface="DejaVu Sans"/>
              </a:rPr>
              <a:t>3) </a:t>
            </a:r>
            <a:r>
              <a:rPr b="0" i="1" lang="en-US" sz="2400" spc="-1" strike="noStrike">
                <a:solidFill>
                  <a:srgbClr val="262626"/>
                </a:solidFill>
                <a:latin typeface="Arial"/>
                <a:ea typeface="DejaVu Sans"/>
              </a:rPr>
              <a:t>“Coordinated Communication in the Stakeholder’s Network Labyrinth”, </a:t>
            </a:r>
            <a:r>
              <a:rPr b="1" i="1" lang="en-US" sz="2400" spc="-1" strike="noStrike">
                <a:solidFill>
                  <a:srgbClr val="262626"/>
                </a:solidFill>
                <a:latin typeface="Arial"/>
                <a:ea typeface="DejaVu Sans"/>
              </a:rPr>
              <a:t>4) </a:t>
            </a:r>
            <a:r>
              <a:rPr b="0" i="1" lang="en-US" sz="2400" spc="-1" strike="noStrike">
                <a:solidFill>
                  <a:srgbClr val="262626"/>
                </a:solidFill>
                <a:latin typeface="Arial"/>
                <a:ea typeface="DejaVu Sans"/>
              </a:rPr>
              <a:t>“AU-EU Knowledge Hubs System” </a:t>
            </a:r>
            <a:endParaRPr b="0" lang="en-I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Expected results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: Contributions to the ‘S</a:t>
            </a:r>
            <a:r>
              <a:rPr b="0" i="1" lang="en-US" sz="2400" spc="-1" strike="noStrike">
                <a:solidFill>
                  <a:srgbClr val="262626"/>
                </a:solidFill>
                <a:latin typeface="Arial"/>
                <a:ea typeface="DejaVu Sans"/>
              </a:rPr>
              <a:t>trategy guidelines and plan for the design of the long-term partnership’</a:t>
            </a:r>
            <a:endParaRPr b="0" lang="en-I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Deliverables: </a:t>
            </a:r>
            <a:endParaRPr b="0" lang="en-IE" sz="24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838080" y="453960"/>
            <a:ext cx="967176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WP 5: Task 5.2</a:t>
            </a:r>
            <a:endParaRPr b="0" lang="en-IE" sz="2800" spc="-1" strike="noStrike">
              <a:latin typeface="Arial"/>
            </a:endParaRPr>
          </a:p>
        </p:txBody>
      </p:sp>
      <p:graphicFrame>
        <p:nvGraphicFramePr>
          <p:cNvPr id="205" name="Table 3"/>
          <p:cNvGraphicFramePr/>
          <p:nvPr/>
        </p:nvGraphicFramePr>
        <p:xfrm>
          <a:off x="2579040" y="5362920"/>
          <a:ext cx="8570520" cy="1494360"/>
        </p:xfrm>
        <a:graphic>
          <a:graphicData uri="http://schemas.openxmlformats.org/drawingml/2006/table">
            <a:tbl>
              <a:tblPr/>
              <a:tblGrid>
                <a:gridCol w="638280"/>
                <a:gridCol w="706320"/>
                <a:gridCol w="4056840"/>
                <a:gridCol w="1358280"/>
                <a:gridCol w="1811160"/>
              </a:tblGrid>
              <a:tr h="423720">
                <a:tc>
                  <a:txBody>
                    <a:bodyPr lIns="43200" rIns="43200">
                      <a:noAutofit/>
                    </a:bodyPr>
                    <a:p>
                      <a:pPr algn="ctr"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Year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L w="12240">
                      <a:noFill/>
                    </a:lnL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Number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Title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 algn="ctr"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Due Date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Responsible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612720">
                <a:tc rowSpan="2">
                  <a:txBody>
                    <a:bodyPr lIns="43200" rIns="43200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2024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L w="12240">
                      <a:noFill/>
                    </a:lnL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D5.5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Research briefs based on Pillar 1 and Pillar 2 results for dialogue with external policy and stakeholder partner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M40 | </a:t>
                      </a: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Jan. 2024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PAUWES – Erick Tambo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828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D5.4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Proceedings of round tables for research uptake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M43 | </a:t>
                      </a: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Apr. 2024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PAUWES – Erick Tambo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823680" y="1486800"/>
            <a:ext cx="1032588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0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Task 5.3: </a:t>
            </a:r>
            <a:r>
              <a:rPr b="0" i="1" lang="en-US" sz="2400" spc="-1" strike="noStrike">
                <a:solidFill>
                  <a:srgbClr val="262626"/>
                </a:solidFill>
                <a:latin typeface="Arial"/>
                <a:ea typeface="DejaVu Sans"/>
              </a:rPr>
              <a:t>Strategy for RE research-capacity in Africa </a:t>
            </a:r>
            <a:endParaRPr b="0" lang="en-I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Leaders and contributing partners: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Mr Mokthar Sellami &amp; Mr Belarbi Yacine &amp; Ms Souami Feriel (MESRS) | Ms Elke Dall &amp; Mr Dietmar Lampert &amp; Mr Utku Demir (ZSI) | Ms Tinyiko Ntshongwana &amp; Ms Refilwe Mashigo (DSI) | Ms Anne W. Wambugu&amp; Ms Hope N Njoroge | Strathmore University (SU)</a:t>
            </a:r>
            <a:endParaRPr b="0" lang="en-I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Duration: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(</a:t>
            </a:r>
            <a:r>
              <a:rPr b="0" i="1" lang="en-US" sz="2400" spc="-1" strike="noStrike">
                <a:solidFill>
                  <a:srgbClr val="262626"/>
                </a:solidFill>
                <a:latin typeface="Arial"/>
                <a:ea typeface="DejaVu Sans"/>
              </a:rPr>
              <a:t>M3 (Dec. 2020) - M63 (Dec. 2025)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) </a:t>
            </a:r>
            <a:endParaRPr b="0" lang="en-I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Main activities: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Analysis, mapping &amp; visualization of networks, evaluation</a:t>
            </a:r>
            <a:endParaRPr b="0" lang="en-I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Methodology / suggested approach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: Benchmarking, bibliometric analysis,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AR PL KaitiM GB"/>
              </a:rPr>
              <a:t>questionnaire prep.</a:t>
            </a:r>
            <a:endParaRPr b="0" lang="en-I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i="1" lang="en-GB" sz="2400" spc="-1" strike="noStrike">
                <a:solidFill>
                  <a:srgbClr val="262626"/>
                </a:solidFill>
                <a:latin typeface="Arial"/>
                <a:ea typeface="AR PL KaitiM GB"/>
              </a:rPr>
              <a:t>Task expected results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AR PL KaitiM GB"/>
              </a:rPr>
              <a:t>: Report on RE-related R&amp;I capacities, excellence centres in Africa as well as research co-operation and institutional networks with other regions. </a:t>
            </a:r>
            <a:endParaRPr b="0" lang="en-I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  <a:ea typeface="AR PL KaitiM GB"/>
              </a:rPr>
              <a:t>Deliverables:</a:t>
            </a:r>
            <a:endParaRPr b="0" lang="en-IE" sz="24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838080" y="453960"/>
            <a:ext cx="967176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WP 5: Task 5.3</a:t>
            </a:r>
            <a:endParaRPr b="0" lang="en-IE" sz="2800" spc="-1" strike="noStrike">
              <a:latin typeface="Arial"/>
            </a:endParaRPr>
          </a:p>
        </p:txBody>
      </p:sp>
      <p:graphicFrame>
        <p:nvGraphicFramePr>
          <p:cNvPr id="208" name="Table 3"/>
          <p:cNvGraphicFramePr/>
          <p:nvPr/>
        </p:nvGraphicFramePr>
        <p:xfrm>
          <a:off x="3443040" y="5288760"/>
          <a:ext cx="7431120" cy="1339200"/>
        </p:xfrm>
        <a:graphic>
          <a:graphicData uri="http://schemas.openxmlformats.org/drawingml/2006/table">
            <a:tbl>
              <a:tblPr/>
              <a:tblGrid>
                <a:gridCol w="785160"/>
                <a:gridCol w="778320"/>
                <a:gridCol w="2239560"/>
                <a:gridCol w="1387800"/>
                <a:gridCol w="2240640"/>
              </a:tblGrid>
              <a:tr h="423720">
                <a:tc>
                  <a:txBody>
                    <a:bodyPr lIns="43200" rIns="43200">
                      <a:noAutofit/>
                    </a:bodyPr>
                    <a:p>
                      <a:pPr algn="ctr"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Year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L w="12240">
                      <a:noFill/>
                    </a:lnL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Number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Title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 algn="ctr"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Due Date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Responsible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4579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solidFill>
                            <a:srgbClr val="003399"/>
                          </a:solidFill>
                          <a:latin typeface="Calibri"/>
                        </a:rPr>
                        <a:t>2021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T w="12240">
                      <a:solidFill>
                        <a:srgbClr val="4472c4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D5.8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Report on the analysis about R&amp;I capacities in Africa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M15 | </a:t>
                      </a: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Dec. 2021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MESRS –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Mokthar Sellami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79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solidFill>
                            <a:srgbClr val="003399"/>
                          </a:solidFill>
                          <a:latin typeface="Calibri"/>
                        </a:rPr>
                        <a:t>2025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D5.9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Report about Twinning &amp; Teaming &amp; Pooling activities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M58 | </a:t>
                      </a: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Jul. 2025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MESRS –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Mokthar Sellami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/>
                          <a:ea typeface="Times New Roman"/>
                        </a:rPr>
                        <a:t> 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823680" y="1486800"/>
            <a:ext cx="1032588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8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Task 5.4: </a:t>
            </a:r>
            <a:r>
              <a:rPr b="0" i="1" lang="en-US" sz="2400" spc="-1" strike="noStrike">
                <a:solidFill>
                  <a:srgbClr val="262626"/>
                </a:solidFill>
                <a:latin typeface="Arial"/>
                <a:ea typeface="DejaVu Sans"/>
              </a:rPr>
              <a:t>Strategic ambition of the long-term partnership</a:t>
            </a:r>
            <a:endParaRPr b="0" lang="en-I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Leaders and contributing partners: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Mr Abdellatif Zerga &amp; Mr Erick Tambo (PAUWES) | Mr Stefan A. Haffner (DLR) | Ms Elena SIMION (UEFISCDI) | Ms Anne W. Wambugu &amp; Ms Hope N Njoroge (SU) | Ms Kibibi Ndope (AESG) | Ms Melissa Plath | HELSINGIN YLIOPISTO (HU)</a:t>
            </a:r>
            <a:endParaRPr b="0" lang="en-I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Duration: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(</a:t>
            </a:r>
            <a:r>
              <a:rPr b="0" i="1" lang="en-US" sz="2400" spc="-1" strike="noStrike">
                <a:solidFill>
                  <a:srgbClr val="262626"/>
                </a:solidFill>
                <a:latin typeface="Arial"/>
                <a:ea typeface="DejaVu Sans"/>
              </a:rPr>
              <a:t>M3 (Dec. 2020) - M63 (Dec. 2025)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) </a:t>
            </a:r>
            <a:endParaRPr b="0" lang="en-I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Main activities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: Analysis, document writing, internal virtual workshop(s)</a:t>
            </a:r>
            <a:endParaRPr b="0" lang="en-I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Methodology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: Collating lessons learned from external actors.</a:t>
            </a:r>
            <a:endParaRPr b="0" lang="en-I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Expected results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: </a:t>
            </a:r>
            <a:r>
              <a:rPr b="0" i="1" lang="en-US" sz="2400" spc="-1" strike="noStrike">
                <a:solidFill>
                  <a:srgbClr val="262626"/>
                </a:solidFill>
                <a:latin typeface="Arial"/>
                <a:ea typeface="DejaVu Sans"/>
              </a:rPr>
              <a:t>Strategy guidelines and a plan for the design of the long-term partnership &amp; List of new LEAP-RE community members</a:t>
            </a:r>
            <a:endParaRPr b="0" lang="en-I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  <a:ea typeface="DejaVu Sans"/>
              </a:rPr>
              <a:t>Deliverables:</a:t>
            </a:r>
            <a:endParaRPr b="0" lang="en-IE" sz="2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838080" y="453960"/>
            <a:ext cx="967176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WP 5: Task 5.4</a:t>
            </a:r>
            <a:endParaRPr b="0" lang="en-IE" sz="2800" spc="-1" strike="noStrike">
              <a:latin typeface="Arial"/>
            </a:endParaRPr>
          </a:p>
        </p:txBody>
      </p:sp>
      <p:graphicFrame>
        <p:nvGraphicFramePr>
          <p:cNvPr id="211" name="Table 3"/>
          <p:cNvGraphicFramePr/>
          <p:nvPr/>
        </p:nvGraphicFramePr>
        <p:xfrm>
          <a:off x="2836800" y="4810680"/>
          <a:ext cx="8706240" cy="1907280"/>
        </p:xfrm>
        <a:graphic>
          <a:graphicData uri="http://schemas.openxmlformats.org/drawingml/2006/table">
            <a:tbl>
              <a:tblPr/>
              <a:tblGrid>
                <a:gridCol w="624960"/>
                <a:gridCol w="734400"/>
                <a:gridCol w="4142880"/>
                <a:gridCol w="1440360"/>
                <a:gridCol w="1764000"/>
              </a:tblGrid>
              <a:tr h="317520">
                <a:tc>
                  <a:txBody>
                    <a:bodyPr lIns="43200" rIns="43200">
                      <a:noAutofit/>
                    </a:bodyPr>
                    <a:p>
                      <a:pPr algn="ctr"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Year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L w="12240">
                      <a:noFill/>
                    </a:lnL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Number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Title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 algn="ctr"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Due Date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Responsible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459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solidFill>
                            <a:srgbClr val="003399"/>
                          </a:solidFill>
                          <a:latin typeface="Calibri"/>
                        </a:rPr>
                        <a:t>2024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4472c4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D5.11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L w="12240">
                      <a:noFill/>
                    </a:lnL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Strategy design workshop for the future platform and documentation of lessons learned from external actors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M50 | </a:t>
                      </a: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Nov. 2024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DLR - Stefan A. Haffner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3080">
                <a:tc rowSpan="3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solidFill>
                            <a:srgbClr val="003399"/>
                          </a:solidFill>
                          <a:latin typeface="Calibri"/>
                        </a:rPr>
                        <a:t>2025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D5.6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L w="12240">
                      <a:noFill/>
                    </a:lnL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Funding opportunities to enhance additional activities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M53 | </a:t>
                      </a: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Feb. 2025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PAUWES – Erick Tambo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34308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D5.7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L w="12240">
                      <a:noFill/>
                    </a:lnL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List of new LEAP-RE community members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M53 | </a:t>
                      </a: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Feb. 2025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DLR - Stefan A. Haffner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44496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D5.10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L w="12240">
                      <a:noFill/>
                    </a:lnL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Strategy guidelines and plan for the design of the long-term partnership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M53 | </a:t>
                      </a: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Feb. 2025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DLR - Stefan A. Haffner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E09E9B6454034A890F6D29673EA9D1" ma:contentTypeVersion="4" ma:contentTypeDescription="Crée un document." ma:contentTypeScope="" ma:versionID="b6c6e1177782303425c482b850ed3f64">
  <xsd:schema xmlns:xsd="http://www.w3.org/2001/XMLSchema" xmlns:xs="http://www.w3.org/2001/XMLSchema" xmlns:p="http://schemas.microsoft.com/office/2006/metadata/properties" xmlns:ns2="d4d661f9-52be-4c93-9463-11d2d91f43be" targetNamespace="http://schemas.microsoft.com/office/2006/metadata/properties" ma:root="true" ma:fieldsID="f1031b129bbfb6c1f2b03f767fd2a578" ns2:_="">
    <xsd:import namespace="d4d661f9-52be-4c93-9463-11d2d91f43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d661f9-52be-4c93-9463-11d2d91f43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868D72-C472-4AB7-A2B7-C4F8FDB4CE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81B512-1511-47FA-96FC-ED25D754E8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d661f9-52be-4c93-9463-11d2d91f43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28037E-083B-435E-810E-2047140D7611}">
  <ds:schemaRefs>
    <ds:schemaRef ds:uri="http://schemas.microsoft.com/office/infopath/2007/PartnerControls"/>
    <ds:schemaRef ds:uri="http://schemas.microsoft.com/office/2006/documentManagement/types"/>
    <ds:schemaRef ds:uri="d4d661f9-52be-4c93-9463-11d2d91f43be"/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LibreOffice/7.0.4.2$Linux_X86_64 LibreOffice_project/00$Build-2</Application>
  <AppVersion>15.0000</AppVersion>
  <Words>1286</Words>
  <Paragraphs>162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2021-01-28T08:37:55Z</dcterms:created>
  <dc:creator>Carine VALETTE</dc:creator>
  <dc:description/>
  <dc:language>en-IE</dc:language>
  <cp:lastModifiedBy>utku </cp:lastModifiedBy>
  <dcterms:modified xsi:type="dcterms:W3CDTF">2021-03-22T13:01:51Z</dcterms:modified>
  <cp:revision>54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0x0101004FE09E9B6454034A890F6D29673EA9D1</vt:lpwstr>
  </property>
  <property fmtid="{D5CDD505-2E9C-101B-9397-08002B2CF9AE}" pid="3" name="PresentationFormat">
    <vt:lpwstr>Breitbild</vt:lpwstr>
  </property>
  <property fmtid="{D5CDD505-2E9C-101B-9397-08002B2CF9AE}" pid="4" name="Slides">
    <vt:i4>14</vt:i4>
  </property>
</Properties>
</file>