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2" r:id="rId6"/>
    <p:sldId id="260" r:id="rId7"/>
    <p:sldId id="261" r:id="rId8"/>
    <p:sldId id="263" r:id="rId9"/>
    <p:sldId id="265" r:id="rId10"/>
    <p:sldId id="267" r:id="rId11"/>
    <p:sldId id="268" r:id="rId12"/>
    <p:sldId id="266" r:id="rId13"/>
    <p:sldId id="271" r:id="rId14"/>
    <p:sldId id="272" r:id="rId15"/>
    <p:sldId id="273" r:id="rId16"/>
    <p:sldId id="274" r:id="rId17"/>
    <p:sldId id="275" r:id="rId18"/>
    <p:sldId id="280" r:id="rId19"/>
    <p:sldId id="282" r:id="rId20"/>
    <p:sldId id="283" r:id="rId21"/>
    <p:sldId id="284" r:id="rId22"/>
    <p:sldId id="285" r:id="rId23"/>
    <p:sldId id="286" r:id="rId24"/>
    <p:sldId id="287" r:id="rId25"/>
    <p:sldId id="289" r:id="rId26"/>
    <p:sldId id="290" r:id="rId27"/>
    <p:sldId id="291" r:id="rId28"/>
    <p:sldId id="292" r:id="rId29"/>
    <p:sldId id="293" r:id="rId30"/>
    <p:sldId id="294" r:id="rId31"/>
    <p:sldId id="295" r:id="rId32"/>
    <p:sldId id="297" r:id="rId33"/>
    <p:sldId id="288" r:id="rId34"/>
    <p:sldId id="298" r:id="rId35"/>
    <p:sldId id="296" r:id="rId36"/>
    <p:sldId id="299" r:id="rId37"/>
    <p:sldId id="300" r:id="rId38"/>
    <p:sldId id="302" r:id="rId39"/>
    <p:sldId id="303" r:id="rId40"/>
    <p:sldId id="304" r:id="rId41"/>
    <p:sldId id="305" r:id="rId42"/>
    <p:sldId id="306"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94660"/>
  </p:normalViewPr>
  <p:slideViewPr>
    <p:cSldViewPr snapToGrid="0">
      <p:cViewPr varScale="1">
        <p:scale>
          <a:sx n="96" d="100"/>
          <a:sy n="96" d="100"/>
        </p:scale>
        <p:origin x="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C1E72-D3D3-4826-B966-BFFA7D5EE2FA}"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969B1-5D9B-4395-ADC4-25830F244FF4}" type="slidenum">
              <a:rPr lang="en-US" smtClean="0"/>
              <a:t>‹#›</a:t>
            </a:fld>
            <a:endParaRPr lang="en-US"/>
          </a:p>
        </p:txBody>
      </p:sp>
    </p:spTree>
    <p:extLst>
      <p:ext uri="{BB962C8B-B14F-4D97-AF65-F5344CB8AC3E}">
        <p14:creationId xmlns:p14="http://schemas.microsoft.com/office/powerpoint/2010/main" val="229107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65C2-098C-9AD0-6833-93C6C5F9B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DAFF1-6225-08EF-D63D-52F2173B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E0B111-862A-6793-7A43-AAFEAA1E0341}"/>
              </a:ext>
            </a:extLst>
          </p:cNvPr>
          <p:cNvSpPr>
            <a:spLocks noGrp="1"/>
          </p:cNvSpPr>
          <p:nvPr>
            <p:ph type="dt" sz="half" idx="10"/>
          </p:nvPr>
        </p:nvSpPr>
        <p:spPr/>
        <p:txBody>
          <a:bodyPr/>
          <a:lstStyle/>
          <a:p>
            <a:fld id="{C8313D8A-1756-4D7D-998F-0179609A7346}" type="datetime1">
              <a:rPr lang="en-US" smtClean="0"/>
              <a:t>11/17/2024</a:t>
            </a:fld>
            <a:endParaRPr lang="en-US"/>
          </a:p>
        </p:txBody>
      </p:sp>
      <p:sp>
        <p:nvSpPr>
          <p:cNvPr id="5" name="Footer Placeholder 4">
            <a:extLst>
              <a:ext uri="{FF2B5EF4-FFF2-40B4-BE49-F238E27FC236}">
                <a16:creationId xmlns:a16="http://schemas.microsoft.com/office/drawing/2014/main" id="{D2733FDB-E517-4AFB-208D-7ABF303A3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50FBC-D5AB-1FE4-562B-251C04D8B1E8}"/>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6932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C6A0-A11F-12D3-B026-D3B4D33C9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C133E-9F63-4ABD-52B2-E85E4D55B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DD698-F8BC-9B2E-931C-8E056E33DF57}"/>
              </a:ext>
            </a:extLst>
          </p:cNvPr>
          <p:cNvSpPr>
            <a:spLocks noGrp="1"/>
          </p:cNvSpPr>
          <p:nvPr>
            <p:ph type="dt" sz="half" idx="10"/>
          </p:nvPr>
        </p:nvSpPr>
        <p:spPr/>
        <p:txBody>
          <a:bodyPr/>
          <a:lstStyle/>
          <a:p>
            <a:fld id="{4132A4A4-DA25-4B69-AD09-52F713177EB5}" type="datetime1">
              <a:rPr lang="en-US" smtClean="0"/>
              <a:t>11/17/2024</a:t>
            </a:fld>
            <a:endParaRPr lang="en-US"/>
          </a:p>
        </p:txBody>
      </p:sp>
      <p:sp>
        <p:nvSpPr>
          <p:cNvPr id="5" name="Footer Placeholder 4">
            <a:extLst>
              <a:ext uri="{FF2B5EF4-FFF2-40B4-BE49-F238E27FC236}">
                <a16:creationId xmlns:a16="http://schemas.microsoft.com/office/drawing/2014/main" id="{1BB458CE-0FE7-8FA7-BA0B-72C21BC0C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CF3E2-9876-47D7-DAC9-1496C53072A4}"/>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58753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3D9EF-3ABE-EDF7-B49D-980B80680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FEA24-6A49-A8B5-28EC-394743EB8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88F2A-5760-611C-5F21-BD189AED37BC}"/>
              </a:ext>
            </a:extLst>
          </p:cNvPr>
          <p:cNvSpPr>
            <a:spLocks noGrp="1"/>
          </p:cNvSpPr>
          <p:nvPr>
            <p:ph type="dt" sz="half" idx="10"/>
          </p:nvPr>
        </p:nvSpPr>
        <p:spPr/>
        <p:txBody>
          <a:bodyPr/>
          <a:lstStyle/>
          <a:p>
            <a:fld id="{44D22A32-9CFF-4757-A277-9E7A453824C7}" type="datetime1">
              <a:rPr lang="en-US" smtClean="0"/>
              <a:t>11/17/2024</a:t>
            </a:fld>
            <a:endParaRPr lang="en-US"/>
          </a:p>
        </p:txBody>
      </p:sp>
      <p:sp>
        <p:nvSpPr>
          <p:cNvPr id="5" name="Footer Placeholder 4">
            <a:extLst>
              <a:ext uri="{FF2B5EF4-FFF2-40B4-BE49-F238E27FC236}">
                <a16:creationId xmlns:a16="http://schemas.microsoft.com/office/drawing/2014/main" id="{FE1D1465-B0A1-F187-85C6-E1C22DFD8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62-5CFA-C870-70F9-7C008CE5CFC2}"/>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71611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7C83-89F5-82A9-DFBC-62A6C37D4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386BD-AC56-1CA9-B0E1-913059787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C2332-9AE6-FCFE-3551-8AEE2B357AC4}"/>
              </a:ext>
            </a:extLst>
          </p:cNvPr>
          <p:cNvSpPr>
            <a:spLocks noGrp="1"/>
          </p:cNvSpPr>
          <p:nvPr>
            <p:ph type="dt" sz="half" idx="10"/>
          </p:nvPr>
        </p:nvSpPr>
        <p:spPr/>
        <p:txBody>
          <a:bodyPr/>
          <a:lstStyle/>
          <a:p>
            <a:fld id="{F7652272-E969-4A26-AF9C-D073012033D6}" type="datetime1">
              <a:rPr lang="en-US" smtClean="0"/>
              <a:t>11/17/2024</a:t>
            </a:fld>
            <a:endParaRPr lang="en-US"/>
          </a:p>
        </p:txBody>
      </p:sp>
      <p:sp>
        <p:nvSpPr>
          <p:cNvPr id="5" name="Footer Placeholder 4">
            <a:extLst>
              <a:ext uri="{FF2B5EF4-FFF2-40B4-BE49-F238E27FC236}">
                <a16:creationId xmlns:a16="http://schemas.microsoft.com/office/drawing/2014/main" id="{E60C4372-1BE8-9728-B5CE-4F2E4DF63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AB7B6-AE8D-7CCC-BFE8-39DF910DDC8E}"/>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403594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43FB-D4CB-D235-905B-31F82B5D2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BCFFAB-D02A-6AEB-725D-990EBA70A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443C2-2CDB-3F6A-5068-8E01B0BDE662}"/>
              </a:ext>
            </a:extLst>
          </p:cNvPr>
          <p:cNvSpPr>
            <a:spLocks noGrp="1"/>
          </p:cNvSpPr>
          <p:nvPr>
            <p:ph type="dt" sz="half" idx="10"/>
          </p:nvPr>
        </p:nvSpPr>
        <p:spPr/>
        <p:txBody>
          <a:bodyPr/>
          <a:lstStyle/>
          <a:p>
            <a:fld id="{303AA14F-A209-460C-B536-37A41A5543D8}" type="datetime1">
              <a:rPr lang="en-US" smtClean="0"/>
              <a:t>11/17/2024</a:t>
            </a:fld>
            <a:endParaRPr lang="en-US"/>
          </a:p>
        </p:txBody>
      </p:sp>
      <p:sp>
        <p:nvSpPr>
          <p:cNvPr id="5" name="Footer Placeholder 4">
            <a:extLst>
              <a:ext uri="{FF2B5EF4-FFF2-40B4-BE49-F238E27FC236}">
                <a16:creationId xmlns:a16="http://schemas.microsoft.com/office/drawing/2014/main" id="{C1DB22EE-5BFD-DD42-0C04-2CBFEDCC6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3CFE4-5F6D-0860-C9EE-31D836BD51E3}"/>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2065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D57A-C723-F598-BC14-BBC5C13F9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2753B-F939-CBD0-98F8-9CBDCF95B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848F62-0DC8-FBE2-A3F0-B8704EF05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30560-38B7-0CFF-21AB-9FD824CBFD21}"/>
              </a:ext>
            </a:extLst>
          </p:cNvPr>
          <p:cNvSpPr>
            <a:spLocks noGrp="1"/>
          </p:cNvSpPr>
          <p:nvPr>
            <p:ph type="dt" sz="half" idx="10"/>
          </p:nvPr>
        </p:nvSpPr>
        <p:spPr/>
        <p:txBody>
          <a:bodyPr/>
          <a:lstStyle/>
          <a:p>
            <a:fld id="{A2DAD4F3-F4E4-4125-810B-967F5D666C9E}" type="datetime1">
              <a:rPr lang="en-US" smtClean="0"/>
              <a:t>11/17/2024</a:t>
            </a:fld>
            <a:endParaRPr lang="en-US"/>
          </a:p>
        </p:txBody>
      </p:sp>
      <p:sp>
        <p:nvSpPr>
          <p:cNvPr id="6" name="Footer Placeholder 5">
            <a:extLst>
              <a:ext uri="{FF2B5EF4-FFF2-40B4-BE49-F238E27FC236}">
                <a16:creationId xmlns:a16="http://schemas.microsoft.com/office/drawing/2014/main" id="{461D2F2B-371E-BBD7-2F4B-68F121817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B4FA9-769A-1AB1-0941-FB22C545FEF0}"/>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409136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239D-E641-ED5B-A739-C3C8FCCF1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1BAB9-7B12-F414-F8A0-C6A4F44EC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03F28-F770-2BD5-D77E-23F842ACA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B39F8-E2CA-C0C1-A2AA-146E3D9CF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B06F2-2158-5454-340F-C43BBE7B1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E306A9-06B2-39CF-1B3E-F0C32B45A5DC}"/>
              </a:ext>
            </a:extLst>
          </p:cNvPr>
          <p:cNvSpPr>
            <a:spLocks noGrp="1"/>
          </p:cNvSpPr>
          <p:nvPr>
            <p:ph type="dt" sz="half" idx="10"/>
          </p:nvPr>
        </p:nvSpPr>
        <p:spPr/>
        <p:txBody>
          <a:bodyPr/>
          <a:lstStyle/>
          <a:p>
            <a:fld id="{20811F03-D9F3-4381-A6B8-2E471240D808}" type="datetime1">
              <a:rPr lang="en-US" smtClean="0"/>
              <a:t>11/17/2024</a:t>
            </a:fld>
            <a:endParaRPr lang="en-US"/>
          </a:p>
        </p:txBody>
      </p:sp>
      <p:sp>
        <p:nvSpPr>
          <p:cNvPr id="8" name="Footer Placeholder 7">
            <a:extLst>
              <a:ext uri="{FF2B5EF4-FFF2-40B4-BE49-F238E27FC236}">
                <a16:creationId xmlns:a16="http://schemas.microsoft.com/office/drawing/2014/main" id="{A5DEC4CC-13E8-45ED-6EAB-74F6DDBD14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FB6BF-7283-246C-1EEB-4ED26078B96E}"/>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50480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74BB-0CD3-3DCA-FE93-DF98D9140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C928BA-5A6C-3DD5-720B-D89361760FC8}"/>
              </a:ext>
            </a:extLst>
          </p:cNvPr>
          <p:cNvSpPr>
            <a:spLocks noGrp="1"/>
          </p:cNvSpPr>
          <p:nvPr>
            <p:ph type="dt" sz="half" idx="10"/>
          </p:nvPr>
        </p:nvSpPr>
        <p:spPr/>
        <p:txBody>
          <a:bodyPr/>
          <a:lstStyle/>
          <a:p>
            <a:fld id="{8F31CA7F-B5C2-4DFB-9163-963417099877}" type="datetime1">
              <a:rPr lang="en-US" smtClean="0"/>
              <a:t>11/17/2024</a:t>
            </a:fld>
            <a:endParaRPr lang="en-US"/>
          </a:p>
        </p:txBody>
      </p:sp>
      <p:sp>
        <p:nvSpPr>
          <p:cNvPr id="4" name="Footer Placeholder 3">
            <a:extLst>
              <a:ext uri="{FF2B5EF4-FFF2-40B4-BE49-F238E27FC236}">
                <a16:creationId xmlns:a16="http://schemas.microsoft.com/office/drawing/2014/main" id="{117A4B27-683A-B288-B72A-7B79CF5FA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90A40-7F0E-5F60-2690-FF4CD0D54656}"/>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5651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C4D2A-436A-B37F-FE80-EB2E1C66B895}"/>
              </a:ext>
            </a:extLst>
          </p:cNvPr>
          <p:cNvSpPr>
            <a:spLocks noGrp="1"/>
          </p:cNvSpPr>
          <p:nvPr>
            <p:ph type="dt" sz="half" idx="10"/>
          </p:nvPr>
        </p:nvSpPr>
        <p:spPr/>
        <p:txBody>
          <a:bodyPr/>
          <a:lstStyle/>
          <a:p>
            <a:fld id="{DBE8E750-2A43-4D62-ACBD-741A4494AB41}" type="datetime1">
              <a:rPr lang="en-US" smtClean="0"/>
              <a:t>11/17/2024</a:t>
            </a:fld>
            <a:endParaRPr lang="en-US"/>
          </a:p>
        </p:txBody>
      </p:sp>
      <p:sp>
        <p:nvSpPr>
          <p:cNvPr id="3" name="Footer Placeholder 2">
            <a:extLst>
              <a:ext uri="{FF2B5EF4-FFF2-40B4-BE49-F238E27FC236}">
                <a16:creationId xmlns:a16="http://schemas.microsoft.com/office/drawing/2014/main" id="{67DFE1F5-D427-DFC7-9DA8-035A3D374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6AF3B-596D-4BB1-27E5-CE03D3BBC74C}"/>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125622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3436-04CB-2327-75E9-B7B26DE78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085EC-1997-18A0-656F-FA11D2FC0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AAFF26-1180-AF83-F3F5-D0FCA8458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7D787-7006-AA42-7432-5094F36BC2A8}"/>
              </a:ext>
            </a:extLst>
          </p:cNvPr>
          <p:cNvSpPr>
            <a:spLocks noGrp="1"/>
          </p:cNvSpPr>
          <p:nvPr>
            <p:ph type="dt" sz="half" idx="10"/>
          </p:nvPr>
        </p:nvSpPr>
        <p:spPr/>
        <p:txBody>
          <a:bodyPr/>
          <a:lstStyle/>
          <a:p>
            <a:fld id="{1BCAB514-7D05-4EB9-A459-19EF3FD64E36}" type="datetime1">
              <a:rPr lang="en-US" smtClean="0"/>
              <a:t>11/17/2024</a:t>
            </a:fld>
            <a:endParaRPr lang="en-US"/>
          </a:p>
        </p:txBody>
      </p:sp>
      <p:sp>
        <p:nvSpPr>
          <p:cNvPr id="6" name="Footer Placeholder 5">
            <a:extLst>
              <a:ext uri="{FF2B5EF4-FFF2-40B4-BE49-F238E27FC236}">
                <a16:creationId xmlns:a16="http://schemas.microsoft.com/office/drawing/2014/main" id="{D840647B-085F-FD3C-6B47-0FF07456C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4EDD9-CB97-6658-E4F7-B9202D0C152D}"/>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3564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4689-9BAE-9581-805B-26D0DB8B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41D3F-BA9B-F26E-C2EB-F2FFCCA4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485C0-EF65-BD12-DDA7-6CE708DB3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6E43-1304-0EDF-157F-8EC8D2F62CB8}"/>
              </a:ext>
            </a:extLst>
          </p:cNvPr>
          <p:cNvSpPr>
            <a:spLocks noGrp="1"/>
          </p:cNvSpPr>
          <p:nvPr>
            <p:ph type="dt" sz="half" idx="10"/>
          </p:nvPr>
        </p:nvSpPr>
        <p:spPr/>
        <p:txBody>
          <a:bodyPr/>
          <a:lstStyle/>
          <a:p>
            <a:fld id="{ABD6D8EA-5220-4797-B98A-DB6D6AFF8C91}" type="datetime1">
              <a:rPr lang="en-US" smtClean="0"/>
              <a:t>11/17/2024</a:t>
            </a:fld>
            <a:endParaRPr lang="en-US"/>
          </a:p>
        </p:txBody>
      </p:sp>
      <p:sp>
        <p:nvSpPr>
          <p:cNvPr id="6" name="Footer Placeholder 5">
            <a:extLst>
              <a:ext uri="{FF2B5EF4-FFF2-40B4-BE49-F238E27FC236}">
                <a16:creationId xmlns:a16="http://schemas.microsoft.com/office/drawing/2014/main" id="{4D8362D6-B2CB-E06F-D163-927546405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B96E8-255F-D447-F8A1-5C3D353C63A7}"/>
              </a:ext>
            </a:extLst>
          </p:cNvPr>
          <p:cNvSpPr>
            <a:spLocks noGrp="1"/>
          </p:cNvSpPr>
          <p:nvPr>
            <p:ph type="sldNum" sz="quarter" idx="12"/>
          </p:nvPr>
        </p:nvSpPr>
        <p:spPr/>
        <p:txBody>
          <a:bodyPr/>
          <a:lstStyle/>
          <a:p>
            <a:fld id="{F87CB64D-9286-4B15-A008-6B37D00894E6}" type="slidenum">
              <a:rPr lang="en-US" smtClean="0"/>
              <a:t>‹#›</a:t>
            </a:fld>
            <a:endParaRPr lang="en-US"/>
          </a:p>
        </p:txBody>
      </p:sp>
    </p:spTree>
    <p:extLst>
      <p:ext uri="{BB962C8B-B14F-4D97-AF65-F5344CB8AC3E}">
        <p14:creationId xmlns:p14="http://schemas.microsoft.com/office/powerpoint/2010/main" val="239794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9F5A0-C82B-9148-AE12-D99DEB76BBC8}"/>
              </a:ext>
            </a:extLst>
          </p:cNvPr>
          <p:cNvSpPr>
            <a:spLocks noGrp="1"/>
          </p:cNvSpPr>
          <p:nvPr>
            <p:ph type="title"/>
          </p:nvPr>
        </p:nvSpPr>
        <p:spPr>
          <a:xfrm>
            <a:off x="838200" y="365126"/>
            <a:ext cx="10515600" cy="5207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8555FDC1-337B-8221-3920-100299AF1450}"/>
              </a:ext>
            </a:extLst>
          </p:cNvPr>
          <p:cNvSpPr>
            <a:spLocks noGrp="1"/>
          </p:cNvSpPr>
          <p:nvPr>
            <p:ph type="body" idx="1"/>
          </p:nvPr>
        </p:nvSpPr>
        <p:spPr>
          <a:xfrm>
            <a:off x="838200" y="1009650"/>
            <a:ext cx="10515600" cy="51673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3D59789-537B-9CD8-8CED-E0DBC2C0E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A29AA-8425-4AF9-A92F-59C7DCF9B306}" type="datetime1">
              <a:rPr lang="en-US" smtClean="0"/>
              <a:t>11/17/2024</a:t>
            </a:fld>
            <a:endParaRPr lang="en-US"/>
          </a:p>
        </p:txBody>
      </p:sp>
      <p:sp>
        <p:nvSpPr>
          <p:cNvPr id="5" name="Footer Placeholder 4">
            <a:extLst>
              <a:ext uri="{FF2B5EF4-FFF2-40B4-BE49-F238E27FC236}">
                <a16:creationId xmlns:a16="http://schemas.microsoft.com/office/drawing/2014/main" id="{47569AFE-38BB-D1F8-7DB0-CFCDCCBAB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25B99-B2A3-D45E-DAB1-498F5ADF4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latin typeface="Arial Black" panose="020B0A04020102020204" pitchFamily="34" charset="0"/>
              </a:defRPr>
            </a:lvl1pPr>
          </a:lstStyle>
          <a:p>
            <a:fld id="{F87CB64D-9286-4B15-A008-6B37D00894E6}" type="slidenum">
              <a:rPr lang="en-US" smtClean="0"/>
              <a:pPr/>
              <a:t>‹#›</a:t>
            </a:fld>
            <a:endParaRPr lang="en-US" dirty="0"/>
          </a:p>
        </p:txBody>
      </p:sp>
    </p:spTree>
    <p:extLst>
      <p:ext uri="{BB962C8B-B14F-4D97-AF65-F5344CB8AC3E}">
        <p14:creationId xmlns:p14="http://schemas.microsoft.com/office/powerpoint/2010/main" val="229470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91DB-D46C-34B6-E665-A67633F7C6E1}"/>
              </a:ext>
            </a:extLst>
          </p:cNvPr>
          <p:cNvSpPr>
            <a:spLocks noGrp="1"/>
          </p:cNvSpPr>
          <p:nvPr>
            <p:ph type="ctrTitle"/>
          </p:nvPr>
        </p:nvSpPr>
        <p:spPr/>
        <p:txBody>
          <a:bodyPr/>
          <a:lstStyle/>
          <a:p>
            <a:r>
              <a:rPr lang="en-US" dirty="0"/>
              <a:t>UML</a:t>
            </a:r>
          </a:p>
        </p:txBody>
      </p:sp>
      <p:sp>
        <p:nvSpPr>
          <p:cNvPr id="4" name="Slide Number Placeholder 3">
            <a:extLst>
              <a:ext uri="{FF2B5EF4-FFF2-40B4-BE49-F238E27FC236}">
                <a16:creationId xmlns:a16="http://schemas.microsoft.com/office/drawing/2014/main" id="{73B46A05-0397-A6BA-91FE-3D73592987E5}"/>
              </a:ext>
            </a:extLst>
          </p:cNvPr>
          <p:cNvSpPr>
            <a:spLocks noGrp="1"/>
          </p:cNvSpPr>
          <p:nvPr>
            <p:ph type="sldNum" sz="quarter" idx="12"/>
          </p:nvPr>
        </p:nvSpPr>
        <p:spPr/>
        <p:txBody>
          <a:bodyPr/>
          <a:lstStyle/>
          <a:p>
            <a:fld id="{F87CB64D-9286-4B15-A008-6B37D00894E6}" type="slidenum">
              <a:rPr lang="en-US" smtClean="0"/>
              <a:t>1</a:t>
            </a:fld>
            <a:endParaRPr lang="en-US"/>
          </a:p>
        </p:txBody>
      </p:sp>
    </p:spTree>
    <p:extLst>
      <p:ext uri="{BB962C8B-B14F-4D97-AF65-F5344CB8AC3E}">
        <p14:creationId xmlns:p14="http://schemas.microsoft.com/office/powerpoint/2010/main" val="351242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3AC8D-CA49-72FD-EE40-25B627BFB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9A369-DB70-5220-990C-52C43689137E}"/>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112B2735-F267-1154-6EF8-1BC18217B092}"/>
              </a:ext>
            </a:extLst>
          </p:cNvPr>
          <p:cNvSpPr>
            <a:spLocks noGrp="1"/>
          </p:cNvSpPr>
          <p:nvPr>
            <p:ph idx="1"/>
          </p:nvPr>
        </p:nvSpPr>
        <p:spPr>
          <a:xfrm>
            <a:off x="838200" y="1009650"/>
            <a:ext cx="6934200" cy="3533775"/>
          </a:xfrm>
        </p:spPr>
        <p:txBody>
          <a:bodyPr/>
          <a:lstStyle/>
          <a:p>
            <a:pPr algn="just"/>
            <a:r>
              <a:rPr lang="en-US" dirty="0"/>
              <a:t>Relationships between classes</a:t>
            </a:r>
          </a:p>
          <a:p>
            <a:pPr lvl="1" algn="just"/>
            <a:r>
              <a:rPr lang="en-US" dirty="0"/>
              <a:t>Realization </a:t>
            </a:r>
          </a:p>
          <a:p>
            <a:pPr lvl="2" algn="just"/>
            <a:r>
              <a:rPr lang="en-US" dirty="0"/>
              <a:t>Is a relationship between the blueprint class and the object containing its respective implementation level details.</a:t>
            </a:r>
          </a:p>
          <a:p>
            <a:pPr lvl="2" algn="just"/>
            <a:r>
              <a:rPr lang="en-US" dirty="0"/>
              <a:t>This relationship exists in case of interfaces.</a:t>
            </a:r>
          </a:p>
          <a:p>
            <a:pPr lvl="1" algn="just"/>
            <a:r>
              <a:rPr lang="en-US" dirty="0"/>
              <a:t>Dependency</a:t>
            </a:r>
          </a:p>
          <a:p>
            <a:pPr lvl="2" algn="just"/>
            <a:r>
              <a:rPr lang="en-US" dirty="0"/>
              <a:t>A special type of association.</a:t>
            </a:r>
          </a:p>
          <a:p>
            <a:pPr lvl="2" algn="just"/>
            <a:r>
              <a:rPr lang="en-US" dirty="0"/>
              <a:t>Exists between two classes if changes to the definition of one may cause changes to the other (but not the other way around).</a:t>
            </a:r>
          </a:p>
          <a:p>
            <a:pPr lvl="2" algn="just"/>
            <a:r>
              <a:rPr lang="en-US" dirty="0"/>
              <a:t>Class1 depends on Class2</a:t>
            </a:r>
          </a:p>
        </p:txBody>
      </p:sp>
      <p:sp>
        <p:nvSpPr>
          <p:cNvPr id="4" name="Slide Number Placeholder 3">
            <a:extLst>
              <a:ext uri="{FF2B5EF4-FFF2-40B4-BE49-F238E27FC236}">
                <a16:creationId xmlns:a16="http://schemas.microsoft.com/office/drawing/2014/main" id="{83EA1A18-1877-D5AB-1820-0F81C9511DB9}"/>
              </a:ext>
            </a:extLst>
          </p:cNvPr>
          <p:cNvSpPr>
            <a:spLocks noGrp="1"/>
          </p:cNvSpPr>
          <p:nvPr>
            <p:ph type="sldNum" sz="quarter" idx="12"/>
          </p:nvPr>
        </p:nvSpPr>
        <p:spPr/>
        <p:txBody>
          <a:bodyPr/>
          <a:lstStyle/>
          <a:p>
            <a:fld id="{F87CB64D-9286-4B15-A008-6B37D00894E6}" type="slidenum">
              <a:rPr lang="en-US" smtClean="0"/>
              <a:t>10</a:t>
            </a:fld>
            <a:endParaRPr lang="en-US"/>
          </a:p>
        </p:txBody>
      </p:sp>
      <p:sp>
        <p:nvSpPr>
          <p:cNvPr id="13" name="TextBox 12">
            <a:extLst>
              <a:ext uri="{FF2B5EF4-FFF2-40B4-BE49-F238E27FC236}">
                <a16:creationId xmlns:a16="http://schemas.microsoft.com/office/drawing/2014/main" id="{08BD65EF-CF0C-86E7-219A-C7972380B91A}"/>
              </a:ext>
            </a:extLst>
          </p:cNvPr>
          <p:cNvSpPr txBox="1"/>
          <p:nvPr/>
        </p:nvSpPr>
        <p:spPr>
          <a:xfrm>
            <a:off x="9229038" y="3543122"/>
            <a:ext cx="99738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Realization</a:t>
            </a:r>
          </a:p>
        </p:txBody>
      </p:sp>
      <p:pic>
        <p:nvPicPr>
          <p:cNvPr id="8" name="Picture 7">
            <a:extLst>
              <a:ext uri="{FF2B5EF4-FFF2-40B4-BE49-F238E27FC236}">
                <a16:creationId xmlns:a16="http://schemas.microsoft.com/office/drawing/2014/main" id="{4A99AF00-3E55-7767-9847-356E7EEE64EF}"/>
              </a:ext>
            </a:extLst>
          </p:cNvPr>
          <p:cNvPicPr>
            <a:picLocks noChangeAspect="1"/>
          </p:cNvPicPr>
          <p:nvPr/>
        </p:nvPicPr>
        <p:blipFill>
          <a:blip r:embed="rId2"/>
          <a:stretch>
            <a:fillRect/>
          </a:stretch>
        </p:blipFill>
        <p:spPr>
          <a:xfrm>
            <a:off x="8016036" y="885826"/>
            <a:ext cx="3423391" cy="2572379"/>
          </a:xfrm>
          <a:prstGeom prst="rect">
            <a:avLst/>
          </a:prstGeom>
        </p:spPr>
      </p:pic>
      <p:pic>
        <p:nvPicPr>
          <p:cNvPr id="11" name="Picture 10">
            <a:extLst>
              <a:ext uri="{FF2B5EF4-FFF2-40B4-BE49-F238E27FC236}">
                <a16:creationId xmlns:a16="http://schemas.microsoft.com/office/drawing/2014/main" id="{5930B32C-6C4E-E7CA-CA95-43BCE4436E72}"/>
              </a:ext>
            </a:extLst>
          </p:cNvPr>
          <p:cNvPicPr>
            <a:picLocks noChangeAspect="1"/>
          </p:cNvPicPr>
          <p:nvPr/>
        </p:nvPicPr>
        <p:blipFill>
          <a:blip r:embed="rId3"/>
          <a:stretch>
            <a:fillRect/>
          </a:stretch>
        </p:blipFill>
        <p:spPr>
          <a:xfrm>
            <a:off x="7283948" y="4368876"/>
            <a:ext cx="4399116" cy="888847"/>
          </a:xfrm>
          <a:prstGeom prst="rect">
            <a:avLst/>
          </a:prstGeom>
        </p:spPr>
      </p:pic>
      <p:sp>
        <p:nvSpPr>
          <p:cNvPr id="12" name="TextBox 11">
            <a:extLst>
              <a:ext uri="{FF2B5EF4-FFF2-40B4-BE49-F238E27FC236}">
                <a16:creationId xmlns:a16="http://schemas.microsoft.com/office/drawing/2014/main" id="{62B2460E-31B6-8E1C-F458-8D233881AFD4}"/>
              </a:ext>
            </a:extLst>
          </p:cNvPr>
          <p:cNvSpPr txBox="1"/>
          <p:nvPr/>
        </p:nvSpPr>
        <p:spPr>
          <a:xfrm>
            <a:off x="9178543" y="5391538"/>
            <a:ext cx="109837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Dependency</a:t>
            </a:r>
          </a:p>
        </p:txBody>
      </p:sp>
      <p:pic>
        <p:nvPicPr>
          <p:cNvPr id="15" name="Picture 14">
            <a:extLst>
              <a:ext uri="{FF2B5EF4-FFF2-40B4-BE49-F238E27FC236}">
                <a16:creationId xmlns:a16="http://schemas.microsoft.com/office/drawing/2014/main" id="{2DA40B86-3F38-0A4A-5DB7-1AC5FF4171CC}"/>
              </a:ext>
            </a:extLst>
          </p:cNvPr>
          <p:cNvPicPr>
            <a:picLocks noChangeAspect="1"/>
          </p:cNvPicPr>
          <p:nvPr/>
        </p:nvPicPr>
        <p:blipFill>
          <a:blip r:embed="rId4"/>
          <a:stretch>
            <a:fillRect/>
          </a:stretch>
        </p:blipFill>
        <p:spPr>
          <a:xfrm>
            <a:off x="2866687" y="4543425"/>
            <a:ext cx="2877225" cy="506981"/>
          </a:xfrm>
          <a:prstGeom prst="rect">
            <a:avLst/>
          </a:prstGeom>
        </p:spPr>
      </p:pic>
    </p:spTree>
    <p:extLst>
      <p:ext uri="{BB962C8B-B14F-4D97-AF65-F5344CB8AC3E}">
        <p14:creationId xmlns:p14="http://schemas.microsoft.com/office/powerpoint/2010/main" val="362805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9E43-3654-9455-372C-1BDD0B95E15C}"/>
              </a:ext>
            </a:extLst>
          </p:cNvPr>
          <p:cNvSpPr>
            <a:spLocks noGrp="1"/>
          </p:cNvSpPr>
          <p:nvPr>
            <p:ph type="title"/>
          </p:nvPr>
        </p:nvSpPr>
        <p:spPr/>
        <p:txBody>
          <a:bodyPr/>
          <a:lstStyle/>
          <a:p>
            <a:r>
              <a:rPr lang="en-US" dirty="0"/>
              <a:t>UML Component Diagram</a:t>
            </a:r>
          </a:p>
        </p:txBody>
      </p:sp>
      <p:sp>
        <p:nvSpPr>
          <p:cNvPr id="3" name="Content Placeholder 2">
            <a:extLst>
              <a:ext uri="{FF2B5EF4-FFF2-40B4-BE49-F238E27FC236}">
                <a16:creationId xmlns:a16="http://schemas.microsoft.com/office/drawing/2014/main" id="{036649F3-81B7-9BB7-ED99-B5B80AF22FAE}"/>
              </a:ext>
            </a:extLst>
          </p:cNvPr>
          <p:cNvSpPr>
            <a:spLocks noGrp="1"/>
          </p:cNvSpPr>
          <p:nvPr>
            <p:ph idx="1"/>
          </p:nvPr>
        </p:nvSpPr>
        <p:spPr/>
        <p:txBody>
          <a:bodyPr/>
          <a:lstStyle/>
          <a:p>
            <a:pPr algn="just"/>
            <a:r>
              <a:rPr lang="en-US" dirty="0"/>
              <a:t>A type of structural diagram that represents the architecture of a system by showing its components, their relationships, and how they interact to achieve the system's functionality</a:t>
            </a:r>
          </a:p>
          <a:p>
            <a:pPr algn="just"/>
            <a:r>
              <a:rPr lang="en-US" dirty="0"/>
              <a:t>It focuses on the </a:t>
            </a:r>
            <a:r>
              <a:rPr lang="en-US" b="1" dirty="0"/>
              <a:t>physical aspects</a:t>
            </a:r>
            <a:r>
              <a:rPr lang="en-US" dirty="0"/>
              <a:t> of the system, like the software's modules, libraries, or other components and their dependencies.</a:t>
            </a:r>
          </a:p>
        </p:txBody>
      </p:sp>
      <p:sp>
        <p:nvSpPr>
          <p:cNvPr id="4" name="Slide Number Placeholder 3">
            <a:extLst>
              <a:ext uri="{FF2B5EF4-FFF2-40B4-BE49-F238E27FC236}">
                <a16:creationId xmlns:a16="http://schemas.microsoft.com/office/drawing/2014/main" id="{2FB1C306-CC3A-B872-8EFF-2CA8D39F884B}"/>
              </a:ext>
            </a:extLst>
          </p:cNvPr>
          <p:cNvSpPr>
            <a:spLocks noGrp="1"/>
          </p:cNvSpPr>
          <p:nvPr>
            <p:ph type="sldNum" sz="quarter" idx="12"/>
          </p:nvPr>
        </p:nvSpPr>
        <p:spPr/>
        <p:txBody>
          <a:bodyPr/>
          <a:lstStyle/>
          <a:p>
            <a:fld id="{F87CB64D-9286-4B15-A008-6B37D00894E6}" type="slidenum">
              <a:rPr lang="en-US" smtClean="0"/>
              <a:t>11</a:t>
            </a:fld>
            <a:endParaRPr lang="en-US"/>
          </a:p>
        </p:txBody>
      </p:sp>
      <p:pic>
        <p:nvPicPr>
          <p:cNvPr id="6" name="Picture 5">
            <a:extLst>
              <a:ext uri="{FF2B5EF4-FFF2-40B4-BE49-F238E27FC236}">
                <a16:creationId xmlns:a16="http://schemas.microsoft.com/office/drawing/2014/main" id="{BDF89F3B-D564-5A88-AA62-B04D1867E0F1}"/>
              </a:ext>
            </a:extLst>
          </p:cNvPr>
          <p:cNvPicPr>
            <a:picLocks noChangeAspect="1"/>
          </p:cNvPicPr>
          <p:nvPr/>
        </p:nvPicPr>
        <p:blipFill>
          <a:blip r:embed="rId2"/>
          <a:stretch>
            <a:fillRect/>
          </a:stretch>
        </p:blipFill>
        <p:spPr>
          <a:xfrm>
            <a:off x="2905125" y="2860377"/>
            <a:ext cx="5543550" cy="3520585"/>
          </a:xfrm>
          <a:prstGeom prst="rect">
            <a:avLst/>
          </a:prstGeom>
        </p:spPr>
      </p:pic>
    </p:spTree>
    <p:extLst>
      <p:ext uri="{BB962C8B-B14F-4D97-AF65-F5344CB8AC3E}">
        <p14:creationId xmlns:p14="http://schemas.microsoft.com/office/powerpoint/2010/main" val="260387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DB4D-B0CC-ED07-B314-DD58E60495D7}"/>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08BB53B1-36B6-1933-0D40-F79804B35E83}"/>
              </a:ext>
            </a:extLst>
          </p:cNvPr>
          <p:cNvSpPr>
            <a:spLocks noGrp="1"/>
          </p:cNvSpPr>
          <p:nvPr>
            <p:ph type="sldNum" sz="quarter" idx="12"/>
          </p:nvPr>
        </p:nvSpPr>
        <p:spPr/>
        <p:txBody>
          <a:bodyPr/>
          <a:lstStyle/>
          <a:p>
            <a:fld id="{F87CB64D-9286-4B15-A008-6B37D00894E6}" type="slidenum">
              <a:rPr lang="en-US" smtClean="0"/>
              <a:t>12</a:t>
            </a:fld>
            <a:endParaRPr lang="en-US"/>
          </a:p>
        </p:txBody>
      </p:sp>
      <p:sp>
        <p:nvSpPr>
          <p:cNvPr id="7" name="Content Placeholder 2">
            <a:extLst>
              <a:ext uri="{FF2B5EF4-FFF2-40B4-BE49-F238E27FC236}">
                <a16:creationId xmlns:a16="http://schemas.microsoft.com/office/drawing/2014/main" id="{AAB707FE-C9C4-C032-AC0F-710CDB0C5447}"/>
              </a:ext>
            </a:extLst>
          </p:cNvPr>
          <p:cNvSpPr>
            <a:spLocks noGrp="1"/>
          </p:cNvSpPr>
          <p:nvPr>
            <p:ph idx="1"/>
          </p:nvPr>
        </p:nvSpPr>
        <p:spPr>
          <a:xfrm>
            <a:off x="838199" y="1009650"/>
            <a:ext cx="10582275" cy="5167313"/>
          </a:xfrm>
        </p:spPr>
        <p:txBody>
          <a:bodyPr>
            <a:normAutofit/>
          </a:bodyPr>
          <a:lstStyle/>
          <a:p>
            <a:pPr algn="just"/>
            <a:r>
              <a:rPr lang="en-US" dirty="0"/>
              <a:t>Component Diagram Notations</a:t>
            </a:r>
          </a:p>
          <a:p>
            <a:pPr lvl="1" algn="just"/>
            <a:r>
              <a:rPr lang="en-US" dirty="0"/>
              <a:t>Component</a:t>
            </a:r>
          </a:p>
          <a:p>
            <a:pPr lvl="2" algn="just"/>
            <a:r>
              <a:rPr lang="en-US" dirty="0"/>
              <a:t>A component is drawn as a rectangle with optional compartments stacked vertically. A component can be represented as just a rectangle with the component's name and the component stereotype text and/or icon. The component stereotype's text is "&lt;&lt;component&gt;&gt;" and the component stereotype icon is a rectangle with two smaller rectangles protruding on its left side.</a:t>
            </a:r>
          </a:p>
          <a:p>
            <a:pPr lvl="1" algn="just"/>
            <a:endParaRPr lang="en-US" dirty="0"/>
          </a:p>
          <a:p>
            <a:pPr lvl="1" algn="just"/>
            <a:r>
              <a:rPr lang="en-US" dirty="0"/>
              <a:t>Component Interfaces</a:t>
            </a:r>
          </a:p>
          <a:p>
            <a:pPr lvl="2" algn="just"/>
            <a:r>
              <a:rPr lang="en-US" dirty="0"/>
              <a:t>Provide Interface</a:t>
            </a:r>
          </a:p>
          <a:p>
            <a:pPr lvl="3" algn="just"/>
            <a:r>
              <a:rPr lang="en-US" dirty="0"/>
              <a:t>Provided interfaces define "a set of public attributes and operations that must be provided by the classes that implement a given interface".</a:t>
            </a:r>
          </a:p>
          <a:p>
            <a:pPr lvl="2" algn="just"/>
            <a:r>
              <a:rPr lang="en-US" dirty="0"/>
              <a:t>Required Interface</a:t>
            </a:r>
          </a:p>
          <a:p>
            <a:pPr lvl="3" algn="just"/>
            <a:r>
              <a:rPr lang="en-US" dirty="0"/>
              <a:t>Required interfaces define "a set of public attributes and operations that are required by the classes that depend upon a given interface".</a:t>
            </a:r>
          </a:p>
        </p:txBody>
      </p:sp>
      <p:pic>
        <p:nvPicPr>
          <p:cNvPr id="11" name="Picture 10">
            <a:extLst>
              <a:ext uri="{FF2B5EF4-FFF2-40B4-BE49-F238E27FC236}">
                <a16:creationId xmlns:a16="http://schemas.microsoft.com/office/drawing/2014/main" id="{5C2D1631-ABBF-6AF0-0B4F-C2DDEF7C256D}"/>
              </a:ext>
            </a:extLst>
          </p:cNvPr>
          <p:cNvPicPr>
            <a:picLocks noChangeAspect="1"/>
          </p:cNvPicPr>
          <p:nvPr/>
        </p:nvPicPr>
        <p:blipFill>
          <a:blip r:embed="rId2"/>
          <a:stretch>
            <a:fillRect/>
          </a:stretch>
        </p:blipFill>
        <p:spPr>
          <a:xfrm>
            <a:off x="4526615" y="5150501"/>
            <a:ext cx="3138769" cy="852598"/>
          </a:xfrm>
          <a:prstGeom prst="rect">
            <a:avLst/>
          </a:prstGeom>
        </p:spPr>
      </p:pic>
      <p:pic>
        <p:nvPicPr>
          <p:cNvPr id="13" name="Picture 12">
            <a:extLst>
              <a:ext uri="{FF2B5EF4-FFF2-40B4-BE49-F238E27FC236}">
                <a16:creationId xmlns:a16="http://schemas.microsoft.com/office/drawing/2014/main" id="{0D420DDF-9606-6DDE-1F48-E2B7AEB761BF}"/>
              </a:ext>
            </a:extLst>
          </p:cNvPr>
          <p:cNvPicPr>
            <a:picLocks noChangeAspect="1"/>
          </p:cNvPicPr>
          <p:nvPr/>
        </p:nvPicPr>
        <p:blipFill>
          <a:blip r:embed="rId3"/>
          <a:stretch>
            <a:fillRect/>
          </a:stretch>
        </p:blipFill>
        <p:spPr>
          <a:xfrm>
            <a:off x="4147865" y="2789116"/>
            <a:ext cx="3896269" cy="438211"/>
          </a:xfrm>
          <a:prstGeom prst="rect">
            <a:avLst/>
          </a:prstGeom>
        </p:spPr>
      </p:pic>
    </p:spTree>
    <p:extLst>
      <p:ext uri="{BB962C8B-B14F-4D97-AF65-F5344CB8AC3E}">
        <p14:creationId xmlns:p14="http://schemas.microsoft.com/office/powerpoint/2010/main" val="423163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B2E7-CF51-44BF-73B9-22EBF2B9D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55311-3AE3-9652-932E-E56829FF209D}"/>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D1F395D2-81F5-7331-D64E-E4D29DA8B683}"/>
              </a:ext>
            </a:extLst>
          </p:cNvPr>
          <p:cNvSpPr>
            <a:spLocks noGrp="1"/>
          </p:cNvSpPr>
          <p:nvPr>
            <p:ph type="sldNum" sz="quarter" idx="12"/>
          </p:nvPr>
        </p:nvSpPr>
        <p:spPr/>
        <p:txBody>
          <a:bodyPr/>
          <a:lstStyle/>
          <a:p>
            <a:fld id="{F87CB64D-9286-4B15-A008-6B37D00894E6}" type="slidenum">
              <a:rPr lang="en-US" smtClean="0"/>
              <a:t>13</a:t>
            </a:fld>
            <a:endParaRPr lang="en-US"/>
          </a:p>
        </p:txBody>
      </p:sp>
      <p:sp>
        <p:nvSpPr>
          <p:cNvPr id="7" name="Content Placeholder 2">
            <a:extLst>
              <a:ext uri="{FF2B5EF4-FFF2-40B4-BE49-F238E27FC236}">
                <a16:creationId xmlns:a16="http://schemas.microsoft.com/office/drawing/2014/main" id="{79DD9E41-D476-C465-F8A1-7E8EB133AAE8}"/>
              </a:ext>
            </a:extLst>
          </p:cNvPr>
          <p:cNvSpPr>
            <a:spLocks noGrp="1"/>
          </p:cNvSpPr>
          <p:nvPr>
            <p:ph idx="1"/>
          </p:nvPr>
        </p:nvSpPr>
        <p:spPr>
          <a:xfrm>
            <a:off x="838199" y="1009650"/>
            <a:ext cx="10582275" cy="5167313"/>
          </a:xfrm>
        </p:spPr>
        <p:txBody>
          <a:bodyPr>
            <a:normAutofit/>
          </a:bodyPr>
          <a:lstStyle/>
          <a:p>
            <a:pPr algn="just"/>
            <a:r>
              <a:rPr lang="en-US" dirty="0"/>
              <a:t>Component Diagram Notations</a:t>
            </a:r>
          </a:p>
          <a:p>
            <a:pPr lvl="1" algn="just"/>
            <a:r>
              <a:rPr lang="en-US" dirty="0"/>
              <a:t>Component Assemblies</a:t>
            </a:r>
          </a:p>
          <a:p>
            <a:pPr lvl="2" algn="just"/>
            <a:r>
              <a:rPr lang="en-US" dirty="0"/>
              <a:t>Components can be "wired" together using to form subsystems, with the use of a ball-and-socket joint.</a:t>
            </a:r>
          </a:p>
          <a:p>
            <a:pPr lvl="2" algn="just"/>
            <a:endParaRPr lang="en-US" dirty="0"/>
          </a:p>
          <a:p>
            <a:pPr lvl="2" algn="just"/>
            <a:endParaRPr lang="en-US" dirty="0"/>
          </a:p>
          <a:p>
            <a:pPr lvl="2" algn="just"/>
            <a:endParaRPr lang="en-US" dirty="0"/>
          </a:p>
          <a:p>
            <a:pPr lvl="1" algn="just"/>
            <a:r>
              <a:rPr lang="en-US" dirty="0"/>
              <a:t>Port</a:t>
            </a:r>
          </a:p>
          <a:p>
            <a:pPr lvl="2" algn="just"/>
            <a:r>
              <a:rPr lang="en-US" dirty="0"/>
              <a:t>A port (definition) indicates that the component itself does not provide the required interfaces (e.g., required or provided). Instead, the component delegates the interface(s) to an internal class.</a:t>
            </a:r>
          </a:p>
          <a:p>
            <a:pPr lvl="2" algn="just"/>
            <a:endParaRPr lang="en-US" dirty="0"/>
          </a:p>
        </p:txBody>
      </p:sp>
      <p:pic>
        <p:nvPicPr>
          <p:cNvPr id="5" name="Picture 4">
            <a:extLst>
              <a:ext uri="{FF2B5EF4-FFF2-40B4-BE49-F238E27FC236}">
                <a16:creationId xmlns:a16="http://schemas.microsoft.com/office/drawing/2014/main" id="{151CA16D-B2F2-243A-804C-2C89C35F213B}"/>
              </a:ext>
            </a:extLst>
          </p:cNvPr>
          <p:cNvPicPr>
            <a:picLocks noChangeAspect="1"/>
          </p:cNvPicPr>
          <p:nvPr/>
        </p:nvPicPr>
        <p:blipFill>
          <a:blip r:embed="rId2"/>
          <a:stretch>
            <a:fillRect/>
          </a:stretch>
        </p:blipFill>
        <p:spPr>
          <a:xfrm>
            <a:off x="3366706" y="2157333"/>
            <a:ext cx="5458587" cy="1133633"/>
          </a:xfrm>
          <a:prstGeom prst="rect">
            <a:avLst/>
          </a:prstGeom>
        </p:spPr>
      </p:pic>
      <p:pic>
        <p:nvPicPr>
          <p:cNvPr id="8" name="Picture 7">
            <a:extLst>
              <a:ext uri="{FF2B5EF4-FFF2-40B4-BE49-F238E27FC236}">
                <a16:creationId xmlns:a16="http://schemas.microsoft.com/office/drawing/2014/main" id="{8236C3A5-4AC4-753E-F81A-30FFD9E85C11}"/>
              </a:ext>
            </a:extLst>
          </p:cNvPr>
          <p:cNvPicPr>
            <a:picLocks noChangeAspect="1"/>
          </p:cNvPicPr>
          <p:nvPr/>
        </p:nvPicPr>
        <p:blipFill>
          <a:blip r:embed="rId3"/>
          <a:stretch>
            <a:fillRect/>
          </a:stretch>
        </p:blipFill>
        <p:spPr>
          <a:xfrm>
            <a:off x="3338126" y="4438649"/>
            <a:ext cx="5515745" cy="981212"/>
          </a:xfrm>
          <a:prstGeom prst="rect">
            <a:avLst/>
          </a:prstGeom>
        </p:spPr>
      </p:pic>
    </p:spTree>
    <p:extLst>
      <p:ext uri="{BB962C8B-B14F-4D97-AF65-F5344CB8AC3E}">
        <p14:creationId xmlns:p14="http://schemas.microsoft.com/office/powerpoint/2010/main" val="100768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C97E-714E-E33C-CDDD-15CB12A43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159E7-95C8-471E-4962-50F64D69DB68}"/>
              </a:ext>
            </a:extLst>
          </p:cNvPr>
          <p:cNvSpPr>
            <a:spLocks noGrp="1"/>
          </p:cNvSpPr>
          <p:nvPr>
            <p:ph type="title"/>
          </p:nvPr>
        </p:nvSpPr>
        <p:spPr/>
        <p:txBody>
          <a:bodyPr/>
          <a:lstStyle/>
          <a:p>
            <a:r>
              <a:rPr lang="en-US" dirty="0"/>
              <a:t>UML Component Diagram</a:t>
            </a:r>
          </a:p>
        </p:txBody>
      </p:sp>
      <p:sp>
        <p:nvSpPr>
          <p:cNvPr id="4" name="Slide Number Placeholder 3">
            <a:extLst>
              <a:ext uri="{FF2B5EF4-FFF2-40B4-BE49-F238E27FC236}">
                <a16:creationId xmlns:a16="http://schemas.microsoft.com/office/drawing/2014/main" id="{0B7F3581-1EC7-285D-EAA2-E46F1E1E1AF2}"/>
              </a:ext>
            </a:extLst>
          </p:cNvPr>
          <p:cNvSpPr>
            <a:spLocks noGrp="1"/>
          </p:cNvSpPr>
          <p:nvPr>
            <p:ph type="sldNum" sz="quarter" idx="12"/>
          </p:nvPr>
        </p:nvSpPr>
        <p:spPr/>
        <p:txBody>
          <a:bodyPr/>
          <a:lstStyle/>
          <a:p>
            <a:fld id="{F87CB64D-9286-4B15-A008-6B37D00894E6}" type="slidenum">
              <a:rPr lang="en-US" smtClean="0"/>
              <a:t>14</a:t>
            </a:fld>
            <a:endParaRPr lang="en-US"/>
          </a:p>
        </p:txBody>
      </p:sp>
      <p:sp>
        <p:nvSpPr>
          <p:cNvPr id="7" name="Content Placeholder 2">
            <a:extLst>
              <a:ext uri="{FF2B5EF4-FFF2-40B4-BE49-F238E27FC236}">
                <a16:creationId xmlns:a16="http://schemas.microsoft.com/office/drawing/2014/main" id="{576C564A-46B4-FFB5-266C-1005AFA34C1D}"/>
              </a:ext>
            </a:extLst>
          </p:cNvPr>
          <p:cNvSpPr>
            <a:spLocks noGrp="1"/>
          </p:cNvSpPr>
          <p:nvPr>
            <p:ph idx="1"/>
          </p:nvPr>
        </p:nvSpPr>
        <p:spPr>
          <a:xfrm>
            <a:off x="838200" y="1009651"/>
            <a:ext cx="10515600" cy="438150"/>
          </a:xfrm>
        </p:spPr>
        <p:txBody>
          <a:bodyPr>
            <a:normAutofit/>
          </a:bodyPr>
          <a:lstStyle/>
          <a:p>
            <a:pPr algn="just"/>
            <a:r>
              <a:rPr lang="en-US" dirty="0"/>
              <a:t>Example</a:t>
            </a:r>
          </a:p>
        </p:txBody>
      </p:sp>
      <p:pic>
        <p:nvPicPr>
          <p:cNvPr id="6" name="Picture 5">
            <a:extLst>
              <a:ext uri="{FF2B5EF4-FFF2-40B4-BE49-F238E27FC236}">
                <a16:creationId xmlns:a16="http://schemas.microsoft.com/office/drawing/2014/main" id="{BF1873B4-946C-3AD1-EB2A-C0B79C7322D1}"/>
              </a:ext>
            </a:extLst>
          </p:cNvPr>
          <p:cNvPicPr>
            <a:picLocks noChangeAspect="1"/>
          </p:cNvPicPr>
          <p:nvPr/>
        </p:nvPicPr>
        <p:blipFill>
          <a:blip r:embed="rId2"/>
          <a:stretch>
            <a:fillRect/>
          </a:stretch>
        </p:blipFill>
        <p:spPr>
          <a:xfrm>
            <a:off x="2285468" y="1666629"/>
            <a:ext cx="7621064" cy="3524742"/>
          </a:xfrm>
          <a:prstGeom prst="rect">
            <a:avLst/>
          </a:prstGeom>
        </p:spPr>
      </p:pic>
    </p:spTree>
    <p:extLst>
      <p:ext uri="{BB962C8B-B14F-4D97-AF65-F5344CB8AC3E}">
        <p14:creationId xmlns:p14="http://schemas.microsoft.com/office/powerpoint/2010/main" val="371835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EF34-5304-1565-22B1-D0DF0AA174FE}"/>
              </a:ext>
            </a:extLst>
          </p:cNvPr>
          <p:cNvSpPr>
            <a:spLocks noGrp="1"/>
          </p:cNvSpPr>
          <p:nvPr>
            <p:ph type="title"/>
          </p:nvPr>
        </p:nvSpPr>
        <p:spPr/>
        <p:txBody>
          <a:bodyPr/>
          <a:lstStyle/>
          <a:p>
            <a:r>
              <a:rPr lang="en-US" dirty="0"/>
              <a:t>UML Package Diagram</a:t>
            </a:r>
          </a:p>
        </p:txBody>
      </p:sp>
      <p:sp>
        <p:nvSpPr>
          <p:cNvPr id="3" name="Content Placeholder 2">
            <a:extLst>
              <a:ext uri="{FF2B5EF4-FFF2-40B4-BE49-F238E27FC236}">
                <a16:creationId xmlns:a16="http://schemas.microsoft.com/office/drawing/2014/main" id="{EEDBFFDE-4E87-7B45-0703-B20F5CB105DB}"/>
              </a:ext>
            </a:extLst>
          </p:cNvPr>
          <p:cNvSpPr>
            <a:spLocks noGrp="1"/>
          </p:cNvSpPr>
          <p:nvPr>
            <p:ph idx="1"/>
          </p:nvPr>
        </p:nvSpPr>
        <p:spPr/>
        <p:txBody>
          <a:bodyPr/>
          <a:lstStyle/>
          <a:p>
            <a:pPr algn="just"/>
            <a:r>
              <a:rPr lang="en-US" dirty="0"/>
              <a:t>Package diagram shows the arrangement and organization of model elements in middle to large scale project that can be used to show both structure and dependencies between sub-systems or modules:</a:t>
            </a:r>
          </a:p>
          <a:p>
            <a:pPr lvl="1" algn="just"/>
            <a:r>
              <a:rPr lang="en-US" dirty="0"/>
              <a:t>To group elements</a:t>
            </a:r>
          </a:p>
          <a:p>
            <a:pPr lvl="1" algn="just"/>
            <a:r>
              <a:rPr lang="en-US" dirty="0"/>
              <a:t>To provide a namespace for the grouped elements</a:t>
            </a:r>
          </a:p>
          <a:p>
            <a:pPr lvl="1" algn="just"/>
            <a:r>
              <a:rPr lang="en-US" dirty="0"/>
              <a:t>A package may contain other packages, thus providing for a hierarchical organization of packages.</a:t>
            </a:r>
          </a:p>
          <a:p>
            <a:pPr lvl="1" algn="just"/>
            <a:r>
              <a:rPr lang="en-US" dirty="0"/>
              <a:t>UML elements can be grouped into packages.</a:t>
            </a:r>
          </a:p>
          <a:p>
            <a:pPr lvl="1" algn="just"/>
            <a:endParaRPr lang="en-US" dirty="0"/>
          </a:p>
        </p:txBody>
      </p:sp>
      <p:sp>
        <p:nvSpPr>
          <p:cNvPr id="4" name="Slide Number Placeholder 3">
            <a:extLst>
              <a:ext uri="{FF2B5EF4-FFF2-40B4-BE49-F238E27FC236}">
                <a16:creationId xmlns:a16="http://schemas.microsoft.com/office/drawing/2014/main" id="{68150626-E041-21F1-85E5-24FCC0230306}"/>
              </a:ext>
            </a:extLst>
          </p:cNvPr>
          <p:cNvSpPr>
            <a:spLocks noGrp="1"/>
          </p:cNvSpPr>
          <p:nvPr>
            <p:ph type="sldNum" sz="quarter" idx="12"/>
          </p:nvPr>
        </p:nvSpPr>
        <p:spPr/>
        <p:txBody>
          <a:bodyPr/>
          <a:lstStyle/>
          <a:p>
            <a:fld id="{F87CB64D-9286-4B15-A008-6B37D00894E6}" type="slidenum">
              <a:rPr lang="en-US" smtClean="0"/>
              <a:t>15</a:t>
            </a:fld>
            <a:endParaRPr lang="en-US"/>
          </a:p>
        </p:txBody>
      </p:sp>
      <p:pic>
        <p:nvPicPr>
          <p:cNvPr id="6" name="Picture 5">
            <a:extLst>
              <a:ext uri="{FF2B5EF4-FFF2-40B4-BE49-F238E27FC236}">
                <a16:creationId xmlns:a16="http://schemas.microsoft.com/office/drawing/2014/main" id="{0915F221-7D4C-EC47-F6DA-622813331641}"/>
              </a:ext>
            </a:extLst>
          </p:cNvPr>
          <p:cNvPicPr>
            <a:picLocks noChangeAspect="1"/>
          </p:cNvPicPr>
          <p:nvPr/>
        </p:nvPicPr>
        <p:blipFill>
          <a:blip r:embed="rId2"/>
          <a:stretch>
            <a:fillRect/>
          </a:stretch>
        </p:blipFill>
        <p:spPr>
          <a:xfrm>
            <a:off x="3452443" y="3852739"/>
            <a:ext cx="5287113" cy="1762371"/>
          </a:xfrm>
          <a:prstGeom prst="rect">
            <a:avLst/>
          </a:prstGeom>
        </p:spPr>
      </p:pic>
    </p:spTree>
    <p:extLst>
      <p:ext uri="{BB962C8B-B14F-4D97-AF65-F5344CB8AC3E}">
        <p14:creationId xmlns:p14="http://schemas.microsoft.com/office/powerpoint/2010/main" val="39206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98AC-1381-0206-8DD5-D8E36F041D8A}"/>
              </a:ext>
            </a:extLst>
          </p:cNvPr>
          <p:cNvSpPr>
            <a:spLocks noGrp="1"/>
          </p:cNvSpPr>
          <p:nvPr>
            <p:ph type="title"/>
          </p:nvPr>
        </p:nvSpPr>
        <p:spPr/>
        <p:txBody>
          <a:bodyPr/>
          <a:lstStyle/>
          <a:p>
            <a:r>
              <a:rPr lang="en-US" dirty="0"/>
              <a:t>UML Package Diagram</a:t>
            </a:r>
          </a:p>
        </p:txBody>
      </p:sp>
      <p:sp>
        <p:nvSpPr>
          <p:cNvPr id="3" name="Content Placeholder 2">
            <a:extLst>
              <a:ext uri="{FF2B5EF4-FFF2-40B4-BE49-F238E27FC236}">
                <a16:creationId xmlns:a16="http://schemas.microsoft.com/office/drawing/2014/main" id="{561E5051-B2D1-C541-97C0-191B17CDF29B}"/>
              </a:ext>
            </a:extLst>
          </p:cNvPr>
          <p:cNvSpPr>
            <a:spLocks noGrp="1"/>
          </p:cNvSpPr>
          <p:nvPr>
            <p:ph idx="1"/>
          </p:nvPr>
        </p:nvSpPr>
        <p:spPr/>
        <p:txBody>
          <a:bodyPr/>
          <a:lstStyle/>
          <a:p>
            <a:r>
              <a:rPr lang="en-US" dirty="0"/>
              <a:t>Package Diagram Notations</a:t>
            </a:r>
          </a:p>
          <a:p>
            <a:pPr lvl="1"/>
            <a:r>
              <a:rPr lang="en-US" dirty="0"/>
              <a:t>Nested and Hierarchical Packages</a:t>
            </a:r>
          </a:p>
          <a:p>
            <a:pPr lvl="2"/>
            <a:r>
              <a:rPr lang="en-US" dirty="0"/>
              <a:t>A package can be represented as a hierarchical structure with nested packages.</a:t>
            </a:r>
          </a:p>
          <a:p>
            <a:pPr lvl="2"/>
            <a:r>
              <a:rPr lang="en-US" dirty="0"/>
              <a:t>A package can also have a fully qualified name</a:t>
            </a:r>
          </a:p>
          <a:p>
            <a:pPr lvl="2"/>
            <a:endParaRPr lang="en-US" dirty="0"/>
          </a:p>
          <a:p>
            <a:pPr lvl="2"/>
            <a:endParaRPr lang="en-US" dirty="0"/>
          </a:p>
          <a:p>
            <a:pPr lvl="2"/>
            <a:endParaRPr lang="en-US" dirty="0"/>
          </a:p>
          <a:p>
            <a:pPr lvl="2"/>
            <a:endParaRPr lang="en-US" dirty="0"/>
          </a:p>
          <a:p>
            <a:pPr lvl="2"/>
            <a:r>
              <a:rPr lang="en-US" dirty="0"/>
              <a:t>Package Containment</a:t>
            </a:r>
          </a:p>
          <a:p>
            <a:pPr lvl="2"/>
            <a:endParaRPr lang="en-US" dirty="0"/>
          </a:p>
          <a:p>
            <a:pPr marL="914400" lvl="2" indent="0">
              <a:buNone/>
            </a:pPr>
            <a:endParaRPr lang="en-US" dirty="0"/>
          </a:p>
        </p:txBody>
      </p:sp>
      <p:sp>
        <p:nvSpPr>
          <p:cNvPr id="4" name="Slide Number Placeholder 3">
            <a:extLst>
              <a:ext uri="{FF2B5EF4-FFF2-40B4-BE49-F238E27FC236}">
                <a16:creationId xmlns:a16="http://schemas.microsoft.com/office/drawing/2014/main" id="{D3E6CDE3-7E8B-7818-3DA2-1ED6770F4BF2}"/>
              </a:ext>
            </a:extLst>
          </p:cNvPr>
          <p:cNvSpPr>
            <a:spLocks noGrp="1"/>
          </p:cNvSpPr>
          <p:nvPr>
            <p:ph type="sldNum" sz="quarter" idx="12"/>
          </p:nvPr>
        </p:nvSpPr>
        <p:spPr/>
        <p:txBody>
          <a:bodyPr/>
          <a:lstStyle/>
          <a:p>
            <a:fld id="{F87CB64D-9286-4B15-A008-6B37D00894E6}" type="slidenum">
              <a:rPr lang="en-US" smtClean="0"/>
              <a:t>16</a:t>
            </a:fld>
            <a:endParaRPr lang="en-US"/>
          </a:p>
        </p:txBody>
      </p:sp>
      <p:pic>
        <p:nvPicPr>
          <p:cNvPr id="8" name="Picture 7">
            <a:extLst>
              <a:ext uri="{FF2B5EF4-FFF2-40B4-BE49-F238E27FC236}">
                <a16:creationId xmlns:a16="http://schemas.microsoft.com/office/drawing/2014/main" id="{FC430E8B-6947-98EB-7BC9-BA20E8C92B8B}"/>
              </a:ext>
            </a:extLst>
          </p:cNvPr>
          <p:cNvPicPr>
            <a:picLocks noChangeAspect="1"/>
          </p:cNvPicPr>
          <p:nvPr/>
        </p:nvPicPr>
        <p:blipFill>
          <a:blip r:embed="rId2"/>
          <a:stretch>
            <a:fillRect/>
          </a:stretch>
        </p:blipFill>
        <p:spPr>
          <a:xfrm>
            <a:off x="3114319" y="2359927"/>
            <a:ext cx="1962505" cy="1315687"/>
          </a:xfrm>
          <a:prstGeom prst="rect">
            <a:avLst/>
          </a:prstGeom>
        </p:spPr>
      </p:pic>
      <p:pic>
        <p:nvPicPr>
          <p:cNvPr id="10" name="Picture 9">
            <a:extLst>
              <a:ext uri="{FF2B5EF4-FFF2-40B4-BE49-F238E27FC236}">
                <a16:creationId xmlns:a16="http://schemas.microsoft.com/office/drawing/2014/main" id="{22B41A2D-F564-429D-2375-2F50D407B6B3}"/>
              </a:ext>
            </a:extLst>
          </p:cNvPr>
          <p:cNvPicPr>
            <a:picLocks noChangeAspect="1"/>
          </p:cNvPicPr>
          <p:nvPr/>
        </p:nvPicPr>
        <p:blipFill>
          <a:blip r:embed="rId3"/>
          <a:stretch>
            <a:fillRect/>
          </a:stretch>
        </p:blipFill>
        <p:spPr>
          <a:xfrm>
            <a:off x="5890548" y="2359927"/>
            <a:ext cx="1224630" cy="830869"/>
          </a:xfrm>
          <a:prstGeom prst="rect">
            <a:avLst/>
          </a:prstGeom>
        </p:spPr>
      </p:pic>
      <p:pic>
        <p:nvPicPr>
          <p:cNvPr id="12" name="Picture 11">
            <a:extLst>
              <a:ext uri="{FF2B5EF4-FFF2-40B4-BE49-F238E27FC236}">
                <a16:creationId xmlns:a16="http://schemas.microsoft.com/office/drawing/2014/main" id="{15343665-823D-8CF3-FBB6-67351D335082}"/>
              </a:ext>
            </a:extLst>
          </p:cNvPr>
          <p:cNvPicPr>
            <a:picLocks noChangeAspect="1"/>
          </p:cNvPicPr>
          <p:nvPr/>
        </p:nvPicPr>
        <p:blipFill>
          <a:blip r:embed="rId4"/>
          <a:stretch>
            <a:fillRect/>
          </a:stretch>
        </p:blipFill>
        <p:spPr>
          <a:xfrm>
            <a:off x="3035786" y="3998261"/>
            <a:ext cx="5396527" cy="2055260"/>
          </a:xfrm>
          <a:prstGeom prst="rect">
            <a:avLst/>
          </a:prstGeom>
        </p:spPr>
      </p:pic>
    </p:spTree>
    <p:extLst>
      <p:ext uri="{BB962C8B-B14F-4D97-AF65-F5344CB8AC3E}">
        <p14:creationId xmlns:p14="http://schemas.microsoft.com/office/powerpoint/2010/main" val="14005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D252B-0AF4-DF0A-7B57-12A5964524D7}"/>
              </a:ext>
            </a:extLst>
          </p:cNvPr>
          <p:cNvSpPr>
            <a:spLocks noGrp="1"/>
          </p:cNvSpPr>
          <p:nvPr>
            <p:ph idx="1"/>
          </p:nvPr>
        </p:nvSpPr>
        <p:spPr/>
        <p:txBody>
          <a:bodyPr/>
          <a:lstStyle/>
          <a:p>
            <a:r>
              <a:rPr lang="en-US" dirty="0"/>
              <a:t>Dependency</a:t>
            </a:r>
          </a:p>
          <a:p>
            <a:pPr lvl="1"/>
            <a:r>
              <a:rPr lang="en-US" dirty="0"/>
              <a:t>&lt;&lt;import&gt;&gt; - one package imports the functionality of another package.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&lt;&lt;access&gt;&gt; - one package requires help from functions of another package.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65A18DC-D14F-3AE4-4011-648EBF75C82C}"/>
              </a:ext>
            </a:extLst>
          </p:cNvPr>
          <p:cNvSpPr>
            <a:spLocks noGrp="1"/>
          </p:cNvSpPr>
          <p:nvPr>
            <p:ph type="sldNum" sz="quarter" idx="12"/>
          </p:nvPr>
        </p:nvSpPr>
        <p:spPr/>
        <p:txBody>
          <a:bodyPr/>
          <a:lstStyle/>
          <a:p>
            <a:fld id="{F87CB64D-9286-4B15-A008-6B37D00894E6}" type="slidenum">
              <a:rPr lang="en-US" smtClean="0"/>
              <a:t>17</a:t>
            </a:fld>
            <a:endParaRPr lang="en-US"/>
          </a:p>
        </p:txBody>
      </p:sp>
      <p:sp>
        <p:nvSpPr>
          <p:cNvPr id="5" name="Title 1">
            <a:extLst>
              <a:ext uri="{FF2B5EF4-FFF2-40B4-BE49-F238E27FC236}">
                <a16:creationId xmlns:a16="http://schemas.microsoft.com/office/drawing/2014/main" id="{DE1492C3-759F-4294-129E-B1471E913544}"/>
              </a:ext>
            </a:extLst>
          </p:cNvPr>
          <p:cNvSpPr>
            <a:spLocks noGrp="1"/>
          </p:cNvSpPr>
          <p:nvPr>
            <p:ph type="title"/>
          </p:nvPr>
        </p:nvSpPr>
        <p:spPr>
          <a:xfrm>
            <a:off x="838200" y="365125"/>
            <a:ext cx="10515600" cy="520700"/>
          </a:xfrm>
        </p:spPr>
        <p:txBody>
          <a:bodyPr/>
          <a:lstStyle/>
          <a:p>
            <a:r>
              <a:rPr lang="en-US" dirty="0"/>
              <a:t>UML Package Diagram</a:t>
            </a:r>
          </a:p>
        </p:txBody>
      </p:sp>
      <p:pic>
        <p:nvPicPr>
          <p:cNvPr id="7" name="Picture 6">
            <a:extLst>
              <a:ext uri="{FF2B5EF4-FFF2-40B4-BE49-F238E27FC236}">
                <a16:creationId xmlns:a16="http://schemas.microsoft.com/office/drawing/2014/main" id="{96E5BBA3-D64C-1494-932F-749674F8ED7F}"/>
              </a:ext>
            </a:extLst>
          </p:cNvPr>
          <p:cNvPicPr>
            <a:picLocks noChangeAspect="1"/>
          </p:cNvPicPr>
          <p:nvPr/>
        </p:nvPicPr>
        <p:blipFill>
          <a:blip r:embed="rId2"/>
          <a:stretch>
            <a:fillRect/>
          </a:stretch>
        </p:blipFill>
        <p:spPr>
          <a:xfrm>
            <a:off x="1476010" y="1838224"/>
            <a:ext cx="3446912" cy="952601"/>
          </a:xfrm>
          <a:prstGeom prst="rect">
            <a:avLst/>
          </a:prstGeom>
        </p:spPr>
      </p:pic>
      <p:pic>
        <p:nvPicPr>
          <p:cNvPr id="9" name="Picture 8">
            <a:extLst>
              <a:ext uri="{FF2B5EF4-FFF2-40B4-BE49-F238E27FC236}">
                <a16:creationId xmlns:a16="http://schemas.microsoft.com/office/drawing/2014/main" id="{A865DD1C-78CE-BE18-7661-76463CCF312F}"/>
              </a:ext>
            </a:extLst>
          </p:cNvPr>
          <p:cNvPicPr>
            <a:picLocks noChangeAspect="1"/>
          </p:cNvPicPr>
          <p:nvPr/>
        </p:nvPicPr>
        <p:blipFill>
          <a:blip r:embed="rId3"/>
          <a:stretch>
            <a:fillRect/>
          </a:stretch>
        </p:blipFill>
        <p:spPr>
          <a:xfrm>
            <a:off x="6096000" y="1838224"/>
            <a:ext cx="2691792" cy="1743256"/>
          </a:xfrm>
          <a:prstGeom prst="rect">
            <a:avLst/>
          </a:prstGeom>
        </p:spPr>
      </p:pic>
      <p:pic>
        <p:nvPicPr>
          <p:cNvPr id="11" name="Picture 10">
            <a:extLst>
              <a:ext uri="{FF2B5EF4-FFF2-40B4-BE49-F238E27FC236}">
                <a16:creationId xmlns:a16="http://schemas.microsoft.com/office/drawing/2014/main" id="{041D3D2F-9129-383B-0811-0FB016A3CCD7}"/>
              </a:ext>
            </a:extLst>
          </p:cNvPr>
          <p:cNvPicPr>
            <a:picLocks noChangeAspect="1"/>
          </p:cNvPicPr>
          <p:nvPr/>
        </p:nvPicPr>
        <p:blipFill>
          <a:blip r:embed="rId4"/>
          <a:stretch>
            <a:fillRect/>
          </a:stretch>
        </p:blipFill>
        <p:spPr>
          <a:xfrm>
            <a:off x="3531901" y="4360044"/>
            <a:ext cx="3667102" cy="1038355"/>
          </a:xfrm>
          <a:prstGeom prst="rect">
            <a:avLst/>
          </a:prstGeom>
        </p:spPr>
      </p:pic>
    </p:spTree>
    <p:extLst>
      <p:ext uri="{BB962C8B-B14F-4D97-AF65-F5344CB8AC3E}">
        <p14:creationId xmlns:p14="http://schemas.microsoft.com/office/powerpoint/2010/main" val="217444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54A9F-359C-A555-DF86-5C2B9CD4AC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443DB-45CF-066C-EDB9-6DB42372AEAD}"/>
              </a:ext>
            </a:extLst>
          </p:cNvPr>
          <p:cNvSpPr>
            <a:spLocks noGrp="1"/>
          </p:cNvSpPr>
          <p:nvPr>
            <p:ph idx="1"/>
          </p:nvPr>
        </p:nvSpPr>
        <p:spPr/>
        <p:txBody>
          <a:bodyPr/>
          <a:lstStyle/>
          <a:p>
            <a:pPr algn="just"/>
            <a:r>
              <a:rPr lang="en-US" dirty="0"/>
              <a:t>In the UML, deployment diagrams is used to visualize the static aspect of these physical nodes and their relationships and to specify their details for construction.</a:t>
            </a:r>
          </a:p>
          <a:p>
            <a:pPr algn="just"/>
            <a:r>
              <a:rPr lang="en-US" dirty="0"/>
              <a:t>Deployment diagrams are one of the two kinds of diagrams used in modeling the physical aspects of an object-oriented system.</a:t>
            </a:r>
          </a:p>
          <a:p>
            <a:pPr algn="just"/>
            <a:r>
              <a:rPr lang="en-US" dirty="0"/>
              <a:t>A deployment diagram shows the configuration of run time processing nodes and the components that live on them.</a:t>
            </a:r>
          </a:p>
          <a:p>
            <a:pPr lvl="1" algn="just"/>
            <a:endParaRPr lang="en-US" dirty="0"/>
          </a:p>
        </p:txBody>
      </p:sp>
      <p:sp>
        <p:nvSpPr>
          <p:cNvPr id="4" name="Slide Number Placeholder 3">
            <a:extLst>
              <a:ext uri="{FF2B5EF4-FFF2-40B4-BE49-F238E27FC236}">
                <a16:creationId xmlns:a16="http://schemas.microsoft.com/office/drawing/2014/main" id="{B4354743-18A5-07F6-E81E-AD87C322E7FA}"/>
              </a:ext>
            </a:extLst>
          </p:cNvPr>
          <p:cNvSpPr>
            <a:spLocks noGrp="1"/>
          </p:cNvSpPr>
          <p:nvPr>
            <p:ph type="sldNum" sz="quarter" idx="12"/>
          </p:nvPr>
        </p:nvSpPr>
        <p:spPr/>
        <p:txBody>
          <a:bodyPr/>
          <a:lstStyle/>
          <a:p>
            <a:fld id="{F87CB64D-9286-4B15-A008-6B37D00894E6}" type="slidenum">
              <a:rPr lang="en-US" smtClean="0"/>
              <a:t>18</a:t>
            </a:fld>
            <a:endParaRPr lang="en-US"/>
          </a:p>
        </p:txBody>
      </p:sp>
      <p:sp>
        <p:nvSpPr>
          <p:cNvPr id="5" name="Title 1">
            <a:extLst>
              <a:ext uri="{FF2B5EF4-FFF2-40B4-BE49-F238E27FC236}">
                <a16:creationId xmlns:a16="http://schemas.microsoft.com/office/drawing/2014/main" id="{7B8A1CAA-CC4C-9AC2-DB0D-DBA4CA6CDDAD}"/>
              </a:ext>
            </a:extLst>
          </p:cNvPr>
          <p:cNvSpPr>
            <a:spLocks noGrp="1"/>
          </p:cNvSpPr>
          <p:nvPr>
            <p:ph type="title"/>
          </p:nvPr>
        </p:nvSpPr>
        <p:spPr>
          <a:xfrm>
            <a:off x="838200" y="365125"/>
            <a:ext cx="10515600" cy="520700"/>
          </a:xfrm>
        </p:spPr>
        <p:txBody>
          <a:bodyPr/>
          <a:lstStyle/>
          <a:p>
            <a:r>
              <a:rPr lang="en-US" dirty="0"/>
              <a:t>UML Deployment Diagram</a:t>
            </a:r>
          </a:p>
        </p:txBody>
      </p:sp>
      <p:pic>
        <p:nvPicPr>
          <p:cNvPr id="6" name="Picture 5">
            <a:extLst>
              <a:ext uri="{FF2B5EF4-FFF2-40B4-BE49-F238E27FC236}">
                <a16:creationId xmlns:a16="http://schemas.microsoft.com/office/drawing/2014/main" id="{D5EC8D31-8FF2-0421-26E8-087105FBFD13}"/>
              </a:ext>
            </a:extLst>
          </p:cNvPr>
          <p:cNvPicPr>
            <a:picLocks noChangeAspect="1"/>
          </p:cNvPicPr>
          <p:nvPr/>
        </p:nvPicPr>
        <p:blipFill>
          <a:blip r:embed="rId2"/>
          <a:stretch>
            <a:fillRect/>
          </a:stretch>
        </p:blipFill>
        <p:spPr>
          <a:xfrm>
            <a:off x="3348038" y="3568644"/>
            <a:ext cx="5495924" cy="2270181"/>
          </a:xfrm>
          <a:prstGeom prst="rect">
            <a:avLst/>
          </a:prstGeom>
        </p:spPr>
      </p:pic>
    </p:spTree>
    <p:extLst>
      <p:ext uri="{BB962C8B-B14F-4D97-AF65-F5344CB8AC3E}">
        <p14:creationId xmlns:p14="http://schemas.microsoft.com/office/powerpoint/2010/main" val="110911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DBAB-3DD0-8528-1B9B-86A7D652BB9C}"/>
              </a:ext>
            </a:extLst>
          </p:cNvPr>
          <p:cNvSpPr>
            <a:spLocks noGrp="1"/>
          </p:cNvSpPr>
          <p:nvPr>
            <p:ph type="title"/>
          </p:nvPr>
        </p:nvSpPr>
        <p:spPr/>
        <p:txBody>
          <a:bodyPr/>
          <a:lstStyle/>
          <a:p>
            <a:r>
              <a:rPr lang="en-US" dirty="0"/>
              <a:t>UML Deployment Diagram</a:t>
            </a:r>
          </a:p>
        </p:txBody>
      </p:sp>
      <p:sp>
        <p:nvSpPr>
          <p:cNvPr id="3" name="Content Placeholder 2">
            <a:extLst>
              <a:ext uri="{FF2B5EF4-FFF2-40B4-BE49-F238E27FC236}">
                <a16:creationId xmlns:a16="http://schemas.microsoft.com/office/drawing/2014/main" id="{C06199E3-67EA-2B91-7E0E-39F4CE586366}"/>
              </a:ext>
            </a:extLst>
          </p:cNvPr>
          <p:cNvSpPr>
            <a:spLocks noGrp="1"/>
          </p:cNvSpPr>
          <p:nvPr>
            <p:ph idx="1"/>
          </p:nvPr>
        </p:nvSpPr>
        <p:spPr>
          <a:xfrm>
            <a:off x="838200" y="1009650"/>
            <a:ext cx="10515600" cy="5346700"/>
          </a:xfrm>
        </p:spPr>
        <p:txBody>
          <a:bodyPr/>
          <a:lstStyle/>
          <a:p>
            <a:pPr algn="just"/>
            <a:r>
              <a:rPr lang="en-US" dirty="0"/>
              <a:t>Deployment Diagram Notations</a:t>
            </a:r>
          </a:p>
          <a:p>
            <a:pPr lvl="1" algn="just"/>
            <a:r>
              <a:rPr lang="en-US" dirty="0"/>
              <a:t>Component</a:t>
            </a:r>
          </a:p>
          <a:p>
            <a:pPr lvl="2" algn="just"/>
            <a:r>
              <a:rPr lang="en-US" dirty="0"/>
              <a:t>A component is a grouping of classes that work together closely. Components can be classified by their type.</a:t>
            </a:r>
          </a:p>
          <a:p>
            <a:pPr lvl="1" algn="just"/>
            <a:r>
              <a:rPr lang="en-US" dirty="0"/>
              <a:t>Node</a:t>
            </a:r>
          </a:p>
          <a:p>
            <a:pPr lvl="2" algn="just"/>
            <a:r>
              <a:rPr lang="en-US" dirty="0"/>
              <a:t>A node is a run-time physical object that represents a computational resource, generally having memory and processing capability. You can model node types and node instances.</a:t>
            </a:r>
          </a:p>
          <a:p>
            <a:pPr marL="457200" lvl="1" indent="0" algn="just">
              <a:buNone/>
            </a:pPr>
            <a:endParaRPr lang="en-US" dirty="0"/>
          </a:p>
          <a:p>
            <a:pPr lvl="1" algn="just"/>
            <a:r>
              <a:rPr lang="en-US" dirty="0"/>
              <a:t>Dependency</a:t>
            </a:r>
          </a:p>
          <a:p>
            <a:pPr lvl="2" algn="just"/>
            <a:r>
              <a:rPr lang="en-US" dirty="0"/>
              <a:t>A dependency indicates that one model element (source) depends on another model element (target), such that a change to the target element may require a change to the source element in the dependency.</a:t>
            </a:r>
          </a:p>
          <a:p>
            <a:pPr lvl="1" algn="just"/>
            <a:r>
              <a:rPr lang="en-US" dirty="0"/>
              <a:t>Connection</a:t>
            </a:r>
          </a:p>
          <a:p>
            <a:pPr lvl="2" algn="just"/>
            <a:r>
              <a:rPr lang="en-US" dirty="0"/>
              <a:t>A connection depicts the communication path used by the hardware to communicate usually indicates the method i.e. TCP/IP.</a:t>
            </a:r>
          </a:p>
          <a:p>
            <a:pPr lvl="2" algn="just"/>
            <a:endParaRPr lang="en-US" dirty="0"/>
          </a:p>
        </p:txBody>
      </p:sp>
      <p:sp>
        <p:nvSpPr>
          <p:cNvPr id="4" name="Slide Number Placeholder 3">
            <a:extLst>
              <a:ext uri="{FF2B5EF4-FFF2-40B4-BE49-F238E27FC236}">
                <a16:creationId xmlns:a16="http://schemas.microsoft.com/office/drawing/2014/main" id="{B9695829-B7CC-EAE4-D599-DD8BB9D98145}"/>
              </a:ext>
            </a:extLst>
          </p:cNvPr>
          <p:cNvSpPr>
            <a:spLocks noGrp="1"/>
          </p:cNvSpPr>
          <p:nvPr>
            <p:ph type="sldNum" sz="quarter" idx="12"/>
          </p:nvPr>
        </p:nvSpPr>
        <p:spPr/>
        <p:txBody>
          <a:bodyPr/>
          <a:lstStyle/>
          <a:p>
            <a:fld id="{F87CB64D-9286-4B15-A008-6B37D00894E6}" type="slidenum">
              <a:rPr lang="en-US" smtClean="0"/>
              <a:t>19</a:t>
            </a:fld>
            <a:endParaRPr lang="en-US"/>
          </a:p>
        </p:txBody>
      </p:sp>
      <p:pic>
        <p:nvPicPr>
          <p:cNvPr id="6" name="Picture 5">
            <a:extLst>
              <a:ext uri="{FF2B5EF4-FFF2-40B4-BE49-F238E27FC236}">
                <a16:creationId xmlns:a16="http://schemas.microsoft.com/office/drawing/2014/main" id="{C4807F00-4693-5191-770D-1514214E148C}"/>
              </a:ext>
            </a:extLst>
          </p:cNvPr>
          <p:cNvPicPr>
            <a:picLocks noChangeAspect="1"/>
          </p:cNvPicPr>
          <p:nvPr/>
        </p:nvPicPr>
        <p:blipFill>
          <a:blip r:embed="rId2"/>
          <a:stretch>
            <a:fillRect/>
          </a:stretch>
        </p:blipFill>
        <p:spPr>
          <a:xfrm>
            <a:off x="4893212" y="3179673"/>
            <a:ext cx="1862310" cy="503327"/>
          </a:xfrm>
          <a:prstGeom prst="rect">
            <a:avLst/>
          </a:prstGeom>
        </p:spPr>
      </p:pic>
      <p:pic>
        <p:nvPicPr>
          <p:cNvPr id="10" name="Picture 9">
            <a:extLst>
              <a:ext uri="{FF2B5EF4-FFF2-40B4-BE49-F238E27FC236}">
                <a16:creationId xmlns:a16="http://schemas.microsoft.com/office/drawing/2014/main" id="{6CEFE75F-8174-E9A9-D9C1-D33C8D973315}"/>
              </a:ext>
            </a:extLst>
          </p:cNvPr>
          <p:cNvPicPr>
            <a:picLocks noChangeAspect="1"/>
          </p:cNvPicPr>
          <p:nvPr/>
        </p:nvPicPr>
        <p:blipFill>
          <a:blip r:embed="rId3"/>
          <a:stretch>
            <a:fillRect/>
          </a:stretch>
        </p:blipFill>
        <p:spPr>
          <a:xfrm>
            <a:off x="4893212" y="5563634"/>
            <a:ext cx="1862310" cy="413847"/>
          </a:xfrm>
          <a:prstGeom prst="rect">
            <a:avLst/>
          </a:prstGeom>
        </p:spPr>
      </p:pic>
    </p:spTree>
    <p:extLst>
      <p:ext uri="{BB962C8B-B14F-4D97-AF65-F5344CB8AC3E}">
        <p14:creationId xmlns:p14="http://schemas.microsoft.com/office/powerpoint/2010/main" val="8615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9B80-8D38-224A-1DE9-8A81FC694E32}"/>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639420D0-2329-8EE2-F6EE-502E81912E73}"/>
              </a:ext>
            </a:extLst>
          </p:cNvPr>
          <p:cNvSpPr>
            <a:spLocks noGrp="1"/>
          </p:cNvSpPr>
          <p:nvPr>
            <p:ph idx="1"/>
          </p:nvPr>
        </p:nvSpPr>
        <p:spPr/>
        <p:txBody>
          <a:bodyPr/>
          <a:lstStyle/>
          <a:p>
            <a:r>
              <a:rPr lang="en-US" dirty="0"/>
              <a:t>Introduction</a:t>
            </a:r>
          </a:p>
          <a:p>
            <a:r>
              <a:rPr lang="en-US" dirty="0"/>
              <a:t>UML Diagram</a:t>
            </a:r>
          </a:p>
          <a:p>
            <a:r>
              <a:rPr lang="en-US" dirty="0"/>
              <a:t>Example</a:t>
            </a:r>
          </a:p>
        </p:txBody>
      </p:sp>
      <p:sp>
        <p:nvSpPr>
          <p:cNvPr id="4" name="Slide Number Placeholder 3">
            <a:extLst>
              <a:ext uri="{FF2B5EF4-FFF2-40B4-BE49-F238E27FC236}">
                <a16:creationId xmlns:a16="http://schemas.microsoft.com/office/drawing/2014/main" id="{32C44B80-6B88-6768-8117-6B550EF744D7}"/>
              </a:ext>
            </a:extLst>
          </p:cNvPr>
          <p:cNvSpPr>
            <a:spLocks noGrp="1"/>
          </p:cNvSpPr>
          <p:nvPr>
            <p:ph type="sldNum" sz="quarter" idx="12"/>
          </p:nvPr>
        </p:nvSpPr>
        <p:spPr/>
        <p:txBody>
          <a:bodyPr/>
          <a:lstStyle/>
          <a:p>
            <a:fld id="{F87CB64D-9286-4B15-A008-6B37D00894E6}" type="slidenum">
              <a:rPr lang="en-US" smtClean="0"/>
              <a:t>2</a:t>
            </a:fld>
            <a:endParaRPr lang="en-US"/>
          </a:p>
        </p:txBody>
      </p:sp>
    </p:spTree>
    <p:extLst>
      <p:ext uri="{BB962C8B-B14F-4D97-AF65-F5344CB8AC3E}">
        <p14:creationId xmlns:p14="http://schemas.microsoft.com/office/powerpoint/2010/main" val="245732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CA1A-2A6C-AC3C-9E1B-00E606831652}"/>
              </a:ext>
            </a:extLst>
          </p:cNvPr>
          <p:cNvSpPr>
            <a:spLocks noGrp="1"/>
          </p:cNvSpPr>
          <p:nvPr>
            <p:ph type="title"/>
          </p:nvPr>
        </p:nvSpPr>
        <p:spPr/>
        <p:txBody>
          <a:bodyPr/>
          <a:lstStyle/>
          <a:p>
            <a:r>
              <a:rPr lang="en-US" dirty="0"/>
              <a:t>UML Deployment Diagram</a:t>
            </a:r>
          </a:p>
        </p:txBody>
      </p:sp>
      <p:sp>
        <p:nvSpPr>
          <p:cNvPr id="3" name="Content Placeholder 2">
            <a:extLst>
              <a:ext uri="{FF2B5EF4-FFF2-40B4-BE49-F238E27FC236}">
                <a16:creationId xmlns:a16="http://schemas.microsoft.com/office/drawing/2014/main" id="{71E75352-0A8A-90C8-1782-9AC2B3DD4F15}"/>
              </a:ext>
            </a:extLst>
          </p:cNvPr>
          <p:cNvSpPr>
            <a:spLocks noGrp="1"/>
          </p:cNvSpPr>
          <p:nvPr>
            <p:ph idx="1"/>
          </p:nvPr>
        </p:nvSpPr>
        <p:spPr/>
        <p:txBody>
          <a:bodyPr/>
          <a:lstStyle/>
          <a:p>
            <a:r>
              <a:rPr lang="en-US" dirty="0"/>
              <a:t>Deployment Diagram Notations</a:t>
            </a:r>
          </a:p>
          <a:p>
            <a:pPr lvl="1"/>
            <a:r>
              <a:rPr lang="en-US" dirty="0"/>
              <a:t>Artifact</a:t>
            </a:r>
          </a:p>
          <a:p>
            <a:pPr lvl="2" algn="just"/>
            <a:r>
              <a:rPr lang="en-US" dirty="0"/>
              <a:t>Artifacts represent concrete elements in the physical world that are the result of a development process. </a:t>
            </a:r>
          </a:p>
          <a:p>
            <a:pPr lvl="2" algn="just"/>
            <a:r>
              <a:rPr lang="en-US" dirty="0"/>
              <a:t>Examples of artifacts are executable files, libraries, archives, database schemas, configuration files, etc.</a:t>
            </a:r>
          </a:p>
          <a:p>
            <a:pPr lvl="2" algn="just"/>
            <a:endParaRPr lang="en-US" dirty="0"/>
          </a:p>
        </p:txBody>
      </p:sp>
      <p:sp>
        <p:nvSpPr>
          <p:cNvPr id="4" name="Slide Number Placeholder 3">
            <a:extLst>
              <a:ext uri="{FF2B5EF4-FFF2-40B4-BE49-F238E27FC236}">
                <a16:creationId xmlns:a16="http://schemas.microsoft.com/office/drawing/2014/main" id="{5347C51B-34FC-715F-4F9E-58DF5743E836}"/>
              </a:ext>
            </a:extLst>
          </p:cNvPr>
          <p:cNvSpPr>
            <a:spLocks noGrp="1"/>
          </p:cNvSpPr>
          <p:nvPr>
            <p:ph type="sldNum" sz="quarter" idx="12"/>
          </p:nvPr>
        </p:nvSpPr>
        <p:spPr/>
        <p:txBody>
          <a:bodyPr/>
          <a:lstStyle/>
          <a:p>
            <a:fld id="{F87CB64D-9286-4B15-A008-6B37D00894E6}" type="slidenum">
              <a:rPr lang="en-US" smtClean="0"/>
              <a:t>20</a:t>
            </a:fld>
            <a:endParaRPr lang="en-US"/>
          </a:p>
        </p:txBody>
      </p:sp>
      <p:pic>
        <p:nvPicPr>
          <p:cNvPr id="6" name="Picture 5">
            <a:extLst>
              <a:ext uri="{FF2B5EF4-FFF2-40B4-BE49-F238E27FC236}">
                <a16:creationId xmlns:a16="http://schemas.microsoft.com/office/drawing/2014/main" id="{4BBDD2C4-40D0-10A3-1BCF-079C0611C7EB}"/>
              </a:ext>
            </a:extLst>
          </p:cNvPr>
          <p:cNvPicPr>
            <a:picLocks noChangeAspect="1"/>
          </p:cNvPicPr>
          <p:nvPr/>
        </p:nvPicPr>
        <p:blipFill>
          <a:blip r:embed="rId2"/>
          <a:stretch>
            <a:fillRect/>
          </a:stretch>
        </p:blipFill>
        <p:spPr>
          <a:xfrm>
            <a:off x="3414338" y="3123820"/>
            <a:ext cx="5363323" cy="2724530"/>
          </a:xfrm>
          <a:prstGeom prst="rect">
            <a:avLst/>
          </a:prstGeom>
        </p:spPr>
      </p:pic>
    </p:spTree>
    <p:extLst>
      <p:ext uri="{BB962C8B-B14F-4D97-AF65-F5344CB8AC3E}">
        <p14:creationId xmlns:p14="http://schemas.microsoft.com/office/powerpoint/2010/main" val="75346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0122D56-04EC-F6D2-BDC6-728C5E5F3B90}"/>
              </a:ext>
            </a:extLst>
          </p:cNvPr>
          <p:cNvSpPr>
            <a:spLocks noGrp="1"/>
          </p:cNvSpPr>
          <p:nvPr>
            <p:ph type="title"/>
          </p:nvPr>
        </p:nvSpPr>
        <p:spPr>
          <a:xfrm>
            <a:off x="838200" y="365126"/>
            <a:ext cx="10515600" cy="520700"/>
          </a:xfrm>
        </p:spPr>
        <p:txBody>
          <a:bodyPr/>
          <a:lstStyle/>
          <a:p>
            <a:r>
              <a:rPr lang="en-US" dirty="0"/>
              <a:t>UML Deployment Diagram</a:t>
            </a:r>
          </a:p>
        </p:txBody>
      </p:sp>
      <p:sp>
        <p:nvSpPr>
          <p:cNvPr id="10" name="Content Placeholder 2">
            <a:extLst>
              <a:ext uri="{FF2B5EF4-FFF2-40B4-BE49-F238E27FC236}">
                <a16:creationId xmlns:a16="http://schemas.microsoft.com/office/drawing/2014/main" id="{E0A2B3C0-3169-E426-8C00-F7616473C00C}"/>
              </a:ext>
            </a:extLst>
          </p:cNvPr>
          <p:cNvSpPr>
            <a:spLocks noGrp="1"/>
          </p:cNvSpPr>
          <p:nvPr>
            <p:ph idx="1"/>
          </p:nvPr>
        </p:nvSpPr>
        <p:spPr>
          <a:xfrm>
            <a:off x="838200" y="1009650"/>
            <a:ext cx="10515600" cy="5167313"/>
          </a:xfrm>
        </p:spPr>
        <p:txBody>
          <a:bodyPr>
            <a:normAutofit fontScale="92500" lnSpcReduction="20000"/>
          </a:bodyPr>
          <a:lstStyle/>
          <a:p>
            <a:pPr algn="just"/>
            <a:r>
              <a:rPr lang="en-US" dirty="0"/>
              <a:t>When to Draw Deployment Diagram?</a:t>
            </a:r>
          </a:p>
          <a:p>
            <a:pPr marL="914400" lvl="1" indent="-457200" algn="just">
              <a:buFont typeface="+mj-lt"/>
              <a:buAutoNum type="arabicPeriod"/>
            </a:pPr>
            <a:r>
              <a:rPr lang="en-US" dirty="0"/>
              <a:t>To model embedded systems</a:t>
            </a:r>
          </a:p>
          <a:p>
            <a:pPr marL="1371600" lvl="2" indent="-457200" algn="just">
              <a:buFont typeface="+mj-lt"/>
              <a:buAutoNum type="arabicPeriod"/>
            </a:pPr>
            <a:r>
              <a:rPr lang="en-US" dirty="0"/>
              <a:t>A collection of hardware that interfaces with the physical world.</a:t>
            </a:r>
          </a:p>
          <a:p>
            <a:pPr marL="1371600" lvl="2" indent="-457200" algn="just">
              <a:buFont typeface="+mj-lt"/>
              <a:buAutoNum type="arabicPeriod"/>
            </a:pPr>
            <a:r>
              <a:rPr lang="en-US" dirty="0"/>
              <a:t>A set of controls devices such as motors, actuators, and displays.</a:t>
            </a:r>
          </a:p>
          <a:p>
            <a:pPr marL="1371600" lvl="2" indent="-457200" algn="just">
              <a:buFont typeface="+mj-lt"/>
              <a:buAutoNum type="arabicPeriod"/>
            </a:pPr>
            <a:r>
              <a:rPr lang="en-US" dirty="0"/>
              <a:t>A set of external stimuli such as sensor input, movement, and temperature changes.</a:t>
            </a:r>
          </a:p>
          <a:p>
            <a:pPr marL="1371600" lvl="2" indent="-457200" algn="just">
              <a:buFont typeface="+mj-lt"/>
              <a:buAutoNum type="arabicPeriod"/>
            </a:pPr>
            <a:r>
              <a:rPr lang="en-US" dirty="0"/>
              <a:t>You can use deployment diagrams to model the devices and processors that comprise an embedded system.</a:t>
            </a:r>
          </a:p>
          <a:p>
            <a:pPr marL="914400" lvl="1" indent="-457200" algn="just">
              <a:buFont typeface="+mj-lt"/>
              <a:buAutoNum type="arabicPeriod"/>
            </a:pPr>
            <a:r>
              <a:rPr lang="en-US" dirty="0"/>
              <a:t>To model client/server systems</a:t>
            </a:r>
          </a:p>
          <a:p>
            <a:pPr marL="1371600" lvl="2" indent="-457200" algn="just">
              <a:buFont typeface="+mj-lt"/>
              <a:buAutoNum type="arabicPeriod"/>
            </a:pPr>
            <a:r>
              <a:rPr lang="en-US" dirty="0"/>
              <a:t>A client/server system is a common architecture focused on making a clear separation of concerns between the system's user interface (which lives on the client) and the system's persistent data (which lives on the server).</a:t>
            </a:r>
          </a:p>
          <a:p>
            <a:pPr marL="1371600" lvl="2" indent="-457200" algn="just">
              <a:buFont typeface="+mj-lt"/>
              <a:buAutoNum type="arabicPeriod"/>
            </a:pPr>
            <a:r>
              <a:rPr lang="en-US" dirty="0"/>
              <a:t>A Client/server systems are about the physical distribution of your system's software components across the nodes.</a:t>
            </a:r>
          </a:p>
          <a:p>
            <a:pPr marL="1371600" lvl="2" indent="-457200" algn="just">
              <a:buFont typeface="+mj-lt"/>
              <a:buAutoNum type="arabicPeriod"/>
            </a:pPr>
            <a:r>
              <a:rPr lang="en-US" dirty="0"/>
              <a:t>You can model the topology of such systems by using deployment diagrams.</a:t>
            </a:r>
          </a:p>
          <a:p>
            <a:pPr marL="914400" lvl="1" indent="-457200" algn="just">
              <a:buFont typeface="+mj-lt"/>
              <a:buAutoNum type="arabicPeriod"/>
            </a:pPr>
            <a:r>
              <a:rPr lang="en-US" dirty="0"/>
              <a:t>To model fully distributed systems</a:t>
            </a:r>
          </a:p>
          <a:p>
            <a:pPr marL="1371600" lvl="2" indent="-457200" algn="just">
              <a:buFont typeface="+mj-lt"/>
              <a:buAutoNum type="arabicPeriod"/>
            </a:pPr>
            <a:r>
              <a:rPr lang="en-US" dirty="0"/>
              <a:t>A distributed systems are often hosts to multiple versions of software components, some of which may even migrate from node to node.</a:t>
            </a:r>
          </a:p>
          <a:p>
            <a:pPr marL="1371600" lvl="2" indent="-457200" algn="just">
              <a:buFont typeface="+mj-lt"/>
              <a:buAutoNum type="arabicPeriod"/>
            </a:pPr>
            <a:r>
              <a:rPr lang="en-US" dirty="0"/>
              <a:t>A distributed systems requires you to make decisions that enable the continuous change in the system's topology.</a:t>
            </a:r>
          </a:p>
          <a:p>
            <a:pPr marL="1371600" lvl="2" indent="-457200" algn="just">
              <a:buFont typeface="+mj-lt"/>
              <a:buAutoNum type="arabicPeriod"/>
            </a:pPr>
            <a:r>
              <a:rPr lang="en-US" dirty="0"/>
              <a:t>You can use deployment diagrams to visualize the system's current topology and distribution of components to reason about the impact of changes on that topology.</a:t>
            </a:r>
          </a:p>
        </p:txBody>
      </p:sp>
      <p:sp>
        <p:nvSpPr>
          <p:cNvPr id="11" name="Slide Number Placeholder 3">
            <a:extLst>
              <a:ext uri="{FF2B5EF4-FFF2-40B4-BE49-F238E27FC236}">
                <a16:creationId xmlns:a16="http://schemas.microsoft.com/office/drawing/2014/main" id="{1AF2EB71-B8CC-9D0A-E5EF-95E0C399556D}"/>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21</a:t>
            </a:fld>
            <a:endParaRPr lang="en-US"/>
          </a:p>
        </p:txBody>
      </p:sp>
    </p:spTree>
    <p:extLst>
      <p:ext uri="{BB962C8B-B14F-4D97-AF65-F5344CB8AC3E}">
        <p14:creationId xmlns:p14="http://schemas.microsoft.com/office/powerpoint/2010/main" val="152891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63A35F-EA1D-C2A7-4506-9CEE8684D999}"/>
              </a:ext>
            </a:extLst>
          </p:cNvPr>
          <p:cNvSpPr>
            <a:spLocks noGrp="1"/>
          </p:cNvSpPr>
          <p:nvPr>
            <p:ph type="title"/>
          </p:nvPr>
        </p:nvSpPr>
        <p:spPr>
          <a:xfrm>
            <a:off x="838200" y="365126"/>
            <a:ext cx="10515600" cy="520700"/>
          </a:xfrm>
        </p:spPr>
        <p:txBody>
          <a:bodyPr/>
          <a:lstStyle/>
          <a:p>
            <a:r>
              <a:rPr lang="en-US" dirty="0"/>
              <a:t>UML Deployment Diagram</a:t>
            </a:r>
          </a:p>
        </p:txBody>
      </p:sp>
      <p:sp>
        <p:nvSpPr>
          <p:cNvPr id="6" name="Content Placeholder 2">
            <a:extLst>
              <a:ext uri="{FF2B5EF4-FFF2-40B4-BE49-F238E27FC236}">
                <a16:creationId xmlns:a16="http://schemas.microsoft.com/office/drawing/2014/main" id="{EC44BF1A-1870-62B2-FE5D-3AB69620F348}"/>
              </a:ext>
            </a:extLst>
          </p:cNvPr>
          <p:cNvSpPr>
            <a:spLocks noGrp="1"/>
          </p:cNvSpPr>
          <p:nvPr>
            <p:ph idx="1"/>
          </p:nvPr>
        </p:nvSpPr>
        <p:spPr>
          <a:xfrm>
            <a:off x="838200" y="1009650"/>
            <a:ext cx="10515600" cy="5167313"/>
          </a:xfrm>
        </p:spPr>
        <p:txBody>
          <a:bodyPr>
            <a:normAutofit/>
          </a:bodyPr>
          <a:lstStyle/>
          <a:p>
            <a:pPr algn="just"/>
            <a:r>
              <a:rPr lang="en-US" dirty="0"/>
              <a:t>A Deployment model can be developed by following the steps below.</a:t>
            </a:r>
          </a:p>
          <a:p>
            <a:pPr marL="914400" lvl="1" indent="-457200" algn="just">
              <a:buFont typeface="+mj-lt"/>
              <a:buAutoNum type="arabicPeriod"/>
            </a:pPr>
            <a:r>
              <a:rPr lang="en-US" dirty="0"/>
              <a:t>Firstly, identify the nodes that represent your system's client and server processors and then highlight those devices that are relevant to the behavior of your system.</a:t>
            </a:r>
          </a:p>
          <a:p>
            <a:pPr marL="914400" lvl="1" indent="-457200" algn="just">
              <a:buFont typeface="+mj-lt"/>
              <a:buAutoNum type="arabicPeriod"/>
            </a:pPr>
            <a:r>
              <a:rPr lang="en-US" dirty="0"/>
              <a:t>For example, you'll want to model special devices, such as credit card readers, badge readers, and display devices other than monitors, because their placement in the system's hardware topology are likely to be architecturally significant.</a:t>
            </a:r>
          </a:p>
          <a:p>
            <a:pPr marL="914400" lvl="1" indent="-457200" algn="just">
              <a:buFont typeface="+mj-lt"/>
              <a:buAutoNum type="arabicPeriod"/>
            </a:pPr>
            <a:r>
              <a:rPr lang="en-US" dirty="0"/>
              <a:t>Provide visual cues for these processors and devices via stereotyping.</a:t>
            </a:r>
          </a:p>
          <a:p>
            <a:pPr marL="914400" lvl="1" indent="-457200" algn="just">
              <a:buFont typeface="+mj-lt"/>
              <a:buAutoNum type="arabicPeriod"/>
            </a:pPr>
            <a:r>
              <a:rPr lang="en-US" dirty="0"/>
              <a:t>Model the topology of these nodes in a deployment diagram.</a:t>
            </a:r>
          </a:p>
          <a:p>
            <a:pPr marL="914400" lvl="1" indent="-457200" algn="just">
              <a:buFont typeface="+mj-lt"/>
              <a:buAutoNum type="arabicPeriod"/>
            </a:pPr>
            <a:r>
              <a:rPr lang="en-US" dirty="0"/>
              <a:t>Similarly, specify the relationship between the components in your system's implementation view and the nodes in your system's deployment view.</a:t>
            </a:r>
          </a:p>
        </p:txBody>
      </p:sp>
      <p:sp>
        <p:nvSpPr>
          <p:cNvPr id="7" name="Slide Number Placeholder 3">
            <a:extLst>
              <a:ext uri="{FF2B5EF4-FFF2-40B4-BE49-F238E27FC236}">
                <a16:creationId xmlns:a16="http://schemas.microsoft.com/office/drawing/2014/main" id="{2981AA79-8491-73FB-10EF-24D8C4E5E387}"/>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22</a:t>
            </a:fld>
            <a:endParaRPr lang="en-US"/>
          </a:p>
        </p:txBody>
      </p:sp>
    </p:spTree>
    <p:extLst>
      <p:ext uri="{BB962C8B-B14F-4D97-AF65-F5344CB8AC3E}">
        <p14:creationId xmlns:p14="http://schemas.microsoft.com/office/powerpoint/2010/main" val="33441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614E00-E971-DD3E-1569-0E2030229E3A}"/>
              </a:ext>
            </a:extLst>
          </p:cNvPr>
          <p:cNvSpPr>
            <a:spLocks noGrp="1"/>
          </p:cNvSpPr>
          <p:nvPr>
            <p:ph type="title"/>
          </p:nvPr>
        </p:nvSpPr>
        <p:spPr>
          <a:xfrm>
            <a:off x="838200" y="365126"/>
            <a:ext cx="10515600" cy="520700"/>
          </a:xfrm>
        </p:spPr>
        <p:txBody>
          <a:bodyPr/>
          <a:lstStyle/>
          <a:p>
            <a:r>
              <a:rPr lang="en-US" dirty="0"/>
              <a:t>UML Deployment Diagram</a:t>
            </a:r>
          </a:p>
        </p:txBody>
      </p:sp>
      <p:sp>
        <p:nvSpPr>
          <p:cNvPr id="9" name="Content Placeholder 2">
            <a:extLst>
              <a:ext uri="{FF2B5EF4-FFF2-40B4-BE49-F238E27FC236}">
                <a16:creationId xmlns:a16="http://schemas.microsoft.com/office/drawing/2014/main" id="{B3120ED1-C0ED-2B80-785D-A2D1E50B5238}"/>
              </a:ext>
            </a:extLst>
          </p:cNvPr>
          <p:cNvSpPr>
            <a:spLocks noGrp="1"/>
          </p:cNvSpPr>
          <p:nvPr>
            <p:ph idx="1"/>
          </p:nvPr>
        </p:nvSpPr>
        <p:spPr>
          <a:xfrm>
            <a:off x="838200" y="1009650"/>
            <a:ext cx="1590675" cy="428625"/>
          </a:xfrm>
        </p:spPr>
        <p:txBody>
          <a:bodyPr>
            <a:normAutofit/>
          </a:bodyPr>
          <a:lstStyle/>
          <a:p>
            <a:pPr algn="just"/>
            <a:r>
              <a:rPr lang="en-US" dirty="0"/>
              <a:t>Example:</a:t>
            </a:r>
          </a:p>
        </p:txBody>
      </p:sp>
      <p:sp>
        <p:nvSpPr>
          <p:cNvPr id="10" name="Slide Number Placeholder 3">
            <a:extLst>
              <a:ext uri="{FF2B5EF4-FFF2-40B4-BE49-F238E27FC236}">
                <a16:creationId xmlns:a16="http://schemas.microsoft.com/office/drawing/2014/main" id="{B93300F1-A49F-4EB8-F09D-1EF15A63BDF6}"/>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23</a:t>
            </a:fld>
            <a:endParaRPr lang="en-US"/>
          </a:p>
        </p:txBody>
      </p:sp>
      <p:pic>
        <p:nvPicPr>
          <p:cNvPr id="12" name="Picture 11">
            <a:extLst>
              <a:ext uri="{FF2B5EF4-FFF2-40B4-BE49-F238E27FC236}">
                <a16:creationId xmlns:a16="http://schemas.microsoft.com/office/drawing/2014/main" id="{918E9D49-F017-2EA5-9EEF-3AC4DF23C2AE}"/>
              </a:ext>
            </a:extLst>
          </p:cNvPr>
          <p:cNvPicPr>
            <a:picLocks noChangeAspect="1"/>
          </p:cNvPicPr>
          <p:nvPr/>
        </p:nvPicPr>
        <p:blipFill>
          <a:blip r:embed="rId2"/>
          <a:stretch>
            <a:fillRect/>
          </a:stretch>
        </p:blipFill>
        <p:spPr>
          <a:xfrm>
            <a:off x="1604335" y="1518971"/>
            <a:ext cx="8983329" cy="3820058"/>
          </a:xfrm>
          <a:prstGeom prst="rect">
            <a:avLst/>
          </a:prstGeom>
        </p:spPr>
      </p:pic>
    </p:spTree>
    <p:extLst>
      <p:ext uri="{BB962C8B-B14F-4D97-AF65-F5344CB8AC3E}">
        <p14:creationId xmlns:p14="http://schemas.microsoft.com/office/powerpoint/2010/main" val="96770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8A1775-9482-A2CA-3E13-FCD3578D2FB2}"/>
              </a:ext>
            </a:extLst>
          </p:cNvPr>
          <p:cNvSpPr>
            <a:spLocks noGrp="1"/>
          </p:cNvSpPr>
          <p:nvPr>
            <p:ph type="title"/>
          </p:nvPr>
        </p:nvSpPr>
        <p:spPr>
          <a:xfrm>
            <a:off x="838200" y="365126"/>
            <a:ext cx="10515600" cy="520700"/>
          </a:xfrm>
        </p:spPr>
        <p:txBody>
          <a:bodyPr/>
          <a:lstStyle/>
          <a:p>
            <a:r>
              <a:rPr lang="en-US" dirty="0"/>
              <a:t>UML Object Diagram</a:t>
            </a:r>
          </a:p>
        </p:txBody>
      </p:sp>
      <p:sp>
        <p:nvSpPr>
          <p:cNvPr id="11" name="Slide Number Placeholder 3">
            <a:extLst>
              <a:ext uri="{FF2B5EF4-FFF2-40B4-BE49-F238E27FC236}">
                <a16:creationId xmlns:a16="http://schemas.microsoft.com/office/drawing/2014/main" id="{5E592997-B4C8-7CEF-680F-6A3526022F95}"/>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24</a:t>
            </a:fld>
            <a:endParaRPr lang="en-US"/>
          </a:p>
        </p:txBody>
      </p:sp>
      <p:sp>
        <p:nvSpPr>
          <p:cNvPr id="14" name="Content Placeholder 13">
            <a:extLst>
              <a:ext uri="{FF2B5EF4-FFF2-40B4-BE49-F238E27FC236}">
                <a16:creationId xmlns:a16="http://schemas.microsoft.com/office/drawing/2014/main" id="{0B44D57E-BF01-4966-5616-40FC302B4F1A}"/>
              </a:ext>
            </a:extLst>
          </p:cNvPr>
          <p:cNvSpPr>
            <a:spLocks noGrp="1"/>
          </p:cNvSpPr>
          <p:nvPr>
            <p:ph idx="1"/>
          </p:nvPr>
        </p:nvSpPr>
        <p:spPr>
          <a:xfrm>
            <a:off x="838200" y="1009650"/>
            <a:ext cx="10448925" cy="5346700"/>
          </a:xfrm>
        </p:spPr>
        <p:txBody>
          <a:bodyPr/>
          <a:lstStyle/>
          <a:p>
            <a:pPr algn="just"/>
            <a:r>
              <a:rPr lang="en-US" dirty="0"/>
              <a:t> An object diagram's purpose is to document the instances of a class diagram at a specific point in time.</a:t>
            </a:r>
          </a:p>
          <a:p>
            <a:pPr algn="just"/>
            <a:r>
              <a:rPr lang="en-US" dirty="0"/>
              <a:t>Object diagrams are used to: </a:t>
            </a:r>
          </a:p>
          <a:p>
            <a:pPr lvl="1" algn="just"/>
            <a:r>
              <a:rPr lang="en-US" dirty="0"/>
              <a:t>Show how components interact</a:t>
            </a:r>
          </a:p>
          <a:p>
            <a:pPr lvl="2" algn="just"/>
            <a:r>
              <a:rPr lang="en-US" dirty="0"/>
              <a:t>Object diagrams illustrate how objects and their relationships interact at runtime. </a:t>
            </a:r>
          </a:p>
          <a:p>
            <a:pPr lvl="1" algn="just"/>
            <a:r>
              <a:rPr lang="en-US" dirty="0"/>
              <a:t>Verify class diagrams</a:t>
            </a:r>
          </a:p>
          <a:p>
            <a:pPr lvl="2" algn="just"/>
            <a:r>
              <a:rPr lang="en-US" dirty="0"/>
              <a:t>Object diagrams can be used as test cases to check the accuracy and completeness of class diagrams. </a:t>
            </a:r>
          </a:p>
          <a:p>
            <a:pPr lvl="1" algn="just"/>
            <a:r>
              <a:rPr lang="en-US" dirty="0"/>
              <a:t>Discover facts</a:t>
            </a:r>
          </a:p>
          <a:p>
            <a:pPr lvl="2" algn="just"/>
            <a:r>
              <a:rPr lang="en-US" dirty="0"/>
              <a:t>Object diagrams can be used to discover facts about specific model elements and their links. </a:t>
            </a:r>
          </a:p>
          <a:p>
            <a:pPr lvl="1" algn="just"/>
            <a:r>
              <a:rPr lang="en-US" dirty="0"/>
              <a:t>Illustrate examples</a:t>
            </a:r>
          </a:p>
          <a:p>
            <a:pPr lvl="2" algn="just"/>
            <a:r>
              <a:rPr lang="en-US" dirty="0"/>
              <a:t>Object diagrams can be used to illustrate specific examples of the classifiers that are required. </a:t>
            </a:r>
          </a:p>
          <a:p>
            <a:pPr lvl="1" algn="just"/>
            <a:r>
              <a:rPr lang="en-US" dirty="0"/>
              <a:t>Model test cases</a:t>
            </a:r>
          </a:p>
          <a:p>
            <a:pPr lvl="2" algn="just"/>
            <a:r>
              <a:rPr lang="en-US" dirty="0"/>
              <a:t>Object diagrams can be used to model test cases to validate the class diagram. </a:t>
            </a:r>
          </a:p>
        </p:txBody>
      </p:sp>
    </p:spTree>
    <p:extLst>
      <p:ext uri="{BB962C8B-B14F-4D97-AF65-F5344CB8AC3E}">
        <p14:creationId xmlns:p14="http://schemas.microsoft.com/office/powerpoint/2010/main" val="313787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33C15-3DA1-0EF3-5ADA-987E4B9AB8C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D53602B0-C0A8-9F66-EBC7-AA51B9775945}"/>
              </a:ext>
            </a:extLst>
          </p:cNvPr>
          <p:cNvSpPr>
            <a:spLocks noGrp="1"/>
          </p:cNvSpPr>
          <p:nvPr>
            <p:ph type="title"/>
          </p:nvPr>
        </p:nvSpPr>
        <p:spPr>
          <a:xfrm>
            <a:off x="838200" y="365126"/>
            <a:ext cx="10515600" cy="520700"/>
          </a:xfrm>
        </p:spPr>
        <p:txBody>
          <a:bodyPr/>
          <a:lstStyle/>
          <a:p>
            <a:r>
              <a:rPr lang="en-US" dirty="0"/>
              <a:t>UML Object Diagram</a:t>
            </a:r>
          </a:p>
        </p:txBody>
      </p:sp>
      <p:sp>
        <p:nvSpPr>
          <p:cNvPr id="11" name="Slide Number Placeholder 3">
            <a:extLst>
              <a:ext uri="{FF2B5EF4-FFF2-40B4-BE49-F238E27FC236}">
                <a16:creationId xmlns:a16="http://schemas.microsoft.com/office/drawing/2014/main" id="{250806B0-12E1-96F4-6337-6386177B7A04}"/>
              </a:ext>
            </a:extLst>
          </p:cNvPr>
          <p:cNvSpPr>
            <a:spLocks noGrp="1"/>
          </p:cNvSpPr>
          <p:nvPr>
            <p:ph type="sldNum" sz="quarter" idx="12"/>
          </p:nvPr>
        </p:nvSpPr>
        <p:spPr>
          <a:xfrm>
            <a:off x="8610600" y="6356350"/>
            <a:ext cx="2743200" cy="365125"/>
          </a:xfrm>
        </p:spPr>
        <p:txBody>
          <a:bodyPr/>
          <a:lstStyle/>
          <a:p>
            <a:fld id="{F87CB64D-9286-4B15-A008-6B37D00894E6}" type="slidenum">
              <a:rPr lang="en-US" smtClean="0"/>
              <a:t>25</a:t>
            </a:fld>
            <a:endParaRPr lang="en-US"/>
          </a:p>
        </p:txBody>
      </p:sp>
      <p:sp>
        <p:nvSpPr>
          <p:cNvPr id="14" name="Content Placeholder 13">
            <a:extLst>
              <a:ext uri="{FF2B5EF4-FFF2-40B4-BE49-F238E27FC236}">
                <a16:creationId xmlns:a16="http://schemas.microsoft.com/office/drawing/2014/main" id="{479BC1E9-1658-0A5C-68CA-6C9878A5A408}"/>
              </a:ext>
            </a:extLst>
          </p:cNvPr>
          <p:cNvSpPr>
            <a:spLocks noGrp="1"/>
          </p:cNvSpPr>
          <p:nvPr>
            <p:ph idx="1"/>
          </p:nvPr>
        </p:nvSpPr>
        <p:spPr>
          <a:xfrm>
            <a:off x="838201" y="1009650"/>
            <a:ext cx="6896100" cy="5346700"/>
          </a:xfrm>
        </p:spPr>
        <p:txBody>
          <a:bodyPr/>
          <a:lstStyle/>
          <a:p>
            <a:pPr algn="just"/>
            <a:r>
              <a:rPr lang="en-US" dirty="0"/>
              <a:t>Basic Object Diagram Symbols and Notations</a:t>
            </a:r>
          </a:p>
          <a:p>
            <a:pPr lvl="1" algn="just"/>
            <a:r>
              <a:rPr lang="en-US" sz="1800" dirty="0"/>
              <a:t>Object Names:</a:t>
            </a:r>
          </a:p>
          <a:p>
            <a:pPr lvl="2" algn="just"/>
            <a:r>
              <a:rPr lang="en-US" sz="1600" dirty="0"/>
              <a:t>Every object is actually symbolized like a rectangle, that offers the name from the object and its class underlined as well as divided with a colon.</a:t>
            </a:r>
          </a:p>
          <a:p>
            <a:pPr lvl="1" algn="just"/>
            <a:r>
              <a:rPr lang="en-US" sz="1800" dirty="0"/>
              <a:t>Object Attributes:</a:t>
            </a:r>
          </a:p>
          <a:p>
            <a:pPr lvl="2" algn="just"/>
            <a:r>
              <a:rPr lang="en-US" sz="1600" dirty="0"/>
              <a:t>Similar to classes, you are able to list object attributes inside a separate compartment. However, unlike classes, object attributes should have values assigned for them.</a:t>
            </a:r>
          </a:p>
          <a:p>
            <a:pPr lvl="1" algn="just"/>
            <a:r>
              <a:rPr lang="en-US" sz="1800" dirty="0"/>
              <a:t>Links:</a:t>
            </a:r>
          </a:p>
          <a:p>
            <a:pPr lvl="2" algn="just"/>
            <a:r>
              <a:rPr lang="en-US" sz="1600" dirty="0"/>
              <a:t>Links tend to be instances associated with associations.</a:t>
            </a:r>
          </a:p>
          <a:p>
            <a:pPr lvl="1" algn="just"/>
            <a:r>
              <a:rPr lang="en-US" sz="1800" dirty="0"/>
              <a:t>Example</a:t>
            </a:r>
          </a:p>
        </p:txBody>
      </p:sp>
      <p:pic>
        <p:nvPicPr>
          <p:cNvPr id="3" name="Picture 2">
            <a:extLst>
              <a:ext uri="{FF2B5EF4-FFF2-40B4-BE49-F238E27FC236}">
                <a16:creationId xmlns:a16="http://schemas.microsoft.com/office/drawing/2014/main" id="{B016F454-1319-E646-B938-873D8C0316D6}"/>
              </a:ext>
            </a:extLst>
          </p:cNvPr>
          <p:cNvPicPr>
            <a:picLocks noChangeAspect="1"/>
          </p:cNvPicPr>
          <p:nvPr/>
        </p:nvPicPr>
        <p:blipFill>
          <a:blip r:embed="rId2"/>
          <a:stretch>
            <a:fillRect/>
          </a:stretch>
        </p:blipFill>
        <p:spPr>
          <a:xfrm>
            <a:off x="7991197" y="1271535"/>
            <a:ext cx="1991003" cy="752580"/>
          </a:xfrm>
          <a:prstGeom prst="rect">
            <a:avLst/>
          </a:prstGeom>
        </p:spPr>
      </p:pic>
      <p:pic>
        <p:nvPicPr>
          <p:cNvPr id="5" name="Picture 4">
            <a:extLst>
              <a:ext uri="{FF2B5EF4-FFF2-40B4-BE49-F238E27FC236}">
                <a16:creationId xmlns:a16="http://schemas.microsoft.com/office/drawing/2014/main" id="{1A10747A-4D22-B573-D28F-DD8E71332907}"/>
              </a:ext>
            </a:extLst>
          </p:cNvPr>
          <p:cNvPicPr>
            <a:picLocks noChangeAspect="1"/>
          </p:cNvPicPr>
          <p:nvPr/>
        </p:nvPicPr>
        <p:blipFill>
          <a:blip r:embed="rId3"/>
          <a:stretch>
            <a:fillRect/>
          </a:stretch>
        </p:blipFill>
        <p:spPr>
          <a:xfrm>
            <a:off x="8261307" y="2482356"/>
            <a:ext cx="1463718" cy="1893288"/>
          </a:xfrm>
          <a:prstGeom prst="rect">
            <a:avLst/>
          </a:prstGeom>
        </p:spPr>
      </p:pic>
      <p:pic>
        <p:nvPicPr>
          <p:cNvPr id="7" name="Picture 6">
            <a:extLst>
              <a:ext uri="{FF2B5EF4-FFF2-40B4-BE49-F238E27FC236}">
                <a16:creationId xmlns:a16="http://schemas.microsoft.com/office/drawing/2014/main" id="{5905F33B-4F8F-63A4-D4C2-C76D8333B2E3}"/>
              </a:ext>
            </a:extLst>
          </p:cNvPr>
          <p:cNvPicPr>
            <a:picLocks noChangeAspect="1"/>
          </p:cNvPicPr>
          <p:nvPr/>
        </p:nvPicPr>
        <p:blipFill>
          <a:blip r:embed="rId4"/>
          <a:stretch>
            <a:fillRect/>
          </a:stretch>
        </p:blipFill>
        <p:spPr>
          <a:xfrm>
            <a:off x="1685926" y="4442612"/>
            <a:ext cx="7864016" cy="2050262"/>
          </a:xfrm>
          <a:prstGeom prst="rect">
            <a:avLst/>
          </a:prstGeom>
        </p:spPr>
      </p:pic>
    </p:spTree>
    <p:extLst>
      <p:ext uri="{BB962C8B-B14F-4D97-AF65-F5344CB8AC3E}">
        <p14:creationId xmlns:p14="http://schemas.microsoft.com/office/powerpoint/2010/main" val="310755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F970-AEB3-C013-A9DF-2D1413FC238D}"/>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F172A0B3-A3B7-377F-0001-4497DB52E1D1}"/>
              </a:ext>
            </a:extLst>
          </p:cNvPr>
          <p:cNvSpPr>
            <a:spLocks noGrp="1"/>
          </p:cNvSpPr>
          <p:nvPr>
            <p:ph idx="1"/>
          </p:nvPr>
        </p:nvSpPr>
        <p:spPr/>
        <p:txBody>
          <a:bodyPr/>
          <a:lstStyle/>
          <a:p>
            <a:pPr algn="just"/>
            <a:r>
              <a:rPr lang="en-US" dirty="0"/>
              <a:t>A use case is a list of actions or event steps typically defining the interactions between a role of an actor and a system to achieve a goal.</a:t>
            </a:r>
          </a:p>
          <a:p>
            <a:pPr algn="just"/>
            <a:r>
              <a:rPr lang="en-US" dirty="0"/>
              <a:t> A use case is a useful technique for identifying, clarifying, and organizing system requirements.</a:t>
            </a:r>
          </a:p>
          <a:p>
            <a:pPr algn="just"/>
            <a:r>
              <a:rPr lang="en-US" dirty="0"/>
              <a:t>A use-case diagram can help provide a higher-level view of the system, providing the simplified and graphical representation of what the system must actually do.</a:t>
            </a:r>
          </a:p>
          <a:p>
            <a:pPr algn="just"/>
            <a:r>
              <a:rPr lang="en-US" dirty="0"/>
              <a:t>A use case (or set of use cases) has these characteristics:</a:t>
            </a:r>
          </a:p>
          <a:p>
            <a:pPr lvl="1" algn="just"/>
            <a:r>
              <a:rPr lang="en-US" dirty="0"/>
              <a:t>Organizes functional requirements</a:t>
            </a:r>
          </a:p>
          <a:p>
            <a:pPr lvl="1" algn="just"/>
            <a:r>
              <a:rPr lang="en-US" dirty="0"/>
              <a:t>Models the goals of system/actor (user) interactions</a:t>
            </a:r>
          </a:p>
          <a:p>
            <a:pPr lvl="1" algn="just"/>
            <a:r>
              <a:rPr lang="en-US" dirty="0"/>
              <a:t>Describes one main flow of events (main scenarios) and possibly other exceptional flows (alternatives), also called paths or user scenarios</a:t>
            </a:r>
          </a:p>
        </p:txBody>
      </p:sp>
      <p:sp>
        <p:nvSpPr>
          <p:cNvPr id="4" name="Slide Number Placeholder 3">
            <a:extLst>
              <a:ext uri="{FF2B5EF4-FFF2-40B4-BE49-F238E27FC236}">
                <a16:creationId xmlns:a16="http://schemas.microsoft.com/office/drawing/2014/main" id="{AB4D9A6D-CEBD-83B4-1BF2-D82B00F1FBF4}"/>
              </a:ext>
            </a:extLst>
          </p:cNvPr>
          <p:cNvSpPr>
            <a:spLocks noGrp="1"/>
          </p:cNvSpPr>
          <p:nvPr>
            <p:ph type="sldNum" sz="quarter" idx="12"/>
          </p:nvPr>
        </p:nvSpPr>
        <p:spPr/>
        <p:txBody>
          <a:bodyPr/>
          <a:lstStyle/>
          <a:p>
            <a:fld id="{F87CB64D-9286-4B15-A008-6B37D00894E6}" type="slidenum">
              <a:rPr lang="en-US" smtClean="0"/>
              <a:t>26</a:t>
            </a:fld>
            <a:endParaRPr lang="en-US"/>
          </a:p>
        </p:txBody>
      </p:sp>
    </p:spTree>
    <p:extLst>
      <p:ext uri="{BB962C8B-B14F-4D97-AF65-F5344CB8AC3E}">
        <p14:creationId xmlns:p14="http://schemas.microsoft.com/office/powerpoint/2010/main" val="3448987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E4D8-252A-BA72-EC81-138B329B2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AE17B-8600-2559-FF61-BEFC76D7F6B7}"/>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E1190902-F4DB-830B-5496-E59C58EA028D}"/>
              </a:ext>
            </a:extLst>
          </p:cNvPr>
          <p:cNvSpPr>
            <a:spLocks noGrp="1"/>
          </p:cNvSpPr>
          <p:nvPr>
            <p:ph idx="1"/>
          </p:nvPr>
        </p:nvSpPr>
        <p:spPr>
          <a:xfrm>
            <a:off x="838201" y="1009650"/>
            <a:ext cx="5758098" cy="5167313"/>
          </a:xfrm>
        </p:spPr>
        <p:txBody>
          <a:bodyPr/>
          <a:lstStyle/>
          <a:p>
            <a:pPr algn="just"/>
            <a:r>
              <a:rPr lang="en-US" dirty="0"/>
              <a:t>Use Case Diagram Notations</a:t>
            </a:r>
          </a:p>
          <a:p>
            <a:pPr lvl="1" algn="just"/>
            <a:r>
              <a:rPr lang="en-US" dirty="0"/>
              <a:t>Actor</a:t>
            </a:r>
          </a:p>
          <a:p>
            <a:pPr lvl="2" algn="just"/>
            <a:r>
              <a:rPr lang="en-US" dirty="0"/>
              <a:t>Actors are usually individuals involved with the system defined according to their roles. The actor can be a human or other external system.</a:t>
            </a:r>
          </a:p>
          <a:p>
            <a:pPr lvl="1" algn="just"/>
            <a:r>
              <a:rPr lang="en-US" dirty="0"/>
              <a:t>Use Case</a:t>
            </a:r>
          </a:p>
          <a:p>
            <a:pPr lvl="2" algn="just"/>
            <a:r>
              <a:rPr lang="en-US" dirty="0"/>
              <a:t>A use case describes how actors uses a system to accomplish a particular goal. Use cases are typically initiated by a user to fulfill goals describing the activities and variants involved in attaining the goal.</a:t>
            </a:r>
          </a:p>
          <a:p>
            <a:pPr lvl="1" algn="just"/>
            <a:r>
              <a:rPr lang="en-US" dirty="0"/>
              <a:t>Relationship</a:t>
            </a:r>
          </a:p>
          <a:p>
            <a:pPr lvl="2" algn="just"/>
            <a:r>
              <a:rPr lang="en-US" dirty="0"/>
              <a:t>The relationships between and among the actors and the use cases.</a:t>
            </a:r>
          </a:p>
          <a:p>
            <a:pPr lvl="1" algn="just"/>
            <a:r>
              <a:rPr lang="en-US" dirty="0"/>
              <a:t>System Boundary</a:t>
            </a:r>
          </a:p>
          <a:p>
            <a:pPr lvl="2" algn="just"/>
            <a:r>
              <a:rPr lang="en-US" dirty="0"/>
              <a:t>The system boundary defines the system of interest in relation to the world around it.	</a:t>
            </a:r>
          </a:p>
        </p:txBody>
      </p:sp>
      <p:sp>
        <p:nvSpPr>
          <p:cNvPr id="4" name="Slide Number Placeholder 3">
            <a:extLst>
              <a:ext uri="{FF2B5EF4-FFF2-40B4-BE49-F238E27FC236}">
                <a16:creationId xmlns:a16="http://schemas.microsoft.com/office/drawing/2014/main" id="{F47520E7-7484-7D67-EB1D-127AAF303ABD}"/>
              </a:ext>
            </a:extLst>
          </p:cNvPr>
          <p:cNvSpPr>
            <a:spLocks noGrp="1"/>
          </p:cNvSpPr>
          <p:nvPr>
            <p:ph type="sldNum" sz="quarter" idx="12"/>
          </p:nvPr>
        </p:nvSpPr>
        <p:spPr/>
        <p:txBody>
          <a:bodyPr/>
          <a:lstStyle/>
          <a:p>
            <a:fld id="{F87CB64D-9286-4B15-A008-6B37D00894E6}" type="slidenum">
              <a:rPr lang="en-US" smtClean="0"/>
              <a:t>27</a:t>
            </a:fld>
            <a:endParaRPr lang="en-US"/>
          </a:p>
        </p:txBody>
      </p:sp>
      <p:pic>
        <p:nvPicPr>
          <p:cNvPr id="6" name="Picture 5">
            <a:extLst>
              <a:ext uri="{FF2B5EF4-FFF2-40B4-BE49-F238E27FC236}">
                <a16:creationId xmlns:a16="http://schemas.microsoft.com/office/drawing/2014/main" id="{0C5DDAC4-BFCF-4EA9-8608-CBCC99FD2B78}"/>
              </a:ext>
            </a:extLst>
          </p:cNvPr>
          <p:cNvPicPr>
            <a:picLocks noChangeAspect="1"/>
          </p:cNvPicPr>
          <p:nvPr/>
        </p:nvPicPr>
        <p:blipFill>
          <a:blip r:embed="rId2"/>
          <a:stretch>
            <a:fillRect/>
          </a:stretch>
        </p:blipFill>
        <p:spPr>
          <a:xfrm>
            <a:off x="6596299" y="2042966"/>
            <a:ext cx="5020149" cy="3100680"/>
          </a:xfrm>
          <a:prstGeom prst="rect">
            <a:avLst/>
          </a:prstGeom>
        </p:spPr>
      </p:pic>
    </p:spTree>
    <p:extLst>
      <p:ext uri="{BB962C8B-B14F-4D97-AF65-F5344CB8AC3E}">
        <p14:creationId xmlns:p14="http://schemas.microsoft.com/office/powerpoint/2010/main" val="117854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6F648-196D-84C0-5074-F92DB6F9D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5228F-B7CF-99B1-46EB-F055A4A1C674}"/>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E2D9D8D0-A974-FA96-7BC8-58FAAF25EB09}"/>
              </a:ext>
            </a:extLst>
          </p:cNvPr>
          <p:cNvSpPr>
            <a:spLocks noGrp="1"/>
          </p:cNvSpPr>
          <p:nvPr>
            <p:ph idx="1"/>
          </p:nvPr>
        </p:nvSpPr>
        <p:spPr>
          <a:xfrm>
            <a:off x="838201" y="1009650"/>
            <a:ext cx="5758098" cy="5167313"/>
          </a:xfrm>
        </p:spPr>
        <p:txBody>
          <a:bodyPr>
            <a:normAutofit/>
          </a:bodyPr>
          <a:lstStyle/>
          <a:p>
            <a:pPr algn="just"/>
            <a:r>
              <a:rPr lang="en-US" dirty="0"/>
              <a:t>Structuring Use Cases</a:t>
            </a:r>
          </a:p>
          <a:p>
            <a:pPr lvl="1" algn="just"/>
            <a:r>
              <a:rPr lang="en-US" dirty="0"/>
              <a:t>&lt;&lt;include&gt;&gt; Use Case</a:t>
            </a:r>
          </a:p>
          <a:p>
            <a:pPr lvl="2" algn="just"/>
            <a:r>
              <a:rPr lang="en-US" dirty="0"/>
              <a:t>The time to use the &lt;&lt;include&gt;&gt; relationship is after you have completed the first cut description of all your main Use Cases. You can now look at the Use Cases and identify common sequences of user-system interaction.</a:t>
            </a:r>
          </a:p>
          <a:p>
            <a:pPr lvl="1" algn="just"/>
            <a:r>
              <a:rPr lang="en-US" dirty="0"/>
              <a:t>&lt;&lt;extend&gt;&gt; Use Case</a:t>
            </a:r>
          </a:p>
          <a:p>
            <a:pPr lvl="2" algn="just"/>
            <a:r>
              <a:rPr lang="en-US" dirty="0"/>
              <a:t>An extending use case is, effectively, an alternate course of the base use case. The &lt;&lt;extend&gt;&gt; use case accomplishes this by conceptually inserting additional action sequences into the base use-case sequence.</a:t>
            </a:r>
          </a:p>
          <a:p>
            <a:pPr lvl="1" algn="just"/>
            <a:r>
              <a:rPr lang="en-US" dirty="0"/>
              <a:t>Abstract and generalized Use Case</a:t>
            </a:r>
          </a:p>
          <a:p>
            <a:pPr lvl="2" algn="just"/>
            <a:r>
              <a:rPr lang="en-US" dirty="0"/>
              <a:t>The general use case is abstract. It can not be instantiated, as it contains incomplete information. The title of an abstract use case is shown in italics.	</a:t>
            </a:r>
          </a:p>
        </p:txBody>
      </p:sp>
      <p:sp>
        <p:nvSpPr>
          <p:cNvPr id="4" name="Slide Number Placeholder 3">
            <a:extLst>
              <a:ext uri="{FF2B5EF4-FFF2-40B4-BE49-F238E27FC236}">
                <a16:creationId xmlns:a16="http://schemas.microsoft.com/office/drawing/2014/main" id="{2FEEE68E-9F47-EE1C-7399-3CEF0B142199}"/>
              </a:ext>
            </a:extLst>
          </p:cNvPr>
          <p:cNvSpPr>
            <a:spLocks noGrp="1"/>
          </p:cNvSpPr>
          <p:nvPr>
            <p:ph type="sldNum" sz="quarter" idx="12"/>
          </p:nvPr>
        </p:nvSpPr>
        <p:spPr/>
        <p:txBody>
          <a:bodyPr/>
          <a:lstStyle/>
          <a:p>
            <a:fld id="{F87CB64D-9286-4B15-A008-6B37D00894E6}" type="slidenum">
              <a:rPr lang="en-US" smtClean="0"/>
              <a:t>28</a:t>
            </a:fld>
            <a:endParaRPr lang="en-US"/>
          </a:p>
        </p:txBody>
      </p:sp>
      <p:pic>
        <p:nvPicPr>
          <p:cNvPr id="7" name="Picture 6">
            <a:extLst>
              <a:ext uri="{FF2B5EF4-FFF2-40B4-BE49-F238E27FC236}">
                <a16:creationId xmlns:a16="http://schemas.microsoft.com/office/drawing/2014/main" id="{19CC2342-94F8-8ED0-D119-E4234F776DA8}"/>
              </a:ext>
            </a:extLst>
          </p:cNvPr>
          <p:cNvPicPr>
            <a:picLocks noChangeAspect="1"/>
          </p:cNvPicPr>
          <p:nvPr/>
        </p:nvPicPr>
        <p:blipFill>
          <a:blip r:embed="rId2"/>
          <a:stretch>
            <a:fillRect/>
          </a:stretch>
        </p:blipFill>
        <p:spPr>
          <a:xfrm>
            <a:off x="7038727" y="1695366"/>
            <a:ext cx="3543795" cy="1200318"/>
          </a:xfrm>
          <a:prstGeom prst="rect">
            <a:avLst/>
          </a:prstGeom>
        </p:spPr>
      </p:pic>
      <p:pic>
        <p:nvPicPr>
          <p:cNvPr id="11" name="Picture 10">
            <a:extLst>
              <a:ext uri="{FF2B5EF4-FFF2-40B4-BE49-F238E27FC236}">
                <a16:creationId xmlns:a16="http://schemas.microsoft.com/office/drawing/2014/main" id="{C7DEE0E8-D303-67F7-3017-C1E9812F9BCE}"/>
              </a:ext>
            </a:extLst>
          </p:cNvPr>
          <p:cNvPicPr>
            <a:picLocks noChangeAspect="1"/>
          </p:cNvPicPr>
          <p:nvPr/>
        </p:nvPicPr>
        <p:blipFill>
          <a:blip r:embed="rId3"/>
          <a:stretch>
            <a:fillRect/>
          </a:stretch>
        </p:blipFill>
        <p:spPr>
          <a:xfrm>
            <a:off x="7038727" y="3429000"/>
            <a:ext cx="3839111" cy="666843"/>
          </a:xfrm>
          <a:prstGeom prst="rect">
            <a:avLst/>
          </a:prstGeom>
        </p:spPr>
      </p:pic>
      <p:pic>
        <p:nvPicPr>
          <p:cNvPr id="13" name="Picture 12">
            <a:extLst>
              <a:ext uri="{FF2B5EF4-FFF2-40B4-BE49-F238E27FC236}">
                <a16:creationId xmlns:a16="http://schemas.microsoft.com/office/drawing/2014/main" id="{2331BD83-D859-D6B8-C391-CF7F7A0BACC5}"/>
              </a:ext>
            </a:extLst>
          </p:cNvPr>
          <p:cNvPicPr>
            <a:picLocks noChangeAspect="1"/>
          </p:cNvPicPr>
          <p:nvPr/>
        </p:nvPicPr>
        <p:blipFill>
          <a:blip r:embed="rId4"/>
          <a:stretch>
            <a:fillRect/>
          </a:stretch>
        </p:blipFill>
        <p:spPr>
          <a:xfrm>
            <a:off x="7124463" y="4440174"/>
            <a:ext cx="3667637" cy="1571844"/>
          </a:xfrm>
          <a:prstGeom prst="rect">
            <a:avLst/>
          </a:prstGeom>
        </p:spPr>
      </p:pic>
    </p:spTree>
    <p:extLst>
      <p:ext uri="{BB962C8B-B14F-4D97-AF65-F5344CB8AC3E}">
        <p14:creationId xmlns:p14="http://schemas.microsoft.com/office/powerpoint/2010/main" val="3189804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AF98-DB10-6B1F-89A7-6D37D11C5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C168E-8BB4-22B5-F760-2C28DEE69AC9}"/>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853C7248-6586-6D40-F298-44D1E8C7B3A5}"/>
              </a:ext>
            </a:extLst>
          </p:cNvPr>
          <p:cNvSpPr>
            <a:spLocks noGrp="1"/>
          </p:cNvSpPr>
          <p:nvPr>
            <p:ph idx="1"/>
          </p:nvPr>
        </p:nvSpPr>
        <p:spPr>
          <a:xfrm>
            <a:off x="838201" y="1009650"/>
            <a:ext cx="5758098" cy="5167313"/>
          </a:xfrm>
        </p:spPr>
        <p:txBody>
          <a:bodyPr>
            <a:normAutofit/>
          </a:bodyPr>
          <a:lstStyle/>
          <a:p>
            <a:pPr algn="just"/>
            <a:r>
              <a:rPr lang="en-US" dirty="0"/>
              <a:t>Example: ATM	</a:t>
            </a:r>
          </a:p>
        </p:txBody>
      </p:sp>
      <p:sp>
        <p:nvSpPr>
          <p:cNvPr id="4" name="Slide Number Placeholder 3">
            <a:extLst>
              <a:ext uri="{FF2B5EF4-FFF2-40B4-BE49-F238E27FC236}">
                <a16:creationId xmlns:a16="http://schemas.microsoft.com/office/drawing/2014/main" id="{D8B8600B-6B68-1572-0728-CABEA850ADFB}"/>
              </a:ext>
            </a:extLst>
          </p:cNvPr>
          <p:cNvSpPr>
            <a:spLocks noGrp="1"/>
          </p:cNvSpPr>
          <p:nvPr>
            <p:ph type="sldNum" sz="quarter" idx="12"/>
          </p:nvPr>
        </p:nvSpPr>
        <p:spPr/>
        <p:txBody>
          <a:bodyPr/>
          <a:lstStyle/>
          <a:p>
            <a:fld id="{F87CB64D-9286-4B15-A008-6B37D00894E6}" type="slidenum">
              <a:rPr lang="en-US" smtClean="0"/>
              <a:t>29</a:t>
            </a:fld>
            <a:endParaRPr lang="en-US"/>
          </a:p>
        </p:txBody>
      </p:sp>
      <p:pic>
        <p:nvPicPr>
          <p:cNvPr id="9" name="Picture 8">
            <a:extLst>
              <a:ext uri="{FF2B5EF4-FFF2-40B4-BE49-F238E27FC236}">
                <a16:creationId xmlns:a16="http://schemas.microsoft.com/office/drawing/2014/main" id="{760DB949-E1D2-4AD7-EB2F-8CBC17E98611}"/>
              </a:ext>
            </a:extLst>
          </p:cNvPr>
          <p:cNvPicPr>
            <a:picLocks noChangeAspect="1"/>
          </p:cNvPicPr>
          <p:nvPr/>
        </p:nvPicPr>
        <p:blipFill>
          <a:blip r:embed="rId2"/>
          <a:stretch>
            <a:fillRect/>
          </a:stretch>
        </p:blipFill>
        <p:spPr>
          <a:xfrm>
            <a:off x="3447680" y="1461412"/>
            <a:ext cx="5296639" cy="4839375"/>
          </a:xfrm>
          <a:prstGeom prst="rect">
            <a:avLst/>
          </a:prstGeom>
        </p:spPr>
      </p:pic>
    </p:spTree>
    <p:extLst>
      <p:ext uri="{BB962C8B-B14F-4D97-AF65-F5344CB8AC3E}">
        <p14:creationId xmlns:p14="http://schemas.microsoft.com/office/powerpoint/2010/main" val="143547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69A6-F87D-C9B7-AB7B-30CE6CFA9D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57033C-9634-1423-DA0E-95C13306A640}"/>
              </a:ext>
            </a:extLst>
          </p:cNvPr>
          <p:cNvSpPr>
            <a:spLocks noGrp="1"/>
          </p:cNvSpPr>
          <p:nvPr>
            <p:ph idx="1"/>
          </p:nvPr>
        </p:nvSpPr>
        <p:spPr>
          <a:xfrm>
            <a:off x="838200" y="1009650"/>
            <a:ext cx="8048625" cy="5167313"/>
          </a:xfrm>
        </p:spPr>
        <p:txBody>
          <a:bodyPr/>
          <a:lstStyle/>
          <a:p>
            <a:pPr algn="just"/>
            <a:r>
              <a:rPr lang="en-US" b="0" i="0" dirty="0">
                <a:effectLst/>
                <a:latin typeface="Arial" panose="020B0604020202020204" pitchFamily="34" charset="0"/>
                <a:cs typeface="Arial" panose="020B0604020202020204" pitchFamily="34" charset="0"/>
              </a:rPr>
              <a:t>UML, short for 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r>
              <a:rPr lang="en-US" dirty="0">
                <a:latin typeface="Arial" panose="020B0604020202020204" pitchFamily="34" charset="0"/>
                <a:cs typeface="Arial" panose="020B0604020202020204" pitchFamily="34" charset="0"/>
              </a:rPr>
              <a:t>The UML is a very important part of developing object-oriented software and the software development process.</a:t>
            </a:r>
          </a:p>
          <a:p>
            <a:pPr algn="just"/>
            <a:r>
              <a:rPr lang="en-US" dirty="0">
                <a:latin typeface="Arial" panose="020B0604020202020204" pitchFamily="34" charset="0"/>
                <a:cs typeface="Arial" panose="020B0604020202020204" pitchFamily="34" charset="0"/>
              </a:rPr>
              <a:t>The UML uses mostly graphical notations to express the design of software projects. Using the UML helps project teams communicate, explore potential designs, and validate the architectural design of the software.</a:t>
            </a:r>
          </a:p>
        </p:txBody>
      </p:sp>
      <p:sp>
        <p:nvSpPr>
          <p:cNvPr id="4" name="Slide Number Placeholder 3">
            <a:extLst>
              <a:ext uri="{FF2B5EF4-FFF2-40B4-BE49-F238E27FC236}">
                <a16:creationId xmlns:a16="http://schemas.microsoft.com/office/drawing/2014/main" id="{25F8A6E9-9F36-5D5B-99D2-D0BA5EE2B23D}"/>
              </a:ext>
            </a:extLst>
          </p:cNvPr>
          <p:cNvSpPr>
            <a:spLocks noGrp="1"/>
          </p:cNvSpPr>
          <p:nvPr>
            <p:ph type="sldNum" sz="quarter" idx="12"/>
          </p:nvPr>
        </p:nvSpPr>
        <p:spPr/>
        <p:txBody>
          <a:bodyPr/>
          <a:lstStyle/>
          <a:p>
            <a:fld id="{F87CB64D-9286-4B15-A008-6B37D00894E6}" type="slidenum">
              <a:rPr lang="en-US" smtClean="0"/>
              <a:t>3</a:t>
            </a:fld>
            <a:endParaRPr lang="en-US"/>
          </a:p>
        </p:txBody>
      </p:sp>
      <p:pic>
        <p:nvPicPr>
          <p:cNvPr id="1026" name="Picture 2" descr="Unified Modeling Language - Wikipedia">
            <a:extLst>
              <a:ext uri="{FF2B5EF4-FFF2-40B4-BE49-F238E27FC236}">
                <a16:creationId xmlns:a16="http://schemas.microsoft.com/office/drawing/2014/main" id="{ED9B7CAE-ED4A-B979-B39E-D78A14A7E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00" y="1924050"/>
            <a:ext cx="206866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81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83D7B-33AF-FFDD-2952-08AE35F50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69A0F-3DA1-5EB2-926A-58EA7E1C3A42}"/>
              </a:ext>
            </a:extLst>
          </p:cNvPr>
          <p:cNvSpPr>
            <a:spLocks noGrp="1"/>
          </p:cNvSpPr>
          <p:nvPr>
            <p:ph type="title"/>
          </p:nvPr>
        </p:nvSpPr>
        <p:spPr/>
        <p:txBody>
          <a:bodyPr/>
          <a:lstStyle/>
          <a:p>
            <a:r>
              <a:rPr lang="en-US" dirty="0"/>
              <a:t>UML Use Case Diagram</a:t>
            </a:r>
          </a:p>
        </p:txBody>
      </p:sp>
      <p:sp>
        <p:nvSpPr>
          <p:cNvPr id="3" name="Content Placeholder 2">
            <a:extLst>
              <a:ext uri="{FF2B5EF4-FFF2-40B4-BE49-F238E27FC236}">
                <a16:creationId xmlns:a16="http://schemas.microsoft.com/office/drawing/2014/main" id="{F8AD7FAD-CA18-DB30-0F86-759D673DE32F}"/>
              </a:ext>
            </a:extLst>
          </p:cNvPr>
          <p:cNvSpPr>
            <a:spLocks noGrp="1"/>
          </p:cNvSpPr>
          <p:nvPr>
            <p:ph idx="1"/>
          </p:nvPr>
        </p:nvSpPr>
        <p:spPr>
          <a:xfrm>
            <a:off x="838201" y="1009650"/>
            <a:ext cx="5758098" cy="5167313"/>
          </a:xfrm>
        </p:spPr>
        <p:txBody>
          <a:bodyPr>
            <a:normAutofit/>
          </a:bodyPr>
          <a:lstStyle/>
          <a:p>
            <a:pPr algn="just"/>
            <a:r>
              <a:rPr lang="en-US" dirty="0"/>
              <a:t>Example: restaurant system</a:t>
            </a:r>
          </a:p>
        </p:txBody>
      </p:sp>
      <p:sp>
        <p:nvSpPr>
          <p:cNvPr id="4" name="Slide Number Placeholder 3">
            <a:extLst>
              <a:ext uri="{FF2B5EF4-FFF2-40B4-BE49-F238E27FC236}">
                <a16:creationId xmlns:a16="http://schemas.microsoft.com/office/drawing/2014/main" id="{CAF95742-0785-4BB1-95FA-E345CDEDB95B}"/>
              </a:ext>
            </a:extLst>
          </p:cNvPr>
          <p:cNvSpPr>
            <a:spLocks noGrp="1"/>
          </p:cNvSpPr>
          <p:nvPr>
            <p:ph type="sldNum" sz="quarter" idx="12"/>
          </p:nvPr>
        </p:nvSpPr>
        <p:spPr/>
        <p:txBody>
          <a:bodyPr/>
          <a:lstStyle/>
          <a:p>
            <a:fld id="{F87CB64D-9286-4B15-A008-6B37D00894E6}" type="slidenum">
              <a:rPr lang="en-US" smtClean="0"/>
              <a:t>30</a:t>
            </a:fld>
            <a:endParaRPr lang="en-US"/>
          </a:p>
        </p:txBody>
      </p:sp>
      <p:pic>
        <p:nvPicPr>
          <p:cNvPr id="12" name="Picture 11">
            <a:extLst>
              <a:ext uri="{FF2B5EF4-FFF2-40B4-BE49-F238E27FC236}">
                <a16:creationId xmlns:a16="http://schemas.microsoft.com/office/drawing/2014/main" id="{490A833F-AF2F-8AF9-5431-8B528CB73CA9}"/>
              </a:ext>
            </a:extLst>
          </p:cNvPr>
          <p:cNvPicPr>
            <a:picLocks noChangeAspect="1"/>
          </p:cNvPicPr>
          <p:nvPr/>
        </p:nvPicPr>
        <p:blipFill>
          <a:blip r:embed="rId2"/>
          <a:stretch>
            <a:fillRect/>
          </a:stretch>
        </p:blipFill>
        <p:spPr>
          <a:xfrm>
            <a:off x="2636504" y="1590674"/>
            <a:ext cx="6918992" cy="5006233"/>
          </a:xfrm>
          <a:prstGeom prst="rect">
            <a:avLst/>
          </a:prstGeom>
        </p:spPr>
      </p:pic>
    </p:spTree>
    <p:extLst>
      <p:ext uri="{BB962C8B-B14F-4D97-AF65-F5344CB8AC3E}">
        <p14:creationId xmlns:p14="http://schemas.microsoft.com/office/powerpoint/2010/main" val="252431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83649-FFA8-6207-51F1-6623B58B7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7D33F-DB66-D72D-843B-8867B02A7CA2}"/>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8345158E-DC58-DB5B-542F-03F6C38603B4}"/>
              </a:ext>
            </a:extLst>
          </p:cNvPr>
          <p:cNvSpPr>
            <a:spLocks noGrp="1"/>
          </p:cNvSpPr>
          <p:nvPr>
            <p:ph idx="1"/>
          </p:nvPr>
        </p:nvSpPr>
        <p:spPr>
          <a:xfrm>
            <a:off x="838201" y="1009650"/>
            <a:ext cx="10248899" cy="5167313"/>
          </a:xfrm>
        </p:spPr>
        <p:txBody>
          <a:bodyPr>
            <a:normAutofit/>
          </a:bodyPr>
          <a:lstStyle/>
          <a:p>
            <a:pPr algn="just"/>
            <a:r>
              <a:rPr lang="en-US" dirty="0"/>
              <a:t>Activity Diagrams can be used to describe how activities are coordinated to provide a service at different levels of abstraction.</a:t>
            </a:r>
          </a:p>
          <a:p>
            <a:pPr algn="just"/>
            <a:r>
              <a:rPr lang="en-US" dirty="0"/>
              <a:t>The great strength of activity diagrams lies in the fact that they support and encourage parallel behavior. This makes them a great tool for workflow modeling and, in principle, for multithreaded programming.</a:t>
            </a:r>
          </a:p>
          <a:p>
            <a:pPr algn="just"/>
            <a:r>
              <a:rPr lang="en-US" dirty="0"/>
              <a:t>Activity diagrams can also define a link to an object by labeling an activity with an object name or by using swim lanes, which enable an activity diagram to be structured based on responsibilities.</a:t>
            </a:r>
          </a:p>
        </p:txBody>
      </p:sp>
      <p:sp>
        <p:nvSpPr>
          <p:cNvPr id="4" name="Slide Number Placeholder 3">
            <a:extLst>
              <a:ext uri="{FF2B5EF4-FFF2-40B4-BE49-F238E27FC236}">
                <a16:creationId xmlns:a16="http://schemas.microsoft.com/office/drawing/2014/main" id="{6AFB5610-BE7E-7789-BD83-AB4EFBAC105D}"/>
              </a:ext>
            </a:extLst>
          </p:cNvPr>
          <p:cNvSpPr>
            <a:spLocks noGrp="1"/>
          </p:cNvSpPr>
          <p:nvPr>
            <p:ph type="sldNum" sz="quarter" idx="12"/>
          </p:nvPr>
        </p:nvSpPr>
        <p:spPr/>
        <p:txBody>
          <a:bodyPr/>
          <a:lstStyle/>
          <a:p>
            <a:fld id="{F87CB64D-9286-4B15-A008-6B37D00894E6}" type="slidenum">
              <a:rPr lang="en-US" smtClean="0"/>
              <a:t>31</a:t>
            </a:fld>
            <a:endParaRPr lang="en-US"/>
          </a:p>
        </p:txBody>
      </p:sp>
      <p:pic>
        <p:nvPicPr>
          <p:cNvPr id="6" name="Picture 5">
            <a:extLst>
              <a:ext uri="{FF2B5EF4-FFF2-40B4-BE49-F238E27FC236}">
                <a16:creationId xmlns:a16="http://schemas.microsoft.com/office/drawing/2014/main" id="{D911FF98-33F6-7138-4BAF-C59880D357CC}"/>
              </a:ext>
            </a:extLst>
          </p:cNvPr>
          <p:cNvPicPr>
            <a:picLocks noChangeAspect="1"/>
          </p:cNvPicPr>
          <p:nvPr/>
        </p:nvPicPr>
        <p:blipFill>
          <a:blip r:embed="rId2"/>
          <a:stretch>
            <a:fillRect/>
          </a:stretch>
        </p:blipFill>
        <p:spPr>
          <a:xfrm>
            <a:off x="3307307" y="4056943"/>
            <a:ext cx="5310686" cy="2120020"/>
          </a:xfrm>
          <a:prstGeom prst="rect">
            <a:avLst/>
          </a:prstGeom>
        </p:spPr>
      </p:pic>
    </p:spTree>
    <p:extLst>
      <p:ext uri="{BB962C8B-B14F-4D97-AF65-F5344CB8AC3E}">
        <p14:creationId xmlns:p14="http://schemas.microsoft.com/office/powerpoint/2010/main" val="1045340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848A8-32EF-34AA-14A3-F767BEE72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4DEE6-FBA9-A235-E4B7-4194B0D7B411}"/>
              </a:ext>
            </a:extLst>
          </p:cNvPr>
          <p:cNvSpPr>
            <a:spLocks noGrp="1"/>
          </p:cNvSpPr>
          <p:nvPr>
            <p:ph type="title"/>
          </p:nvPr>
        </p:nvSpPr>
        <p:spPr/>
        <p:txBody>
          <a:bodyPr/>
          <a:lstStyle/>
          <a:p>
            <a:r>
              <a:rPr lang="en-US" dirty="0"/>
              <a:t>UML Activity Diagram </a:t>
            </a:r>
          </a:p>
        </p:txBody>
      </p:sp>
      <p:sp>
        <p:nvSpPr>
          <p:cNvPr id="4" name="Slide Number Placeholder 3">
            <a:extLst>
              <a:ext uri="{FF2B5EF4-FFF2-40B4-BE49-F238E27FC236}">
                <a16:creationId xmlns:a16="http://schemas.microsoft.com/office/drawing/2014/main" id="{458279BA-B50C-4BDF-13E2-6395038B9661}"/>
              </a:ext>
            </a:extLst>
          </p:cNvPr>
          <p:cNvSpPr>
            <a:spLocks noGrp="1"/>
          </p:cNvSpPr>
          <p:nvPr>
            <p:ph type="sldNum" sz="quarter" idx="12"/>
          </p:nvPr>
        </p:nvSpPr>
        <p:spPr/>
        <p:txBody>
          <a:bodyPr/>
          <a:lstStyle/>
          <a:p>
            <a:fld id="{F87CB64D-9286-4B15-A008-6B37D00894E6}" type="slidenum">
              <a:rPr lang="en-US" smtClean="0"/>
              <a:t>32</a:t>
            </a:fld>
            <a:endParaRPr lang="en-US" dirty="0"/>
          </a:p>
        </p:txBody>
      </p:sp>
      <p:sp>
        <p:nvSpPr>
          <p:cNvPr id="9" name="Content Placeholder 2">
            <a:extLst>
              <a:ext uri="{FF2B5EF4-FFF2-40B4-BE49-F238E27FC236}">
                <a16:creationId xmlns:a16="http://schemas.microsoft.com/office/drawing/2014/main" id="{06816433-3FDF-94B4-578D-28A837E6DA42}"/>
              </a:ext>
            </a:extLst>
          </p:cNvPr>
          <p:cNvSpPr>
            <a:spLocks noGrp="1"/>
          </p:cNvSpPr>
          <p:nvPr>
            <p:ph idx="1"/>
          </p:nvPr>
        </p:nvSpPr>
        <p:spPr>
          <a:xfrm>
            <a:off x="838200" y="1009650"/>
            <a:ext cx="7772399" cy="5167313"/>
          </a:xfrm>
        </p:spPr>
        <p:txBody>
          <a:bodyPr>
            <a:normAutofit/>
          </a:bodyPr>
          <a:lstStyle/>
          <a:p>
            <a:pPr algn="just"/>
            <a:r>
              <a:rPr lang="en-US" sz="2000" dirty="0"/>
              <a:t>Activity Diagram Notations</a:t>
            </a:r>
          </a:p>
          <a:p>
            <a:pPr lvl="1" algn="just"/>
            <a:r>
              <a:rPr lang="en-US" sz="1800" dirty="0"/>
              <a:t>Activity</a:t>
            </a:r>
          </a:p>
          <a:p>
            <a:pPr lvl="2" algn="just"/>
            <a:r>
              <a:rPr lang="en-US" sz="1600" dirty="0"/>
              <a:t>Is used to represent a set of actions</a:t>
            </a:r>
          </a:p>
          <a:p>
            <a:pPr lvl="1" algn="just"/>
            <a:r>
              <a:rPr lang="en-US" sz="1800" dirty="0"/>
              <a:t>Action</a:t>
            </a:r>
          </a:p>
          <a:p>
            <a:pPr lvl="2" algn="just"/>
            <a:r>
              <a:rPr lang="en-US" sz="1600" dirty="0"/>
              <a:t>A task to be performed</a:t>
            </a:r>
          </a:p>
          <a:p>
            <a:pPr lvl="1" algn="just"/>
            <a:r>
              <a:rPr lang="en-US" sz="1800" dirty="0"/>
              <a:t>Object Node</a:t>
            </a:r>
          </a:p>
          <a:p>
            <a:pPr lvl="2" algn="just"/>
            <a:r>
              <a:rPr lang="en-US" sz="1600" dirty="0"/>
              <a:t>Represent an object that is connected to a set of Object Flows</a:t>
            </a:r>
          </a:p>
          <a:p>
            <a:pPr lvl="1" algn="just"/>
            <a:r>
              <a:rPr lang="en-US" sz="1800" dirty="0"/>
              <a:t>Decision Node</a:t>
            </a:r>
          </a:p>
          <a:p>
            <a:pPr lvl="2" algn="just"/>
            <a:r>
              <a:rPr lang="en-US" sz="1600" dirty="0"/>
              <a:t>Represent a test condition to ensure that the control flow or object flow only goes down one path</a:t>
            </a:r>
          </a:p>
          <a:p>
            <a:pPr lvl="1" algn="just"/>
            <a:r>
              <a:rPr lang="en-US" sz="1800" dirty="0"/>
              <a:t>Merge Node</a:t>
            </a:r>
          </a:p>
          <a:p>
            <a:pPr lvl="2" algn="just"/>
            <a:r>
              <a:rPr lang="en-US" sz="1600" dirty="0"/>
              <a:t>Bring back together different decision paths that were created using a decision-node.</a:t>
            </a:r>
          </a:p>
        </p:txBody>
      </p:sp>
      <p:pic>
        <p:nvPicPr>
          <p:cNvPr id="11" name="Picture 10">
            <a:extLst>
              <a:ext uri="{FF2B5EF4-FFF2-40B4-BE49-F238E27FC236}">
                <a16:creationId xmlns:a16="http://schemas.microsoft.com/office/drawing/2014/main" id="{806FEEA6-B8E2-5D04-BC37-0DDAA2B82E07}"/>
              </a:ext>
            </a:extLst>
          </p:cNvPr>
          <p:cNvPicPr>
            <a:picLocks noChangeAspect="1"/>
          </p:cNvPicPr>
          <p:nvPr/>
        </p:nvPicPr>
        <p:blipFill>
          <a:blip r:embed="rId2"/>
          <a:stretch>
            <a:fillRect/>
          </a:stretch>
        </p:blipFill>
        <p:spPr>
          <a:xfrm>
            <a:off x="9692388" y="2955911"/>
            <a:ext cx="1219370" cy="647790"/>
          </a:xfrm>
          <a:prstGeom prst="rect">
            <a:avLst/>
          </a:prstGeom>
        </p:spPr>
      </p:pic>
      <p:pic>
        <p:nvPicPr>
          <p:cNvPr id="13" name="Picture 12">
            <a:extLst>
              <a:ext uri="{FF2B5EF4-FFF2-40B4-BE49-F238E27FC236}">
                <a16:creationId xmlns:a16="http://schemas.microsoft.com/office/drawing/2014/main" id="{74D40418-128B-B2AF-07EC-09C9A951D6D2}"/>
              </a:ext>
            </a:extLst>
          </p:cNvPr>
          <p:cNvPicPr>
            <a:picLocks noChangeAspect="1"/>
          </p:cNvPicPr>
          <p:nvPr/>
        </p:nvPicPr>
        <p:blipFill>
          <a:blip r:embed="rId3"/>
          <a:stretch>
            <a:fillRect/>
          </a:stretch>
        </p:blipFill>
        <p:spPr>
          <a:xfrm>
            <a:off x="9804540" y="947760"/>
            <a:ext cx="1024080" cy="875858"/>
          </a:xfrm>
          <a:prstGeom prst="rect">
            <a:avLst/>
          </a:prstGeom>
        </p:spPr>
      </p:pic>
      <p:pic>
        <p:nvPicPr>
          <p:cNvPr id="15" name="Picture 14">
            <a:extLst>
              <a:ext uri="{FF2B5EF4-FFF2-40B4-BE49-F238E27FC236}">
                <a16:creationId xmlns:a16="http://schemas.microsoft.com/office/drawing/2014/main" id="{2B7AB757-FEAC-B2DC-8665-28F2F5061CDB}"/>
              </a:ext>
            </a:extLst>
          </p:cNvPr>
          <p:cNvPicPr>
            <a:picLocks noChangeAspect="1"/>
          </p:cNvPicPr>
          <p:nvPr/>
        </p:nvPicPr>
        <p:blipFill>
          <a:blip r:embed="rId4"/>
          <a:stretch>
            <a:fillRect/>
          </a:stretch>
        </p:blipFill>
        <p:spPr>
          <a:xfrm>
            <a:off x="9873606" y="2091825"/>
            <a:ext cx="885949" cy="628738"/>
          </a:xfrm>
          <a:prstGeom prst="rect">
            <a:avLst/>
          </a:prstGeom>
        </p:spPr>
      </p:pic>
      <p:pic>
        <p:nvPicPr>
          <p:cNvPr id="17" name="Picture 16">
            <a:extLst>
              <a:ext uri="{FF2B5EF4-FFF2-40B4-BE49-F238E27FC236}">
                <a16:creationId xmlns:a16="http://schemas.microsoft.com/office/drawing/2014/main" id="{D5504583-9702-59C4-D6DF-87F5C879E229}"/>
              </a:ext>
            </a:extLst>
          </p:cNvPr>
          <p:cNvPicPr>
            <a:picLocks noChangeAspect="1"/>
          </p:cNvPicPr>
          <p:nvPr/>
        </p:nvPicPr>
        <p:blipFill>
          <a:blip r:embed="rId5"/>
          <a:stretch>
            <a:fillRect/>
          </a:stretch>
        </p:blipFill>
        <p:spPr>
          <a:xfrm>
            <a:off x="9151277" y="3926180"/>
            <a:ext cx="1658389" cy="1033600"/>
          </a:xfrm>
          <a:prstGeom prst="rect">
            <a:avLst/>
          </a:prstGeom>
        </p:spPr>
      </p:pic>
      <p:sp>
        <p:nvSpPr>
          <p:cNvPr id="18" name="TextBox 17">
            <a:extLst>
              <a:ext uri="{FF2B5EF4-FFF2-40B4-BE49-F238E27FC236}">
                <a16:creationId xmlns:a16="http://schemas.microsoft.com/office/drawing/2014/main" id="{E51AB330-60D1-FFA1-17ED-843FEAB0A4A6}"/>
              </a:ext>
            </a:extLst>
          </p:cNvPr>
          <p:cNvSpPr txBox="1"/>
          <p:nvPr/>
        </p:nvSpPr>
        <p:spPr>
          <a:xfrm>
            <a:off x="9967687" y="1775654"/>
            <a:ext cx="668773" cy="276999"/>
          </a:xfrm>
          <a:prstGeom prst="rect">
            <a:avLst/>
          </a:prstGeom>
          <a:noFill/>
        </p:spPr>
        <p:txBody>
          <a:bodyPr wrap="none" rtlCol="0">
            <a:spAutoFit/>
          </a:bodyPr>
          <a:lstStyle/>
          <a:p>
            <a:pPr algn="ctr"/>
            <a:r>
              <a:rPr lang="en-US" sz="1200" b="1" dirty="0"/>
              <a:t>Activity</a:t>
            </a:r>
          </a:p>
        </p:txBody>
      </p:sp>
      <p:sp>
        <p:nvSpPr>
          <p:cNvPr id="21" name="TextBox 20">
            <a:extLst>
              <a:ext uri="{FF2B5EF4-FFF2-40B4-BE49-F238E27FC236}">
                <a16:creationId xmlns:a16="http://schemas.microsoft.com/office/drawing/2014/main" id="{E348B488-953C-64A4-4202-88F5B59BA8AA}"/>
              </a:ext>
            </a:extLst>
          </p:cNvPr>
          <p:cNvSpPr txBox="1"/>
          <p:nvPr/>
        </p:nvSpPr>
        <p:spPr>
          <a:xfrm>
            <a:off x="10002152" y="2651068"/>
            <a:ext cx="599844" cy="276999"/>
          </a:xfrm>
          <a:prstGeom prst="rect">
            <a:avLst/>
          </a:prstGeom>
          <a:noFill/>
        </p:spPr>
        <p:txBody>
          <a:bodyPr wrap="none" rtlCol="0">
            <a:spAutoFit/>
          </a:bodyPr>
          <a:lstStyle/>
          <a:p>
            <a:pPr algn="ctr"/>
            <a:r>
              <a:rPr lang="en-US" sz="1200" b="1" dirty="0"/>
              <a:t>Action</a:t>
            </a:r>
          </a:p>
        </p:txBody>
      </p:sp>
      <p:sp>
        <p:nvSpPr>
          <p:cNvPr id="22" name="TextBox 21">
            <a:extLst>
              <a:ext uri="{FF2B5EF4-FFF2-40B4-BE49-F238E27FC236}">
                <a16:creationId xmlns:a16="http://schemas.microsoft.com/office/drawing/2014/main" id="{8F270422-AB99-8FB1-78E3-E2A22A87ED65}"/>
              </a:ext>
            </a:extLst>
          </p:cNvPr>
          <p:cNvSpPr txBox="1"/>
          <p:nvPr/>
        </p:nvSpPr>
        <p:spPr>
          <a:xfrm>
            <a:off x="9823498" y="3593306"/>
            <a:ext cx="986168" cy="276999"/>
          </a:xfrm>
          <a:prstGeom prst="rect">
            <a:avLst/>
          </a:prstGeom>
          <a:noFill/>
        </p:spPr>
        <p:txBody>
          <a:bodyPr wrap="none" rtlCol="0">
            <a:spAutoFit/>
          </a:bodyPr>
          <a:lstStyle/>
          <a:p>
            <a:pPr algn="ctr"/>
            <a:r>
              <a:rPr lang="en-US" sz="1200" b="1" dirty="0"/>
              <a:t>Object Node</a:t>
            </a:r>
          </a:p>
        </p:txBody>
      </p:sp>
      <p:sp>
        <p:nvSpPr>
          <p:cNvPr id="23" name="TextBox 22">
            <a:extLst>
              <a:ext uri="{FF2B5EF4-FFF2-40B4-BE49-F238E27FC236}">
                <a16:creationId xmlns:a16="http://schemas.microsoft.com/office/drawing/2014/main" id="{B90841A2-E2F7-AE10-5D92-A0147E150C08}"/>
              </a:ext>
            </a:extLst>
          </p:cNvPr>
          <p:cNvSpPr txBox="1"/>
          <p:nvPr/>
        </p:nvSpPr>
        <p:spPr>
          <a:xfrm>
            <a:off x="9762583" y="4987881"/>
            <a:ext cx="1107997" cy="276999"/>
          </a:xfrm>
          <a:prstGeom prst="rect">
            <a:avLst/>
          </a:prstGeom>
          <a:noFill/>
        </p:spPr>
        <p:txBody>
          <a:bodyPr wrap="none" rtlCol="0">
            <a:spAutoFit/>
          </a:bodyPr>
          <a:lstStyle/>
          <a:p>
            <a:pPr algn="ctr"/>
            <a:r>
              <a:rPr lang="en-US" sz="1200" b="1" dirty="0"/>
              <a:t>Decision Node</a:t>
            </a:r>
          </a:p>
        </p:txBody>
      </p:sp>
      <p:pic>
        <p:nvPicPr>
          <p:cNvPr id="25" name="Picture 24">
            <a:extLst>
              <a:ext uri="{FF2B5EF4-FFF2-40B4-BE49-F238E27FC236}">
                <a16:creationId xmlns:a16="http://schemas.microsoft.com/office/drawing/2014/main" id="{49B0E402-79E0-B9C9-013C-813553DCF0D5}"/>
              </a:ext>
            </a:extLst>
          </p:cNvPr>
          <p:cNvPicPr>
            <a:picLocks noChangeAspect="1"/>
          </p:cNvPicPr>
          <p:nvPr/>
        </p:nvPicPr>
        <p:blipFill>
          <a:blip r:embed="rId6"/>
          <a:stretch>
            <a:fillRect/>
          </a:stretch>
        </p:blipFill>
        <p:spPr>
          <a:xfrm>
            <a:off x="9285297" y="5254485"/>
            <a:ext cx="1658389" cy="825150"/>
          </a:xfrm>
          <a:prstGeom prst="rect">
            <a:avLst/>
          </a:prstGeom>
        </p:spPr>
      </p:pic>
      <p:sp>
        <p:nvSpPr>
          <p:cNvPr id="28" name="TextBox 27">
            <a:extLst>
              <a:ext uri="{FF2B5EF4-FFF2-40B4-BE49-F238E27FC236}">
                <a16:creationId xmlns:a16="http://schemas.microsoft.com/office/drawing/2014/main" id="{16C5FD82-6AA1-3FDD-ECC7-24FB9F42C4D1}"/>
              </a:ext>
            </a:extLst>
          </p:cNvPr>
          <p:cNvSpPr txBox="1"/>
          <p:nvPr/>
        </p:nvSpPr>
        <p:spPr>
          <a:xfrm>
            <a:off x="9813125" y="6176963"/>
            <a:ext cx="977895" cy="276999"/>
          </a:xfrm>
          <a:prstGeom prst="rect">
            <a:avLst/>
          </a:prstGeom>
          <a:noFill/>
        </p:spPr>
        <p:txBody>
          <a:bodyPr wrap="none" rtlCol="0">
            <a:spAutoFit/>
          </a:bodyPr>
          <a:lstStyle/>
          <a:p>
            <a:pPr algn="ctr"/>
            <a:r>
              <a:rPr lang="en-US" sz="1200" b="1" dirty="0"/>
              <a:t>Merge Node</a:t>
            </a:r>
          </a:p>
        </p:txBody>
      </p:sp>
    </p:spTree>
    <p:extLst>
      <p:ext uri="{BB962C8B-B14F-4D97-AF65-F5344CB8AC3E}">
        <p14:creationId xmlns:p14="http://schemas.microsoft.com/office/powerpoint/2010/main" val="348830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BD1C-A38E-3219-F103-3FDA5D1CF369}"/>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37AF5EA8-FE73-A265-035D-196C152CFA77}"/>
              </a:ext>
            </a:extLst>
          </p:cNvPr>
          <p:cNvSpPr>
            <a:spLocks noGrp="1"/>
          </p:cNvSpPr>
          <p:nvPr>
            <p:ph idx="1"/>
          </p:nvPr>
        </p:nvSpPr>
        <p:spPr>
          <a:xfrm>
            <a:off x="838200" y="1009650"/>
            <a:ext cx="6378485" cy="5167313"/>
          </a:xfrm>
        </p:spPr>
        <p:txBody>
          <a:bodyPr>
            <a:normAutofit/>
          </a:bodyPr>
          <a:lstStyle/>
          <a:p>
            <a:pPr algn="just"/>
            <a:r>
              <a:rPr lang="en-US" sz="2000" dirty="0">
                <a:latin typeface="Arial" panose="020B0604020202020204" pitchFamily="34" charset="0"/>
                <a:cs typeface="Arial" panose="020B0604020202020204" pitchFamily="34" charset="0"/>
              </a:rPr>
              <a:t>Activity Diagram Notations</a:t>
            </a:r>
          </a:p>
          <a:p>
            <a:pPr lvl="1" algn="just"/>
            <a:r>
              <a:rPr lang="en-US" sz="1800" dirty="0">
                <a:latin typeface="Arial" panose="020B0604020202020204" pitchFamily="34" charset="0"/>
                <a:cs typeface="Arial" panose="020B0604020202020204" pitchFamily="34" charset="0"/>
              </a:rPr>
              <a:t>Initial and Final Node</a:t>
            </a:r>
          </a:p>
          <a:p>
            <a:pPr lvl="2" algn="just"/>
            <a:r>
              <a:rPr lang="en-US" sz="1600" dirty="0">
                <a:latin typeface="Arial" panose="020B0604020202020204" pitchFamily="34" charset="0"/>
                <a:cs typeface="Arial" panose="020B0604020202020204" pitchFamily="34" charset="0"/>
              </a:rPr>
              <a:t>Initial Node (Start State)</a:t>
            </a:r>
            <a:r>
              <a:rPr lang="en-US" sz="1400" dirty="0">
                <a:latin typeface="Arial" panose="020B0604020202020204" pitchFamily="34" charset="0"/>
                <a:cs typeface="Arial" panose="020B0604020202020204" pitchFamily="34" charset="0"/>
              </a:rPr>
              <a:t>Portrays the beginning of a set of actions or activities</a:t>
            </a:r>
          </a:p>
          <a:p>
            <a:pPr lvl="2" algn="just"/>
            <a:r>
              <a:rPr lang="en-US" dirty="0">
                <a:latin typeface="Arial" panose="020B0604020202020204" pitchFamily="34" charset="0"/>
                <a:cs typeface="Arial" panose="020B0604020202020204" pitchFamily="34" charset="0"/>
              </a:rPr>
              <a:t>Final Node (End State): </a:t>
            </a:r>
            <a:r>
              <a:rPr lang="en-US" sz="1600" dirty="0">
                <a:latin typeface="Arial" panose="020B0604020202020204" pitchFamily="34" charset="0"/>
                <a:cs typeface="Arial" panose="020B0604020202020204" pitchFamily="34" charset="0"/>
              </a:rPr>
              <a:t>Stop all control flows and object flows in an activity (or action)</a:t>
            </a:r>
          </a:p>
          <a:p>
            <a:pPr lvl="1" algn="just"/>
            <a:r>
              <a:rPr lang="en-US" sz="1800" dirty="0">
                <a:latin typeface="Arial" panose="020B0604020202020204" pitchFamily="34" charset="0"/>
                <a:cs typeface="Arial" panose="020B0604020202020204" pitchFamily="34" charset="0"/>
              </a:rPr>
              <a:t>Object Node</a:t>
            </a:r>
          </a:p>
          <a:p>
            <a:pPr lvl="2" algn="just"/>
            <a:r>
              <a:rPr lang="en-US" sz="1600" dirty="0">
                <a:latin typeface="Arial" panose="020B0604020202020204" pitchFamily="34" charset="0"/>
                <a:cs typeface="Arial" panose="020B0604020202020204" pitchFamily="34" charset="0"/>
              </a:rPr>
              <a:t>Represent an object that is connected to a set of Object Flows</a:t>
            </a:r>
          </a:p>
          <a:p>
            <a:pPr lvl="1" algn="just"/>
            <a:r>
              <a:rPr lang="en-US" sz="1800" dirty="0">
                <a:latin typeface="Arial" panose="020B0604020202020204" pitchFamily="34" charset="0"/>
                <a:cs typeface="Arial" panose="020B0604020202020204" pitchFamily="34" charset="0"/>
              </a:rPr>
              <a:t>Control Flow</a:t>
            </a:r>
          </a:p>
          <a:p>
            <a:pPr lvl="2" algn="just"/>
            <a:r>
              <a:rPr lang="en-US" sz="1600" dirty="0">
                <a:latin typeface="Arial" panose="020B0604020202020204" pitchFamily="34" charset="0"/>
                <a:cs typeface="Arial" panose="020B0604020202020204" pitchFamily="34" charset="0"/>
              </a:rPr>
              <a:t>Action flows or Control flows are also referred to as paths and edges. They are used to show the transition from one activity state to another. An activity state can have multiple incoming and outgoing action flows. We use a line with an arrow head to depict a Control Flow.</a:t>
            </a:r>
          </a:p>
          <a:p>
            <a:pPr lvl="1" algn="just"/>
            <a:r>
              <a:rPr lang="en-US" sz="1800" dirty="0">
                <a:latin typeface="Arial" panose="020B0604020202020204" pitchFamily="34" charset="0"/>
                <a:cs typeface="Arial" panose="020B0604020202020204" pitchFamily="34" charset="0"/>
              </a:rPr>
              <a:t>Object Flow</a:t>
            </a:r>
          </a:p>
          <a:p>
            <a:pPr lvl="2" algn="just"/>
            <a:r>
              <a:rPr lang="en-US" sz="1600" dirty="0">
                <a:latin typeface="Arial" panose="020B0604020202020204" pitchFamily="34" charset="0"/>
                <a:cs typeface="Arial" panose="020B0604020202020204" pitchFamily="34" charset="0"/>
              </a:rPr>
              <a:t>Show the flow of an object from one activity (or action) to another activity (or action).</a:t>
            </a:r>
          </a:p>
          <a:p>
            <a:pPr lvl="3" algn="just"/>
            <a:endParaRPr lang="en-US" sz="1400" dirty="0">
              <a:latin typeface="Arial" panose="020B0604020202020204" pitchFamily="34" charset="0"/>
              <a:cs typeface="Arial" panose="020B0604020202020204" pitchFamily="34" charset="0"/>
            </a:endParaRPr>
          </a:p>
          <a:p>
            <a:pPr lvl="2" algn="just"/>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A24A6F6-DEB1-565D-D466-D48DBA7925DD}"/>
              </a:ext>
            </a:extLst>
          </p:cNvPr>
          <p:cNvSpPr>
            <a:spLocks noGrp="1"/>
          </p:cNvSpPr>
          <p:nvPr>
            <p:ph type="sldNum" sz="quarter" idx="12"/>
          </p:nvPr>
        </p:nvSpPr>
        <p:spPr/>
        <p:txBody>
          <a:bodyPr/>
          <a:lstStyle/>
          <a:p>
            <a:fld id="{F87CB64D-9286-4B15-A008-6B37D00894E6}" type="slidenum">
              <a:rPr lang="en-US" smtClean="0"/>
              <a:t>33</a:t>
            </a:fld>
            <a:endParaRPr lang="en-US"/>
          </a:p>
        </p:txBody>
      </p:sp>
      <p:pic>
        <p:nvPicPr>
          <p:cNvPr id="6" name="Picture 5">
            <a:extLst>
              <a:ext uri="{FF2B5EF4-FFF2-40B4-BE49-F238E27FC236}">
                <a16:creationId xmlns:a16="http://schemas.microsoft.com/office/drawing/2014/main" id="{1BA3C8A9-0860-D083-260C-8ACC245A7FB8}"/>
              </a:ext>
            </a:extLst>
          </p:cNvPr>
          <p:cNvPicPr>
            <a:picLocks noChangeAspect="1"/>
          </p:cNvPicPr>
          <p:nvPr/>
        </p:nvPicPr>
        <p:blipFill>
          <a:blip r:embed="rId2"/>
          <a:stretch>
            <a:fillRect/>
          </a:stretch>
        </p:blipFill>
        <p:spPr>
          <a:xfrm>
            <a:off x="7622267" y="1353963"/>
            <a:ext cx="4340415" cy="1758905"/>
          </a:xfrm>
          <a:prstGeom prst="rect">
            <a:avLst/>
          </a:prstGeom>
        </p:spPr>
      </p:pic>
      <p:pic>
        <p:nvPicPr>
          <p:cNvPr id="10" name="Picture 9">
            <a:extLst>
              <a:ext uri="{FF2B5EF4-FFF2-40B4-BE49-F238E27FC236}">
                <a16:creationId xmlns:a16="http://schemas.microsoft.com/office/drawing/2014/main" id="{EE1D1F90-9A08-695B-B8AF-B8A2DA169671}"/>
              </a:ext>
            </a:extLst>
          </p:cNvPr>
          <p:cNvPicPr>
            <a:picLocks noChangeAspect="1"/>
          </p:cNvPicPr>
          <p:nvPr/>
        </p:nvPicPr>
        <p:blipFill>
          <a:blip r:embed="rId3"/>
          <a:stretch>
            <a:fillRect/>
          </a:stretch>
        </p:blipFill>
        <p:spPr>
          <a:xfrm>
            <a:off x="9338820" y="3142812"/>
            <a:ext cx="1190791" cy="628738"/>
          </a:xfrm>
          <a:prstGeom prst="rect">
            <a:avLst/>
          </a:prstGeom>
        </p:spPr>
      </p:pic>
      <p:pic>
        <p:nvPicPr>
          <p:cNvPr id="12" name="Picture 11">
            <a:extLst>
              <a:ext uri="{FF2B5EF4-FFF2-40B4-BE49-F238E27FC236}">
                <a16:creationId xmlns:a16="http://schemas.microsoft.com/office/drawing/2014/main" id="{F2378C0C-D75B-A265-B4A0-7BD069ACE90D}"/>
              </a:ext>
            </a:extLst>
          </p:cNvPr>
          <p:cNvPicPr>
            <a:picLocks noChangeAspect="1"/>
          </p:cNvPicPr>
          <p:nvPr/>
        </p:nvPicPr>
        <p:blipFill>
          <a:blip r:embed="rId4"/>
          <a:stretch>
            <a:fillRect/>
          </a:stretch>
        </p:blipFill>
        <p:spPr>
          <a:xfrm>
            <a:off x="7401161" y="4173058"/>
            <a:ext cx="4561521" cy="2183292"/>
          </a:xfrm>
          <a:prstGeom prst="rect">
            <a:avLst/>
          </a:prstGeom>
        </p:spPr>
      </p:pic>
    </p:spTree>
    <p:extLst>
      <p:ext uri="{BB962C8B-B14F-4D97-AF65-F5344CB8AC3E}">
        <p14:creationId xmlns:p14="http://schemas.microsoft.com/office/powerpoint/2010/main" val="261734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DC049-81BC-3D4A-C1EF-ADD2C4BA3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C660E-A909-A7B6-0A34-9E97DE64DEE7}"/>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D5BC5FAC-92CB-0658-714E-F3B618440162}"/>
              </a:ext>
            </a:extLst>
          </p:cNvPr>
          <p:cNvSpPr>
            <a:spLocks noGrp="1"/>
          </p:cNvSpPr>
          <p:nvPr>
            <p:ph idx="1"/>
          </p:nvPr>
        </p:nvSpPr>
        <p:spPr>
          <a:xfrm>
            <a:off x="838200" y="1009650"/>
            <a:ext cx="6855471" cy="5167313"/>
          </a:xfrm>
        </p:spPr>
        <p:txBody>
          <a:bodyPr>
            <a:normAutofit/>
          </a:bodyPr>
          <a:lstStyle/>
          <a:p>
            <a:pPr algn="just"/>
            <a:r>
              <a:rPr lang="en-US" dirty="0">
                <a:latin typeface="Arial" panose="020B0604020202020204" pitchFamily="34" charset="0"/>
                <a:cs typeface="Arial" panose="020B0604020202020204" pitchFamily="34" charset="0"/>
              </a:rPr>
              <a:t>Activity Diagram Notations</a:t>
            </a:r>
          </a:p>
          <a:p>
            <a:pPr lvl="1" algn="just"/>
            <a:r>
              <a:rPr lang="en-US" sz="1800" dirty="0">
                <a:latin typeface="Arial" panose="020B0604020202020204" pitchFamily="34" charset="0"/>
                <a:cs typeface="Arial" panose="020B0604020202020204" pitchFamily="34" charset="0"/>
              </a:rPr>
              <a:t>Fork Node</a:t>
            </a:r>
          </a:p>
          <a:p>
            <a:pPr lvl="2" algn="just"/>
            <a:r>
              <a:rPr lang="en-US" sz="1600" dirty="0">
                <a:latin typeface="Arial" panose="020B0604020202020204" pitchFamily="34" charset="0"/>
                <a:cs typeface="Arial" panose="020B0604020202020204" pitchFamily="34" charset="0"/>
              </a:rPr>
              <a:t>A fork node is a control node that splits a flow into multiple concurrent flows.</a:t>
            </a:r>
          </a:p>
          <a:p>
            <a:pPr lvl="2" algn="just"/>
            <a:r>
              <a:rPr lang="en-US" sz="1600" dirty="0">
                <a:latin typeface="Arial" panose="020B0604020202020204" pitchFamily="34" charset="0"/>
                <a:cs typeface="Arial" panose="020B0604020202020204" pitchFamily="34" charset="0"/>
              </a:rPr>
              <a:t>A fork node has one incoming edge and multiple outgoing edges.</a:t>
            </a:r>
          </a:p>
          <a:p>
            <a:pPr lvl="1" algn="just"/>
            <a:r>
              <a:rPr lang="en-US" sz="1800" dirty="0">
                <a:latin typeface="Arial" panose="020B0604020202020204" pitchFamily="34" charset="0"/>
                <a:cs typeface="Arial" panose="020B0604020202020204" pitchFamily="34" charset="0"/>
              </a:rPr>
              <a:t>Join Node</a:t>
            </a:r>
          </a:p>
          <a:p>
            <a:pPr lvl="2" algn="just"/>
            <a:r>
              <a:rPr lang="en-US" sz="1600" dirty="0">
                <a:latin typeface="Arial" panose="020B0604020202020204" pitchFamily="34" charset="0"/>
                <a:cs typeface="Arial" panose="020B0604020202020204" pitchFamily="34" charset="0"/>
              </a:rPr>
              <a:t>A join node is a control node that synchronizes multiple flows.</a:t>
            </a:r>
          </a:p>
          <a:p>
            <a:pPr lvl="2" algn="just"/>
            <a:r>
              <a:rPr lang="en-US" sz="1600" dirty="0">
                <a:latin typeface="Arial" panose="020B0604020202020204" pitchFamily="34" charset="0"/>
                <a:cs typeface="Arial" panose="020B0604020202020204" pitchFamily="34" charset="0"/>
              </a:rPr>
              <a:t>A join node has multiple incoming edges and one outgoing edge.</a:t>
            </a:r>
          </a:p>
          <a:p>
            <a:pPr lvl="1" algn="just"/>
            <a:r>
              <a:rPr lang="en-US" sz="1800" dirty="0">
                <a:latin typeface="Arial" panose="020B0604020202020204" pitchFamily="34" charset="0"/>
                <a:cs typeface="Arial" panose="020B0604020202020204" pitchFamily="34" charset="0"/>
              </a:rPr>
              <a:t>Swimlane and Partition</a:t>
            </a:r>
          </a:p>
          <a:p>
            <a:pPr lvl="2" algn="just"/>
            <a:r>
              <a:rPr lang="en-US" sz="1400" dirty="0">
                <a:latin typeface="Arial" panose="020B0604020202020204" pitchFamily="34" charset="0"/>
                <a:cs typeface="Arial" panose="020B0604020202020204" pitchFamily="34" charset="0"/>
              </a:rPr>
              <a:t>A way to group activities performed by the same actor on an activity diagram or to group activities in a single thread</a:t>
            </a:r>
          </a:p>
          <a:p>
            <a:pPr lvl="3" algn="just"/>
            <a:endParaRPr lang="en-US" dirty="0">
              <a:latin typeface="Arial" panose="020B0604020202020204" pitchFamily="34" charset="0"/>
              <a:cs typeface="Arial" panose="020B0604020202020204" pitchFamily="34" charset="0"/>
            </a:endParaRPr>
          </a:p>
          <a:p>
            <a:pPr lvl="2" algn="just"/>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8098FF-763E-EC72-9E40-BC9AB940B292}"/>
              </a:ext>
            </a:extLst>
          </p:cNvPr>
          <p:cNvSpPr>
            <a:spLocks noGrp="1"/>
          </p:cNvSpPr>
          <p:nvPr>
            <p:ph type="sldNum" sz="quarter" idx="12"/>
          </p:nvPr>
        </p:nvSpPr>
        <p:spPr/>
        <p:txBody>
          <a:bodyPr/>
          <a:lstStyle/>
          <a:p>
            <a:fld id="{F87CB64D-9286-4B15-A008-6B37D00894E6}" type="slidenum">
              <a:rPr lang="en-US" smtClean="0"/>
              <a:t>34</a:t>
            </a:fld>
            <a:endParaRPr lang="en-US"/>
          </a:p>
        </p:txBody>
      </p:sp>
      <p:pic>
        <p:nvPicPr>
          <p:cNvPr id="7" name="Picture 6">
            <a:extLst>
              <a:ext uri="{FF2B5EF4-FFF2-40B4-BE49-F238E27FC236}">
                <a16:creationId xmlns:a16="http://schemas.microsoft.com/office/drawing/2014/main" id="{78C1319B-93F9-FBA1-CA87-2E9E262A1440}"/>
              </a:ext>
            </a:extLst>
          </p:cNvPr>
          <p:cNvPicPr>
            <a:picLocks noChangeAspect="1"/>
          </p:cNvPicPr>
          <p:nvPr/>
        </p:nvPicPr>
        <p:blipFill>
          <a:blip r:embed="rId2"/>
          <a:stretch>
            <a:fillRect/>
          </a:stretch>
        </p:blipFill>
        <p:spPr>
          <a:xfrm>
            <a:off x="7693671" y="1191459"/>
            <a:ext cx="1833858" cy="1351717"/>
          </a:xfrm>
          <a:prstGeom prst="rect">
            <a:avLst/>
          </a:prstGeom>
        </p:spPr>
      </p:pic>
      <p:pic>
        <p:nvPicPr>
          <p:cNvPr id="13" name="Picture 12">
            <a:extLst>
              <a:ext uri="{FF2B5EF4-FFF2-40B4-BE49-F238E27FC236}">
                <a16:creationId xmlns:a16="http://schemas.microsoft.com/office/drawing/2014/main" id="{76B39A44-3782-C6DF-BD33-0BF6BCC39B3D}"/>
              </a:ext>
            </a:extLst>
          </p:cNvPr>
          <p:cNvPicPr>
            <a:picLocks noChangeAspect="1"/>
          </p:cNvPicPr>
          <p:nvPr/>
        </p:nvPicPr>
        <p:blipFill>
          <a:blip r:embed="rId3"/>
          <a:stretch>
            <a:fillRect/>
          </a:stretch>
        </p:blipFill>
        <p:spPr>
          <a:xfrm>
            <a:off x="10317744" y="1191459"/>
            <a:ext cx="1687439" cy="1351718"/>
          </a:xfrm>
          <a:prstGeom prst="rect">
            <a:avLst/>
          </a:prstGeom>
        </p:spPr>
      </p:pic>
      <p:pic>
        <p:nvPicPr>
          <p:cNvPr id="15" name="Picture 14">
            <a:extLst>
              <a:ext uri="{FF2B5EF4-FFF2-40B4-BE49-F238E27FC236}">
                <a16:creationId xmlns:a16="http://schemas.microsoft.com/office/drawing/2014/main" id="{35D57F25-039F-0F51-1CA6-4E1E10D2D35B}"/>
              </a:ext>
            </a:extLst>
          </p:cNvPr>
          <p:cNvPicPr>
            <a:picLocks noChangeAspect="1"/>
          </p:cNvPicPr>
          <p:nvPr/>
        </p:nvPicPr>
        <p:blipFill>
          <a:blip r:embed="rId4"/>
          <a:stretch>
            <a:fillRect/>
          </a:stretch>
        </p:blipFill>
        <p:spPr>
          <a:xfrm>
            <a:off x="8448675" y="3011331"/>
            <a:ext cx="2837427" cy="3130176"/>
          </a:xfrm>
          <a:prstGeom prst="rect">
            <a:avLst/>
          </a:prstGeom>
        </p:spPr>
      </p:pic>
      <p:sp>
        <p:nvSpPr>
          <p:cNvPr id="16" name="TextBox 15">
            <a:extLst>
              <a:ext uri="{FF2B5EF4-FFF2-40B4-BE49-F238E27FC236}">
                <a16:creationId xmlns:a16="http://schemas.microsoft.com/office/drawing/2014/main" id="{C8FE3C5F-BBB0-1DC1-E9DA-157724800DBD}"/>
              </a:ext>
            </a:extLst>
          </p:cNvPr>
          <p:cNvSpPr txBox="1"/>
          <p:nvPr/>
        </p:nvSpPr>
        <p:spPr>
          <a:xfrm>
            <a:off x="8160859" y="2649114"/>
            <a:ext cx="844848" cy="276999"/>
          </a:xfrm>
          <a:prstGeom prst="rect">
            <a:avLst/>
          </a:prstGeom>
          <a:noFill/>
        </p:spPr>
        <p:txBody>
          <a:bodyPr wrap="none" rtlCol="0">
            <a:spAutoFit/>
          </a:bodyPr>
          <a:lstStyle/>
          <a:p>
            <a:pPr algn="ctr"/>
            <a:r>
              <a:rPr lang="en-US" sz="1200" b="1" dirty="0"/>
              <a:t>Fork Node</a:t>
            </a:r>
          </a:p>
        </p:txBody>
      </p:sp>
      <p:sp>
        <p:nvSpPr>
          <p:cNvPr id="17" name="TextBox 16">
            <a:extLst>
              <a:ext uri="{FF2B5EF4-FFF2-40B4-BE49-F238E27FC236}">
                <a16:creationId xmlns:a16="http://schemas.microsoft.com/office/drawing/2014/main" id="{63515179-CC22-04B9-B388-002A20140D2B}"/>
              </a:ext>
            </a:extLst>
          </p:cNvPr>
          <p:cNvSpPr txBox="1"/>
          <p:nvPr/>
        </p:nvSpPr>
        <p:spPr>
          <a:xfrm>
            <a:off x="10739039" y="2638754"/>
            <a:ext cx="844848" cy="276999"/>
          </a:xfrm>
          <a:prstGeom prst="rect">
            <a:avLst/>
          </a:prstGeom>
          <a:noFill/>
        </p:spPr>
        <p:txBody>
          <a:bodyPr wrap="none" rtlCol="0">
            <a:spAutoFit/>
          </a:bodyPr>
          <a:lstStyle/>
          <a:p>
            <a:pPr algn="ctr"/>
            <a:r>
              <a:rPr lang="en-US" sz="1200" b="1" dirty="0"/>
              <a:t>Join Node</a:t>
            </a:r>
          </a:p>
        </p:txBody>
      </p:sp>
      <p:sp>
        <p:nvSpPr>
          <p:cNvPr id="18" name="TextBox 17">
            <a:extLst>
              <a:ext uri="{FF2B5EF4-FFF2-40B4-BE49-F238E27FC236}">
                <a16:creationId xmlns:a16="http://schemas.microsoft.com/office/drawing/2014/main" id="{D11D94F1-A8D8-5AAD-97F8-4BAB15D3D481}"/>
              </a:ext>
            </a:extLst>
          </p:cNvPr>
          <p:cNvSpPr txBox="1"/>
          <p:nvPr/>
        </p:nvSpPr>
        <p:spPr>
          <a:xfrm>
            <a:off x="9027863" y="6141507"/>
            <a:ext cx="1679050" cy="276999"/>
          </a:xfrm>
          <a:prstGeom prst="rect">
            <a:avLst/>
          </a:prstGeom>
          <a:noFill/>
        </p:spPr>
        <p:txBody>
          <a:bodyPr wrap="none" rtlCol="0">
            <a:spAutoFit/>
          </a:bodyPr>
          <a:lstStyle/>
          <a:p>
            <a:pPr algn="ctr"/>
            <a:r>
              <a:rPr lang="en-US" sz="1200" b="1" dirty="0"/>
              <a:t>Swimlane and Partition</a:t>
            </a:r>
          </a:p>
        </p:txBody>
      </p:sp>
    </p:spTree>
    <p:extLst>
      <p:ext uri="{BB962C8B-B14F-4D97-AF65-F5344CB8AC3E}">
        <p14:creationId xmlns:p14="http://schemas.microsoft.com/office/powerpoint/2010/main" val="405030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38E7-587F-8CBA-C830-179A432BD15B}"/>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CEC311F3-6807-BAAC-44AD-5400BF675DE4}"/>
              </a:ext>
            </a:extLst>
          </p:cNvPr>
          <p:cNvSpPr>
            <a:spLocks noGrp="1"/>
          </p:cNvSpPr>
          <p:nvPr>
            <p:ph idx="1"/>
          </p:nvPr>
        </p:nvSpPr>
        <p:spPr>
          <a:xfrm>
            <a:off x="838200" y="1009651"/>
            <a:ext cx="6610350" cy="704850"/>
          </a:xfrm>
        </p:spPr>
        <p:txBody>
          <a:bodyPr/>
          <a:lstStyle/>
          <a:p>
            <a:r>
              <a:rPr lang="en-US" dirty="0"/>
              <a:t>Example: Shipping Process</a:t>
            </a:r>
          </a:p>
        </p:txBody>
      </p:sp>
      <p:sp>
        <p:nvSpPr>
          <p:cNvPr id="4" name="Slide Number Placeholder 3">
            <a:extLst>
              <a:ext uri="{FF2B5EF4-FFF2-40B4-BE49-F238E27FC236}">
                <a16:creationId xmlns:a16="http://schemas.microsoft.com/office/drawing/2014/main" id="{513A282D-514D-AE32-3BE0-5A54F4C8DAD3}"/>
              </a:ext>
            </a:extLst>
          </p:cNvPr>
          <p:cNvSpPr>
            <a:spLocks noGrp="1"/>
          </p:cNvSpPr>
          <p:nvPr>
            <p:ph type="sldNum" sz="quarter" idx="12"/>
          </p:nvPr>
        </p:nvSpPr>
        <p:spPr/>
        <p:txBody>
          <a:bodyPr/>
          <a:lstStyle/>
          <a:p>
            <a:fld id="{F87CB64D-9286-4B15-A008-6B37D00894E6}" type="slidenum">
              <a:rPr lang="en-US" smtClean="0"/>
              <a:t>35</a:t>
            </a:fld>
            <a:endParaRPr lang="en-US"/>
          </a:p>
        </p:txBody>
      </p:sp>
      <p:pic>
        <p:nvPicPr>
          <p:cNvPr id="6" name="Picture 5">
            <a:extLst>
              <a:ext uri="{FF2B5EF4-FFF2-40B4-BE49-F238E27FC236}">
                <a16:creationId xmlns:a16="http://schemas.microsoft.com/office/drawing/2014/main" id="{AA8A1A8C-D6C0-8FD2-9F53-B76216E0C5DE}"/>
              </a:ext>
            </a:extLst>
          </p:cNvPr>
          <p:cNvPicPr>
            <a:picLocks noChangeAspect="1"/>
          </p:cNvPicPr>
          <p:nvPr/>
        </p:nvPicPr>
        <p:blipFill>
          <a:blip r:embed="rId2"/>
          <a:stretch>
            <a:fillRect/>
          </a:stretch>
        </p:blipFill>
        <p:spPr>
          <a:xfrm>
            <a:off x="1347159" y="1838326"/>
            <a:ext cx="9002381" cy="3962953"/>
          </a:xfrm>
          <a:prstGeom prst="rect">
            <a:avLst/>
          </a:prstGeom>
        </p:spPr>
      </p:pic>
    </p:spTree>
    <p:extLst>
      <p:ext uri="{BB962C8B-B14F-4D97-AF65-F5344CB8AC3E}">
        <p14:creationId xmlns:p14="http://schemas.microsoft.com/office/powerpoint/2010/main" val="223619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D4C8E-3DA6-D701-6E15-64DF97918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E6EDF-3471-0A1E-A732-4C9F783C674D}"/>
              </a:ext>
            </a:extLst>
          </p:cNvPr>
          <p:cNvSpPr>
            <a:spLocks noGrp="1"/>
          </p:cNvSpPr>
          <p:nvPr>
            <p:ph type="title"/>
          </p:nvPr>
        </p:nvSpPr>
        <p:spPr/>
        <p:txBody>
          <a:bodyPr/>
          <a:lstStyle/>
          <a:p>
            <a:r>
              <a:rPr lang="en-US" dirty="0"/>
              <a:t>UML Activity Diagram </a:t>
            </a:r>
          </a:p>
        </p:txBody>
      </p:sp>
      <p:sp>
        <p:nvSpPr>
          <p:cNvPr id="3" name="Content Placeholder 2">
            <a:extLst>
              <a:ext uri="{FF2B5EF4-FFF2-40B4-BE49-F238E27FC236}">
                <a16:creationId xmlns:a16="http://schemas.microsoft.com/office/drawing/2014/main" id="{0D3E7DBB-72B8-37A9-B6B2-D3A60915E17B}"/>
              </a:ext>
            </a:extLst>
          </p:cNvPr>
          <p:cNvSpPr>
            <a:spLocks noGrp="1"/>
          </p:cNvSpPr>
          <p:nvPr>
            <p:ph idx="1"/>
          </p:nvPr>
        </p:nvSpPr>
        <p:spPr>
          <a:xfrm>
            <a:off x="838200" y="1009651"/>
            <a:ext cx="6610350" cy="704850"/>
          </a:xfrm>
        </p:spPr>
        <p:txBody>
          <a:bodyPr/>
          <a:lstStyle/>
          <a:p>
            <a:r>
              <a:rPr lang="en-US" dirty="0"/>
              <a:t>Example: Article Submission Process</a:t>
            </a:r>
          </a:p>
        </p:txBody>
      </p:sp>
      <p:sp>
        <p:nvSpPr>
          <p:cNvPr id="4" name="Slide Number Placeholder 3">
            <a:extLst>
              <a:ext uri="{FF2B5EF4-FFF2-40B4-BE49-F238E27FC236}">
                <a16:creationId xmlns:a16="http://schemas.microsoft.com/office/drawing/2014/main" id="{637E1245-E0DF-FE91-6210-CD0F843DA43A}"/>
              </a:ext>
            </a:extLst>
          </p:cNvPr>
          <p:cNvSpPr>
            <a:spLocks noGrp="1"/>
          </p:cNvSpPr>
          <p:nvPr>
            <p:ph type="sldNum" sz="quarter" idx="12"/>
          </p:nvPr>
        </p:nvSpPr>
        <p:spPr/>
        <p:txBody>
          <a:bodyPr/>
          <a:lstStyle/>
          <a:p>
            <a:fld id="{F87CB64D-9286-4B15-A008-6B37D00894E6}" type="slidenum">
              <a:rPr lang="en-US" smtClean="0"/>
              <a:t>36</a:t>
            </a:fld>
            <a:endParaRPr lang="en-US"/>
          </a:p>
        </p:txBody>
      </p:sp>
      <p:pic>
        <p:nvPicPr>
          <p:cNvPr id="7" name="Picture 6">
            <a:extLst>
              <a:ext uri="{FF2B5EF4-FFF2-40B4-BE49-F238E27FC236}">
                <a16:creationId xmlns:a16="http://schemas.microsoft.com/office/drawing/2014/main" id="{33EDD370-EDE3-A693-59ED-3808EAFD51DB}"/>
              </a:ext>
            </a:extLst>
          </p:cNvPr>
          <p:cNvPicPr>
            <a:picLocks noChangeAspect="1"/>
          </p:cNvPicPr>
          <p:nvPr/>
        </p:nvPicPr>
        <p:blipFill>
          <a:blip r:embed="rId2"/>
          <a:stretch>
            <a:fillRect/>
          </a:stretch>
        </p:blipFill>
        <p:spPr>
          <a:xfrm>
            <a:off x="2409310" y="1709497"/>
            <a:ext cx="7373379" cy="3439005"/>
          </a:xfrm>
          <a:prstGeom prst="rect">
            <a:avLst/>
          </a:prstGeom>
        </p:spPr>
      </p:pic>
    </p:spTree>
    <p:extLst>
      <p:ext uri="{BB962C8B-B14F-4D97-AF65-F5344CB8AC3E}">
        <p14:creationId xmlns:p14="http://schemas.microsoft.com/office/powerpoint/2010/main" val="423269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8711-9897-2362-9448-48F0145689EA}"/>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90CB3C05-E564-0C68-857B-12505F2735B8}"/>
              </a:ext>
            </a:extLst>
          </p:cNvPr>
          <p:cNvSpPr>
            <a:spLocks noGrp="1"/>
          </p:cNvSpPr>
          <p:nvPr>
            <p:ph idx="1"/>
          </p:nvPr>
        </p:nvSpPr>
        <p:spPr/>
        <p:txBody>
          <a:bodyPr>
            <a:normAutofit lnSpcReduction="10000"/>
          </a:bodyPr>
          <a:lstStyle/>
          <a:p>
            <a:pPr algn="just"/>
            <a:r>
              <a:rPr lang="en-US" dirty="0"/>
              <a:t>A sequence diagram shows the interactions between objects in a system, specifically illustrating the order in which messages are exchanged between them, essentially depicting the flow of communication and actions over time between different objects within a system.</a:t>
            </a:r>
          </a:p>
          <a:p>
            <a:pPr algn="just"/>
            <a:r>
              <a:rPr lang="en-US" dirty="0"/>
              <a:t>Key points about sequence diagrams:</a:t>
            </a:r>
          </a:p>
          <a:p>
            <a:pPr lvl="1" algn="just"/>
            <a:r>
              <a:rPr lang="en-US" dirty="0"/>
              <a:t>Visualizing object interactions:</a:t>
            </a:r>
          </a:p>
          <a:p>
            <a:pPr lvl="2" algn="just"/>
            <a:r>
              <a:rPr lang="en-US" dirty="0"/>
              <a:t>They provide a clear picture of how different objects within a system communicate with each other, including the sequence of messages sent and received. </a:t>
            </a:r>
          </a:p>
          <a:p>
            <a:pPr lvl="1" algn="just"/>
            <a:r>
              <a:rPr lang="en-US" dirty="0"/>
              <a:t>Understanding system behavior:</a:t>
            </a:r>
          </a:p>
          <a:p>
            <a:pPr lvl="2" algn="just"/>
            <a:r>
              <a:rPr lang="en-US" dirty="0"/>
              <a:t>By depicting the order of events, sequence diagrams help developers and analysts understand how a system functions, especially for specific use cases. </a:t>
            </a:r>
          </a:p>
          <a:p>
            <a:pPr lvl="1" algn="just"/>
            <a:r>
              <a:rPr lang="en-US" dirty="0"/>
              <a:t>Identifying potential issues:</a:t>
            </a:r>
          </a:p>
          <a:p>
            <a:pPr lvl="2" algn="just"/>
            <a:r>
              <a:rPr lang="en-US" dirty="0"/>
              <a:t>By visualizing the interaction flow, sequence diagrams can help identify potential bottlenecks or errors in communication between objects. </a:t>
            </a:r>
          </a:p>
          <a:p>
            <a:pPr lvl="1" algn="just"/>
            <a:r>
              <a:rPr lang="en-US" dirty="0"/>
              <a:t>Documenting system design:</a:t>
            </a:r>
          </a:p>
          <a:p>
            <a:pPr lvl="2" algn="just"/>
            <a:r>
              <a:rPr lang="en-US" dirty="0"/>
              <a:t>They act as a valuable documentation tool to capture the detailed interactions within a system, making it easier to understand for developers and stakeholders. </a:t>
            </a:r>
          </a:p>
        </p:txBody>
      </p:sp>
      <p:sp>
        <p:nvSpPr>
          <p:cNvPr id="4" name="Slide Number Placeholder 3">
            <a:extLst>
              <a:ext uri="{FF2B5EF4-FFF2-40B4-BE49-F238E27FC236}">
                <a16:creationId xmlns:a16="http://schemas.microsoft.com/office/drawing/2014/main" id="{64D102AC-1290-3F9D-EC1A-59FD415BAF6A}"/>
              </a:ext>
            </a:extLst>
          </p:cNvPr>
          <p:cNvSpPr>
            <a:spLocks noGrp="1"/>
          </p:cNvSpPr>
          <p:nvPr>
            <p:ph type="sldNum" sz="quarter" idx="12"/>
          </p:nvPr>
        </p:nvSpPr>
        <p:spPr/>
        <p:txBody>
          <a:bodyPr/>
          <a:lstStyle/>
          <a:p>
            <a:fld id="{F87CB64D-9286-4B15-A008-6B37D00894E6}" type="slidenum">
              <a:rPr lang="en-US" smtClean="0"/>
              <a:t>37</a:t>
            </a:fld>
            <a:endParaRPr lang="en-US"/>
          </a:p>
        </p:txBody>
      </p:sp>
    </p:spTree>
    <p:extLst>
      <p:ext uri="{BB962C8B-B14F-4D97-AF65-F5344CB8AC3E}">
        <p14:creationId xmlns:p14="http://schemas.microsoft.com/office/powerpoint/2010/main" val="2570583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88266-07EF-42FF-AE45-EE05706BC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502FA-A276-F60F-BA2E-9E65611F0464}"/>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3189738C-577A-35DA-5F4B-193715FD7E60}"/>
              </a:ext>
            </a:extLst>
          </p:cNvPr>
          <p:cNvSpPr>
            <a:spLocks noGrp="1"/>
          </p:cNvSpPr>
          <p:nvPr>
            <p:ph idx="1"/>
          </p:nvPr>
        </p:nvSpPr>
        <p:spPr>
          <a:xfrm>
            <a:off x="838200" y="1009650"/>
            <a:ext cx="8524875" cy="5167313"/>
          </a:xfrm>
        </p:spPr>
        <p:txBody>
          <a:bodyPr>
            <a:normAutofit/>
          </a:bodyPr>
          <a:lstStyle/>
          <a:p>
            <a:pPr algn="just"/>
            <a:r>
              <a:rPr lang="en-US" dirty="0"/>
              <a:t>Sequence Diagram Notation</a:t>
            </a:r>
          </a:p>
          <a:p>
            <a:pPr lvl="1" algn="just"/>
            <a:r>
              <a:rPr lang="en-US" dirty="0"/>
              <a:t>Actor</a:t>
            </a:r>
          </a:p>
          <a:p>
            <a:pPr lvl="2" algn="just"/>
            <a:r>
              <a:rPr lang="en-US" dirty="0"/>
              <a:t>a type of role played by an entity that interacts with the subject (e.g., by exchanging signals and data)</a:t>
            </a:r>
          </a:p>
          <a:p>
            <a:pPr lvl="2" algn="just"/>
            <a:r>
              <a:rPr lang="en-US" dirty="0"/>
              <a:t>represent roles played by human users, external hardware, or other subjects.</a:t>
            </a:r>
          </a:p>
          <a:p>
            <a:pPr lvl="2" algn="just"/>
            <a:r>
              <a:rPr lang="en-US" b="1" dirty="0"/>
              <a:t>Note that:</a:t>
            </a:r>
            <a:endParaRPr lang="en-US" dirty="0"/>
          </a:p>
          <a:p>
            <a:pPr lvl="3" algn="just"/>
            <a:r>
              <a:rPr lang="en-US" dirty="0"/>
              <a:t>An actor does not necessarily represent a specific physical entity but merely a particular role of some entity</a:t>
            </a:r>
          </a:p>
          <a:p>
            <a:pPr lvl="3" algn="just"/>
            <a:r>
              <a:rPr lang="en-US" dirty="0"/>
              <a:t>A person may play the role of several different actors and, conversely, a given actor may be played by multiple different person.</a:t>
            </a:r>
          </a:p>
          <a:p>
            <a:pPr lvl="1" algn="just"/>
            <a:r>
              <a:rPr lang="en-US" dirty="0"/>
              <a:t>Lifeline</a:t>
            </a:r>
          </a:p>
          <a:p>
            <a:pPr lvl="2" algn="just"/>
            <a:r>
              <a:rPr lang="en-US" dirty="0"/>
              <a:t>A lifeline represents an individual participant in the Interaction.</a:t>
            </a:r>
          </a:p>
          <a:p>
            <a:pPr lvl="1" algn="just"/>
            <a:r>
              <a:rPr lang="en-US" dirty="0"/>
              <a:t>Activations</a:t>
            </a:r>
          </a:p>
          <a:p>
            <a:pPr lvl="2" algn="just"/>
            <a:r>
              <a:rPr lang="en-US" dirty="0"/>
              <a:t>A thin rectangle on a lifeline) represents the period during which an element is performing an operation.</a:t>
            </a:r>
          </a:p>
          <a:p>
            <a:pPr lvl="2" algn="just"/>
            <a:r>
              <a:rPr lang="en-US" dirty="0"/>
              <a:t>The top and the bottom of the of the rectangle are aligned with the initiation and the completion time respectively</a:t>
            </a:r>
          </a:p>
        </p:txBody>
      </p:sp>
      <p:sp>
        <p:nvSpPr>
          <p:cNvPr id="4" name="Slide Number Placeholder 3">
            <a:extLst>
              <a:ext uri="{FF2B5EF4-FFF2-40B4-BE49-F238E27FC236}">
                <a16:creationId xmlns:a16="http://schemas.microsoft.com/office/drawing/2014/main" id="{6036E325-E1C4-360E-CE71-F0DEAEE5BAE8}"/>
              </a:ext>
            </a:extLst>
          </p:cNvPr>
          <p:cNvSpPr>
            <a:spLocks noGrp="1"/>
          </p:cNvSpPr>
          <p:nvPr>
            <p:ph type="sldNum" sz="quarter" idx="12"/>
          </p:nvPr>
        </p:nvSpPr>
        <p:spPr/>
        <p:txBody>
          <a:bodyPr/>
          <a:lstStyle/>
          <a:p>
            <a:fld id="{F87CB64D-9286-4B15-A008-6B37D00894E6}" type="slidenum">
              <a:rPr lang="en-US" smtClean="0"/>
              <a:t>38</a:t>
            </a:fld>
            <a:endParaRPr lang="en-US"/>
          </a:p>
        </p:txBody>
      </p:sp>
      <p:pic>
        <p:nvPicPr>
          <p:cNvPr id="8" name="Picture 7">
            <a:extLst>
              <a:ext uri="{FF2B5EF4-FFF2-40B4-BE49-F238E27FC236}">
                <a16:creationId xmlns:a16="http://schemas.microsoft.com/office/drawing/2014/main" id="{E93231AA-B6A4-AED5-9F1F-D065235DD364}"/>
              </a:ext>
            </a:extLst>
          </p:cNvPr>
          <p:cNvPicPr>
            <a:picLocks noChangeAspect="1"/>
          </p:cNvPicPr>
          <p:nvPr/>
        </p:nvPicPr>
        <p:blipFill>
          <a:blip r:embed="rId2"/>
          <a:stretch>
            <a:fillRect/>
          </a:stretch>
        </p:blipFill>
        <p:spPr>
          <a:xfrm>
            <a:off x="10629867" y="1561896"/>
            <a:ext cx="363406" cy="2238580"/>
          </a:xfrm>
          <a:prstGeom prst="rect">
            <a:avLst/>
          </a:prstGeom>
        </p:spPr>
      </p:pic>
      <p:pic>
        <p:nvPicPr>
          <p:cNvPr id="12" name="Picture 11">
            <a:extLst>
              <a:ext uri="{FF2B5EF4-FFF2-40B4-BE49-F238E27FC236}">
                <a16:creationId xmlns:a16="http://schemas.microsoft.com/office/drawing/2014/main" id="{9FCE8EE8-BEE6-CA86-E0AC-FC2E9692EC0D}"/>
              </a:ext>
            </a:extLst>
          </p:cNvPr>
          <p:cNvPicPr>
            <a:picLocks noChangeAspect="1"/>
          </p:cNvPicPr>
          <p:nvPr/>
        </p:nvPicPr>
        <p:blipFill>
          <a:blip r:embed="rId3"/>
          <a:stretch>
            <a:fillRect/>
          </a:stretch>
        </p:blipFill>
        <p:spPr>
          <a:xfrm>
            <a:off x="10344055" y="3882921"/>
            <a:ext cx="1103530" cy="2390983"/>
          </a:xfrm>
          <a:prstGeom prst="rect">
            <a:avLst/>
          </a:prstGeom>
        </p:spPr>
      </p:pic>
    </p:spTree>
    <p:extLst>
      <p:ext uri="{BB962C8B-B14F-4D97-AF65-F5344CB8AC3E}">
        <p14:creationId xmlns:p14="http://schemas.microsoft.com/office/powerpoint/2010/main" val="3473797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E8692-36B1-6970-8C0D-9858D2851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020F0-90CA-D356-A936-2C36BF1C45A9}"/>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CD161376-1931-1C8F-0EF8-48DDC366DEAF}"/>
              </a:ext>
            </a:extLst>
          </p:cNvPr>
          <p:cNvSpPr>
            <a:spLocks noGrp="1"/>
          </p:cNvSpPr>
          <p:nvPr>
            <p:ph idx="1"/>
          </p:nvPr>
        </p:nvSpPr>
        <p:spPr>
          <a:xfrm>
            <a:off x="838200" y="1009650"/>
            <a:ext cx="8524875" cy="5167313"/>
          </a:xfrm>
        </p:spPr>
        <p:txBody>
          <a:bodyPr>
            <a:normAutofit/>
          </a:bodyPr>
          <a:lstStyle/>
          <a:p>
            <a:pPr algn="just"/>
            <a:r>
              <a:rPr lang="en-US" dirty="0"/>
              <a:t>Sequence Diagram Notation</a:t>
            </a:r>
          </a:p>
          <a:p>
            <a:pPr lvl="1" algn="just"/>
            <a:r>
              <a:rPr lang="en-US" dirty="0"/>
              <a:t>Actor</a:t>
            </a:r>
          </a:p>
          <a:p>
            <a:pPr lvl="2" algn="just"/>
            <a:r>
              <a:rPr lang="en-US" dirty="0"/>
              <a:t>a type of role played by an entity that interacts with the subject (e.g., by exchanging signals and data)</a:t>
            </a:r>
          </a:p>
          <a:p>
            <a:pPr lvl="2" algn="just"/>
            <a:r>
              <a:rPr lang="en-US" dirty="0"/>
              <a:t>represent roles played by human users, external hardware, or other subjects.</a:t>
            </a:r>
          </a:p>
          <a:p>
            <a:pPr lvl="2" algn="just"/>
            <a:r>
              <a:rPr lang="en-US" b="1" dirty="0"/>
              <a:t>Note that:</a:t>
            </a:r>
            <a:endParaRPr lang="en-US" dirty="0"/>
          </a:p>
          <a:p>
            <a:pPr lvl="3" algn="just"/>
            <a:r>
              <a:rPr lang="en-US" dirty="0"/>
              <a:t>An actor does not necessarily represent a specific physical entity but merely a particular role of some entity</a:t>
            </a:r>
          </a:p>
          <a:p>
            <a:pPr lvl="3" algn="just"/>
            <a:r>
              <a:rPr lang="en-US" dirty="0"/>
              <a:t>A person may play the role of several different actors and, conversely, a given actor may be played by multiple different person.</a:t>
            </a:r>
          </a:p>
          <a:p>
            <a:pPr lvl="1" algn="just"/>
            <a:r>
              <a:rPr lang="en-US" dirty="0"/>
              <a:t>Lifeline</a:t>
            </a:r>
          </a:p>
          <a:p>
            <a:pPr lvl="2" algn="just"/>
            <a:r>
              <a:rPr lang="en-US" dirty="0"/>
              <a:t>A lifeline represents an individual participant in the Interaction.</a:t>
            </a:r>
          </a:p>
          <a:p>
            <a:pPr lvl="1" algn="just"/>
            <a:r>
              <a:rPr lang="en-US" dirty="0"/>
              <a:t>Activations</a:t>
            </a:r>
          </a:p>
          <a:p>
            <a:pPr lvl="2" algn="just"/>
            <a:r>
              <a:rPr lang="en-US" dirty="0"/>
              <a:t>A thin rectangle on a lifeline) represents the period during which an element is performing an operation.</a:t>
            </a:r>
          </a:p>
          <a:p>
            <a:pPr lvl="2" algn="just"/>
            <a:r>
              <a:rPr lang="en-US" dirty="0"/>
              <a:t>The top and the bottom of the of the rectangle are aligned with the initiation and the completion time respectively</a:t>
            </a:r>
          </a:p>
        </p:txBody>
      </p:sp>
      <p:sp>
        <p:nvSpPr>
          <p:cNvPr id="4" name="Slide Number Placeholder 3">
            <a:extLst>
              <a:ext uri="{FF2B5EF4-FFF2-40B4-BE49-F238E27FC236}">
                <a16:creationId xmlns:a16="http://schemas.microsoft.com/office/drawing/2014/main" id="{9594446A-4B1B-3514-79B4-AF5644B660CA}"/>
              </a:ext>
            </a:extLst>
          </p:cNvPr>
          <p:cNvSpPr>
            <a:spLocks noGrp="1"/>
          </p:cNvSpPr>
          <p:nvPr>
            <p:ph type="sldNum" sz="quarter" idx="12"/>
          </p:nvPr>
        </p:nvSpPr>
        <p:spPr/>
        <p:txBody>
          <a:bodyPr/>
          <a:lstStyle/>
          <a:p>
            <a:fld id="{F87CB64D-9286-4B15-A008-6B37D00894E6}" type="slidenum">
              <a:rPr lang="en-US" smtClean="0"/>
              <a:t>39</a:t>
            </a:fld>
            <a:endParaRPr lang="en-US"/>
          </a:p>
        </p:txBody>
      </p:sp>
      <p:pic>
        <p:nvPicPr>
          <p:cNvPr id="8" name="Picture 7">
            <a:extLst>
              <a:ext uri="{FF2B5EF4-FFF2-40B4-BE49-F238E27FC236}">
                <a16:creationId xmlns:a16="http://schemas.microsoft.com/office/drawing/2014/main" id="{1B498530-C5FB-E044-B6E3-C6DF3212EC47}"/>
              </a:ext>
            </a:extLst>
          </p:cNvPr>
          <p:cNvPicPr>
            <a:picLocks noChangeAspect="1"/>
          </p:cNvPicPr>
          <p:nvPr/>
        </p:nvPicPr>
        <p:blipFill>
          <a:blip r:embed="rId2"/>
          <a:stretch>
            <a:fillRect/>
          </a:stretch>
        </p:blipFill>
        <p:spPr>
          <a:xfrm>
            <a:off x="10629867" y="1561896"/>
            <a:ext cx="363406" cy="2238580"/>
          </a:xfrm>
          <a:prstGeom prst="rect">
            <a:avLst/>
          </a:prstGeom>
        </p:spPr>
      </p:pic>
      <p:pic>
        <p:nvPicPr>
          <p:cNvPr id="12" name="Picture 11">
            <a:extLst>
              <a:ext uri="{FF2B5EF4-FFF2-40B4-BE49-F238E27FC236}">
                <a16:creationId xmlns:a16="http://schemas.microsoft.com/office/drawing/2014/main" id="{22E661DC-A82A-2205-4C12-06C34ECDECD3}"/>
              </a:ext>
            </a:extLst>
          </p:cNvPr>
          <p:cNvPicPr>
            <a:picLocks noChangeAspect="1"/>
          </p:cNvPicPr>
          <p:nvPr/>
        </p:nvPicPr>
        <p:blipFill>
          <a:blip r:embed="rId3"/>
          <a:stretch>
            <a:fillRect/>
          </a:stretch>
        </p:blipFill>
        <p:spPr>
          <a:xfrm>
            <a:off x="10344055" y="3882921"/>
            <a:ext cx="1103530" cy="2390983"/>
          </a:xfrm>
          <a:prstGeom prst="rect">
            <a:avLst/>
          </a:prstGeom>
        </p:spPr>
      </p:pic>
    </p:spTree>
    <p:extLst>
      <p:ext uri="{BB962C8B-B14F-4D97-AF65-F5344CB8AC3E}">
        <p14:creationId xmlns:p14="http://schemas.microsoft.com/office/powerpoint/2010/main" val="275925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3D2E-9690-5050-201B-245D11B69414}"/>
              </a:ext>
            </a:extLst>
          </p:cNvPr>
          <p:cNvSpPr>
            <a:spLocks noGrp="1"/>
          </p:cNvSpPr>
          <p:nvPr>
            <p:ph type="title"/>
          </p:nvPr>
        </p:nvSpPr>
        <p:spPr/>
        <p:txBody>
          <a:bodyPr/>
          <a:lstStyle/>
          <a:p>
            <a:r>
              <a:rPr lang="en-US" dirty="0"/>
              <a:t>UML Diagram</a:t>
            </a:r>
          </a:p>
        </p:txBody>
      </p:sp>
      <p:sp>
        <p:nvSpPr>
          <p:cNvPr id="4" name="Slide Number Placeholder 3">
            <a:extLst>
              <a:ext uri="{FF2B5EF4-FFF2-40B4-BE49-F238E27FC236}">
                <a16:creationId xmlns:a16="http://schemas.microsoft.com/office/drawing/2014/main" id="{049AA344-9BAD-F9F2-86B4-24569C5C2442}"/>
              </a:ext>
            </a:extLst>
          </p:cNvPr>
          <p:cNvSpPr>
            <a:spLocks noGrp="1"/>
          </p:cNvSpPr>
          <p:nvPr>
            <p:ph type="sldNum" sz="quarter" idx="12"/>
          </p:nvPr>
        </p:nvSpPr>
        <p:spPr/>
        <p:txBody>
          <a:bodyPr/>
          <a:lstStyle/>
          <a:p>
            <a:fld id="{F87CB64D-9286-4B15-A008-6B37D00894E6}" type="slidenum">
              <a:rPr lang="en-US" smtClean="0"/>
              <a:t>4</a:t>
            </a:fld>
            <a:endParaRPr lang="en-US"/>
          </a:p>
        </p:txBody>
      </p:sp>
      <p:sp>
        <p:nvSpPr>
          <p:cNvPr id="8" name="TextBox 7">
            <a:extLst>
              <a:ext uri="{FF2B5EF4-FFF2-40B4-BE49-F238E27FC236}">
                <a16:creationId xmlns:a16="http://schemas.microsoft.com/office/drawing/2014/main" id="{8C3C56B9-1368-55E1-1AF5-D72CE148306F}"/>
              </a:ext>
            </a:extLst>
          </p:cNvPr>
          <p:cNvSpPr txBox="1"/>
          <p:nvPr/>
        </p:nvSpPr>
        <p:spPr>
          <a:xfrm>
            <a:off x="838199" y="1009560"/>
            <a:ext cx="1007745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UML is that there are a lot of different diagrams (models) to get used to. The reason for this is that it is possible to look at a system from many different viewpoints. A software development will have many stakeholders playing a part:</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Analysts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Designers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Coders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Testers</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QA</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Customer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Technical Authors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All of these people are interested in different aspects of the system, and each of them require a different level of detail. For example, a coder needs to understand the design of the system and be able to convert the design to a low-level code. By contrast, a technical writer is interested in the behavior of the system as a whole, and needs to understand how the product functions. </a:t>
            </a:r>
          </a:p>
        </p:txBody>
      </p:sp>
    </p:spTree>
    <p:extLst>
      <p:ext uri="{BB962C8B-B14F-4D97-AF65-F5344CB8AC3E}">
        <p14:creationId xmlns:p14="http://schemas.microsoft.com/office/powerpoint/2010/main" val="3022962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00C56-C58C-7B78-2D64-06DF16C7E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DA74-CA24-C227-E3C9-F3FD4ED57B16}"/>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A731C02D-17A4-6C96-0EC8-5415BF5600BD}"/>
              </a:ext>
            </a:extLst>
          </p:cNvPr>
          <p:cNvSpPr>
            <a:spLocks noGrp="1"/>
          </p:cNvSpPr>
          <p:nvPr>
            <p:ph idx="1"/>
          </p:nvPr>
        </p:nvSpPr>
        <p:spPr>
          <a:xfrm>
            <a:off x="838200" y="1009651"/>
            <a:ext cx="7858125" cy="5483224"/>
          </a:xfrm>
        </p:spPr>
        <p:txBody>
          <a:bodyPr>
            <a:normAutofit/>
          </a:bodyPr>
          <a:lstStyle/>
          <a:p>
            <a:pPr algn="just"/>
            <a:r>
              <a:rPr lang="en-US" dirty="0"/>
              <a:t>Sequence Diagram Notation</a:t>
            </a:r>
          </a:p>
          <a:p>
            <a:pPr lvl="1" algn="just"/>
            <a:r>
              <a:rPr lang="en-US" dirty="0"/>
              <a:t>Call Message</a:t>
            </a:r>
          </a:p>
          <a:p>
            <a:pPr lvl="2" algn="just"/>
            <a:r>
              <a:rPr lang="en-US" dirty="0"/>
              <a:t>A message defines a particular communication between Lifelines of an Interaction.</a:t>
            </a:r>
          </a:p>
          <a:p>
            <a:pPr lvl="2" algn="just"/>
            <a:r>
              <a:rPr lang="en-US" dirty="0"/>
              <a:t>Call message is a kind of message that represents an invocation of operation of target lifeline.</a:t>
            </a:r>
          </a:p>
          <a:p>
            <a:pPr lvl="1" algn="just"/>
            <a:r>
              <a:rPr lang="en-US" dirty="0"/>
              <a:t>Return Message</a:t>
            </a:r>
          </a:p>
          <a:p>
            <a:pPr lvl="2" algn="just"/>
            <a:r>
              <a:rPr lang="en-US" dirty="0"/>
              <a:t>A message defines a particular communication between Lifelines of an Interaction.</a:t>
            </a:r>
          </a:p>
          <a:p>
            <a:pPr lvl="2" algn="just"/>
            <a:r>
              <a:rPr lang="en-US" dirty="0"/>
              <a:t>Return message is a kind of message that represents the pass of information back to the caller of a corresponded former message.</a:t>
            </a:r>
          </a:p>
          <a:p>
            <a:pPr lvl="1" algn="just"/>
            <a:r>
              <a:rPr lang="en-US" dirty="0"/>
              <a:t>Self Message</a:t>
            </a:r>
          </a:p>
          <a:p>
            <a:pPr lvl="2" algn="just"/>
            <a:r>
              <a:rPr lang="en-US" dirty="0"/>
              <a:t>A message defines a particular communication between Lifelines of an Interaction.</a:t>
            </a:r>
          </a:p>
          <a:p>
            <a:pPr lvl="2" algn="just"/>
            <a:r>
              <a:rPr lang="en-US" dirty="0"/>
              <a:t>Self message is a kind of message that represents the invocation of message of the same lifeline.</a:t>
            </a:r>
          </a:p>
        </p:txBody>
      </p:sp>
      <p:sp>
        <p:nvSpPr>
          <p:cNvPr id="4" name="Slide Number Placeholder 3">
            <a:extLst>
              <a:ext uri="{FF2B5EF4-FFF2-40B4-BE49-F238E27FC236}">
                <a16:creationId xmlns:a16="http://schemas.microsoft.com/office/drawing/2014/main" id="{C2B42387-5B56-23C7-0475-6C1FE4DA89FE}"/>
              </a:ext>
            </a:extLst>
          </p:cNvPr>
          <p:cNvSpPr>
            <a:spLocks noGrp="1"/>
          </p:cNvSpPr>
          <p:nvPr>
            <p:ph type="sldNum" sz="quarter" idx="12"/>
          </p:nvPr>
        </p:nvSpPr>
        <p:spPr/>
        <p:txBody>
          <a:bodyPr/>
          <a:lstStyle/>
          <a:p>
            <a:fld id="{F87CB64D-9286-4B15-A008-6B37D00894E6}" type="slidenum">
              <a:rPr lang="en-US" smtClean="0"/>
              <a:t>40</a:t>
            </a:fld>
            <a:endParaRPr lang="en-US"/>
          </a:p>
        </p:txBody>
      </p:sp>
      <p:pic>
        <p:nvPicPr>
          <p:cNvPr id="6" name="Picture 5">
            <a:extLst>
              <a:ext uri="{FF2B5EF4-FFF2-40B4-BE49-F238E27FC236}">
                <a16:creationId xmlns:a16="http://schemas.microsoft.com/office/drawing/2014/main" id="{7794E514-05B2-56B5-E08A-60D55470D0A9}"/>
              </a:ext>
            </a:extLst>
          </p:cNvPr>
          <p:cNvPicPr>
            <a:picLocks noChangeAspect="1"/>
          </p:cNvPicPr>
          <p:nvPr/>
        </p:nvPicPr>
        <p:blipFill>
          <a:blip r:embed="rId2"/>
          <a:stretch>
            <a:fillRect/>
          </a:stretch>
        </p:blipFill>
        <p:spPr>
          <a:xfrm>
            <a:off x="9035558" y="1693723"/>
            <a:ext cx="2618045" cy="1038318"/>
          </a:xfrm>
          <a:prstGeom prst="rect">
            <a:avLst/>
          </a:prstGeom>
        </p:spPr>
      </p:pic>
      <p:pic>
        <p:nvPicPr>
          <p:cNvPr id="9" name="Picture 8">
            <a:extLst>
              <a:ext uri="{FF2B5EF4-FFF2-40B4-BE49-F238E27FC236}">
                <a16:creationId xmlns:a16="http://schemas.microsoft.com/office/drawing/2014/main" id="{F968333D-BBCD-37D1-DB77-1470F6D875F1}"/>
              </a:ext>
            </a:extLst>
          </p:cNvPr>
          <p:cNvPicPr>
            <a:picLocks noChangeAspect="1"/>
          </p:cNvPicPr>
          <p:nvPr/>
        </p:nvPicPr>
        <p:blipFill>
          <a:blip r:embed="rId3"/>
          <a:stretch>
            <a:fillRect/>
          </a:stretch>
        </p:blipFill>
        <p:spPr>
          <a:xfrm>
            <a:off x="9006303" y="3191466"/>
            <a:ext cx="2676554" cy="1038318"/>
          </a:xfrm>
          <a:prstGeom prst="rect">
            <a:avLst/>
          </a:prstGeom>
        </p:spPr>
      </p:pic>
      <p:pic>
        <p:nvPicPr>
          <p:cNvPr id="11" name="Picture 10">
            <a:extLst>
              <a:ext uri="{FF2B5EF4-FFF2-40B4-BE49-F238E27FC236}">
                <a16:creationId xmlns:a16="http://schemas.microsoft.com/office/drawing/2014/main" id="{6C0A184B-B5DE-5FA9-16D0-91751BABABFA}"/>
              </a:ext>
            </a:extLst>
          </p:cNvPr>
          <p:cNvPicPr>
            <a:picLocks noChangeAspect="1"/>
          </p:cNvPicPr>
          <p:nvPr/>
        </p:nvPicPr>
        <p:blipFill>
          <a:blip r:embed="rId4"/>
          <a:stretch>
            <a:fillRect/>
          </a:stretch>
        </p:blipFill>
        <p:spPr>
          <a:xfrm>
            <a:off x="9568184" y="4528022"/>
            <a:ext cx="1552792" cy="1019317"/>
          </a:xfrm>
          <a:prstGeom prst="rect">
            <a:avLst/>
          </a:prstGeom>
        </p:spPr>
      </p:pic>
    </p:spTree>
    <p:extLst>
      <p:ext uri="{BB962C8B-B14F-4D97-AF65-F5344CB8AC3E}">
        <p14:creationId xmlns:p14="http://schemas.microsoft.com/office/powerpoint/2010/main" val="324007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8FE7B-77B6-9311-CCFA-AA545F470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4B959-483C-E8C0-7D45-00A2374E4D60}"/>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74C3637F-23D3-AA0E-03AD-374F75C8F5E3}"/>
              </a:ext>
            </a:extLst>
          </p:cNvPr>
          <p:cNvSpPr>
            <a:spLocks noGrp="1"/>
          </p:cNvSpPr>
          <p:nvPr>
            <p:ph idx="1"/>
          </p:nvPr>
        </p:nvSpPr>
        <p:spPr>
          <a:xfrm>
            <a:off x="838200" y="1009651"/>
            <a:ext cx="7858125" cy="5483224"/>
          </a:xfrm>
        </p:spPr>
        <p:txBody>
          <a:bodyPr>
            <a:normAutofit/>
          </a:bodyPr>
          <a:lstStyle/>
          <a:p>
            <a:pPr algn="just"/>
            <a:r>
              <a:rPr lang="en-US" dirty="0"/>
              <a:t>Sequence Diagram Notation:</a:t>
            </a:r>
          </a:p>
          <a:p>
            <a:pPr lvl="1" algn="just"/>
            <a:r>
              <a:rPr lang="en-US" dirty="0"/>
              <a:t>Recursive Message</a:t>
            </a:r>
          </a:p>
          <a:p>
            <a:pPr lvl="2" algn="just"/>
            <a:r>
              <a:rPr lang="en-US" dirty="0"/>
              <a:t>A message defines a particular communication between Lifelines of an Interaction.</a:t>
            </a:r>
          </a:p>
          <a:p>
            <a:pPr lvl="2" algn="just"/>
            <a:r>
              <a:rPr lang="en-US" dirty="0"/>
              <a:t>Recursive message is a kind of message that represents the invocation of message of the same lifeline. It's target points to an activation on top of the activation where the message was invoked from.</a:t>
            </a:r>
          </a:p>
          <a:p>
            <a:pPr lvl="1" algn="just"/>
            <a:r>
              <a:rPr lang="en-US" dirty="0"/>
              <a:t>Create Message</a:t>
            </a:r>
          </a:p>
          <a:p>
            <a:pPr lvl="2" algn="just"/>
            <a:r>
              <a:rPr lang="en-US" dirty="0"/>
              <a:t>A message defines a particular communication between Lifelines of an Interaction.</a:t>
            </a:r>
          </a:p>
          <a:p>
            <a:pPr lvl="2" algn="just"/>
            <a:r>
              <a:rPr lang="en-US" dirty="0"/>
              <a:t>Create message is a kind of message that represents the instantiation of (target) lifeline.</a:t>
            </a:r>
          </a:p>
          <a:p>
            <a:pPr lvl="1" algn="just"/>
            <a:r>
              <a:rPr lang="en-US" dirty="0"/>
              <a:t>Destroy Message</a:t>
            </a:r>
          </a:p>
          <a:p>
            <a:pPr lvl="2" algn="just"/>
            <a:r>
              <a:rPr lang="en-US" dirty="0"/>
              <a:t>A message defines a particular communication between Lifelines of an Interaction.</a:t>
            </a:r>
          </a:p>
          <a:p>
            <a:pPr lvl="2" algn="just"/>
            <a:r>
              <a:rPr lang="en-US" dirty="0"/>
              <a:t>Destroy message is a kind of message that represents the request of destroying the lifecycle of target lifeline.</a:t>
            </a:r>
          </a:p>
          <a:p>
            <a:pPr lvl="1" algn="just"/>
            <a:endParaRPr lang="en-US" dirty="0"/>
          </a:p>
        </p:txBody>
      </p:sp>
      <p:sp>
        <p:nvSpPr>
          <p:cNvPr id="4" name="Slide Number Placeholder 3">
            <a:extLst>
              <a:ext uri="{FF2B5EF4-FFF2-40B4-BE49-F238E27FC236}">
                <a16:creationId xmlns:a16="http://schemas.microsoft.com/office/drawing/2014/main" id="{498AE68F-DD2D-A152-7737-07685A0A72D5}"/>
              </a:ext>
            </a:extLst>
          </p:cNvPr>
          <p:cNvSpPr>
            <a:spLocks noGrp="1"/>
          </p:cNvSpPr>
          <p:nvPr>
            <p:ph type="sldNum" sz="quarter" idx="12"/>
          </p:nvPr>
        </p:nvSpPr>
        <p:spPr/>
        <p:txBody>
          <a:bodyPr/>
          <a:lstStyle/>
          <a:p>
            <a:fld id="{F87CB64D-9286-4B15-A008-6B37D00894E6}" type="slidenum">
              <a:rPr lang="en-US" smtClean="0"/>
              <a:t>41</a:t>
            </a:fld>
            <a:endParaRPr lang="en-US"/>
          </a:p>
        </p:txBody>
      </p:sp>
      <p:pic>
        <p:nvPicPr>
          <p:cNvPr id="7" name="Picture 6">
            <a:extLst>
              <a:ext uri="{FF2B5EF4-FFF2-40B4-BE49-F238E27FC236}">
                <a16:creationId xmlns:a16="http://schemas.microsoft.com/office/drawing/2014/main" id="{3836246E-6A03-9B3C-D011-E4659A16A476}"/>
              </a:ext>
            </a:extLst>
          </p:cNvPr>
          <p:cNvPicPr>
            <a:picLocks noChangeAspect="1"/>
          </p:cNvPicPr>
          <p:nvPr/>
        </p:nvPicPr>
        <p:blipFill>
          <a:blip r:embed="rId2"/>
          <a:stretch>
            <a:fillRect/>
          </a:stretch>
        </p:blipFill>
        <p:spPr>
          <a:xfrm>
            <a:off x="9510601" y="1595346"/>
            <a:ext cx="1590897" cy="1305107"/>
          </a:xfrm>
          <a:prstGeom prst="rect">
            <a:avLst/>
          </a:prstGeom>
        </p:spPr>
      </p:pic>
      <p:pic>
        <p:nvPicPr>
          <p:cNvPr id="10" name="Picture 9">
            <a:extLst>
              <a:ext uri="{FF2B5EF4-FFF2-40B4-BE49-F238E27FC236}">
                <a16:creationId xmlns:a16="http://schemas.microsoft.com/office/drawing/2014/main" id="{B09916F8-8CE4-FF3A-B54C-116114ED44E4}"/>
              </a:ext>
            </a:extLst>
          </p:cNvPr>
          <p:cNvPicPr>
            <a:picLocks noChangeAspect="1"/>
          </p:cNvPicPr>
          <p:nvPr/>
        </p:nvPicPr>
        <p:blipFill>
          <a:blip r:embed="rId3"/>
          <a:stretch>
            <a:fillRect/>
          </a:stretch>
        </p:blipFill>
        <p:spPr>
          <a:xfrm>
            <a:off x="9510601" y="2900453"/>
            <a:ext cx="2338685" cy="1762390"/>
          </a:xfrm>
          <a:prstGeom prst="rect">
            <a:avLst/>
          </a:prstGeom>
        </p:spPr>
      </p:pic>
      <p:pic>
        <p:nvPicPr>
          <p:cNvPr id="13" name="Picture 12">
            <a:extLst>
              <a:ext uri="{FF2B5EF4-FFF2-40B4-BE49-F238E27FC236}">
                <a16:creationId xmlns:a16="http://schemas.microsoft.com/office/drawing/2014/main" id="{D0DBC0A4-B28B-3F7E-360D-BCAB6EB0AF55}"/>
              </a:ext>
            </a:extLst>
          </p:cNvPr>
          <p:cNvPicPr>
            <a:picLocks noChangeAspect="1"/>
          </p:cNvPicPr>
          <p:nvPr/>
        </p:nvPicPr>
        <p:blipFill>
          <a:blip r:embed="rId4"/>
          <a:stretch>
            <a:fillRect/>
          </a:stretch>
        </p:blipFill>
        <p:spPr>
          <a:xfrm>
            <a:off x="9510601" y="4910933"/>
            <a:ext cx="2138474" cy="1057017"/>
          </a:xfrm>
          <a:prstGeom prst="rect">
            <a:avLst/>
          </a:prstGeom>
        </p:spPr>
      </p:pic>
    </p:spTree>
    <p:extLst>
      <p:ext uri="{BB962C8B-B14F-4D97-AF65-F5344CB8AC3E}">
        <p14:creationId xmlns:p14="http://schemas.microsoft.com/office/powerpoint/2010/main" val="2104044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A427D-D5EF-8DAD-46C8-23E664FF9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A419B-2248-01C9-5386-BB527414CF75}"/>
              </a:ext>
            </a:extLst>
          </p:cNvPr>
          <p:cNvSpPr>
            <a:spLocks noGrp="1"/>
          </p:cNvSpPr>
          <p:nvPr>
            <p:ph type="title"/>
          </p:nvPr>
        </p:nvSpPr>
        <p:spPr/>
        <p:txBody>
          <a:bodyPr/>
          <a:lstStyle/>
          <a:p>
            <a:r>
              <a:rPr lang="en-US" dirty="0"/>
              <a:t>UML Sequence Diagram </a:t>
            </a:r>
          </a:p>
        </p:txBody>
      </p:sp>
      <p:sp>
        <p:nvSpPr>
          <p:cNvPr id="3" name="Content Placeholder 2">
            <a:extLst>
              <a:ext uri="{FF2B5EF4-FFF2-40B4-BE49-F238E27FC236}">
                <a16:creationId xmlns:a16="http://schemas.microsoft.com/office/drawing/2014/main" id="{C39CA8BE-4405-3A27-9743-25A17EA9E24A}"/>
              </a:ext>
            </a:extLst>
          </p:cNvPr>
          <p:cNvSpPr>
            <a:spLocks noGrp="1"/>
          </p:cNvSpPr>
          <p:nvPr>
            <p:ph idx="1"/>
          </p:nvPr>
        </p:nvSpPr>
        <p:spPr>
          <a:xfrm>
            <a:off x="838200" y="1009651"/>
            <a:ext cx="7858125" cy="5483224"/>
          </a:xfrm>
        </p:spPr>
        <p:txBody>
          <a:bodyPr>
            <a:normAutofit/>
          </a:bodyPr>
          <a:lstStyle/>
          <a:p>
            <a:pPr algn="just"/>
            <a:r>
              <a:rPr lang="en-US" dirty="0"/>
              <a:t>Sequence Diagram Notation:</a:t>
            </a:r>
          </a:p>
          <a:p>
            <a:pPr lvl="1" algn="just"/>
            <a:endParaRPr lang="en-US" dirty="0"/>
          </a:p>
        </p:txBody>
      </p:sp>
      <p:sp>
        <p:nvSpPr>
          <p:cNvPr id="4" name="Slide Number Placeholder 3">
            <a:extLst>
              <a:ext uri="{FF2B5EF4-FFF2-40B4-BE49-F238E27FC236}">
                <a16:creationId xmlns:a16="http://schemas.microsoft.com/office/drawing/2014/main" id="{D367D88B-1854-B9FE-DCC2-3C107750F37E}"/>
              </a:ext>
            </a:extLst>
          </p:cNvPr>
          <p:cNvSpPr>
            <a:spLocks noGrp="1"/>
          </p:cNvSpPr>
          <p:nvPr>
            <p:ph type="sldNum" sz="quarter" idx="12"/>
          </p:nvPr>
        </p:nvSpPr>
        <p:spPr/>
        <p:txBody>
          <a:bodyPr/>
          <a:lstStyle/>
          <a:p>
            <a:fld id="{F87CB64D-9286-4B15-A008-6B37D00894E6}" type="slidenum">
              <a:rPr lang="en-US" smtClean="0"/>
              <a:t>42</a:t>
            </a:fld>
            <a:endParaRPr lang="en-US"/>
          </a:p>
        </p:txBody>
      </p:sp>
      <p:pic>
        <p:nvPicPr>
          <p:cNvPr id="7" name="Picture 6">
            <a:extLst>
              <a:ext uri="{FF2B5EF4-FFF2-40B4-BE49-F238E27FC236}">
                <a16:creationId xmlns:a16="http://schemas.microsoft.com/office/drawing/2014/main" id="{2BD997DE-B329-ECF4-F317-30329D3D6629}"/>
              </a:ext>
            </a:extLst>
          </p:cNvPr>
          <p:cNvPicPr>
            <a:picLocks noChangeAspect="1"/>
          </p:cNvPicPr>
          <p:nvPr/>
        </p:nvPicPr>
        <p:blipFill>
          <a:blip r:embed="rId2"/>
          <a:stretch>
            <a:fillRect/>
          </a:stretch>
        </p:blipFill>
        <p:spPr>
          <a:xfrm>
            <a:off x="9510601" y="1595346"/>
            <a:ext cx="1590897" cy="1305107"/>
          </a:xfrm>
          <a:prstGeom prst="rect">
            <a:avLst/>
          </a:prstGeom>
        </p:spPr>
      </p:pic>
      <p:pic>
        <p:nvPicPr>
          <p:cNvPr id="10" name="Picture 9">
            <a:extLst>
              <a:ext uri="{FF2B5EF4-FFF2-40B4-BE49-F238E27FC236}">
                <a16:creationId xmlns:a16="http://schemas.microsoft.com/office/drawing/2014/main" id="{585F57FC-DB13-854F-E982-39B173303E6B}"/>
              </a:ext>
            </a:extLst>
          </p:cNvPr>
          <p:cNvPicPr>
            <a:picLocks noChangeAspect="1"/>
          </p:cNvPicPr>
          <p:nvPr/>
        </p:nvPicPr>
        <p:blipFill>
          <a:blip r:embed="rId3"/>
          <a:stretch>
            <a:fillRect/>
          </a:stretch>
        </p:blipFill>
        <p:spPr>
          <a:xfrm>
            <a:off x="9510601" y="2900453"/>
            <a:ext cx="2338685" cy="1762390"/>
          </a:xfrm>
          <a:prstGeom prst="rect">
            <a:avLst/>
          </a:prstGeom>
        </p:spPr>
      </p:pic>
      <p:pic>
        <p:nvPicPr>
          <p:cNvPr id="13" name="Picture 12">
            <a:extLst>
              <a:ext uri="{FF2B5EF4-FFF2-40B4-BE49-F238E27FC236}">
                <a16:creationId xmlns:a16="http://schemas.microsoft.com/office/drawing/2014/main" id="{30C948D7-8B6D-3CE9-C966-425480F49104}"/>
              </a:ext>
            </a:extLst>
          </p:cNvPr>
          <p:cNvPicPr>
            <a:picLocks noChangeAspect="1"/>
          </p:cNvPicPr>
          <p:nvPr/>
        </p:nvPicPr>
        <p:blipFill>
          <a:blip r:embed="rId4"/>
          <a:stretch>
            <a:fillRect/>
          </a:stretch>
        </p:blipFill>
        <p:spPr>
          <a:xfrm>
            <a:off x="9510601" y="4910933"/>
            <a:ext cx="2138474" cy="1057017"/>
          </a:xfrm>
          <a:prstGeom prst="rect">
            <a:avLst/>
          </a:prstGeom>
        </p:spPr>
      </p:pic>
    </p:spTree>
    <p:extLst>
      <p:ext uri="{BB962C8B-B14F-4D97-AF65-F5344CB8AC3E}">
        <p14:creationId xmlns:p14="http://schemas.microsoft.com/office/powerpoint/2010/main" val="2975357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90E7-0796-CA94-76EF-B63BFE6EA864}"/>
              </a:ext>
            </a:extLst>
          </p:cNvPr>
          <p:cNvSpPr>
            <a:spLocks noGrp="1"/>
          </p:cNvSpPr>
          <p:nvPr>
            <p:ph type="title"/>
          </p:nvPr>
        </p:nvSpPr>
        <p:spPr/>
        <p:txBody>
          <a:bodyPr/>
          <a:lstStyle/>
          <a:p>
            <a:r>
              <a:rPr lang="en-US" dirty="0"/>
              <a:t>UML Sequence Diagram </a:t>
            </a:r>
          </a:p>
        </p:txBody>
      </p:sp>
      <p:sp>
        <p:nvSpPr>
          <p:cNvPr id="4" name="Slide Number Placeholder 3">
            <a:extLst>
              <a:ext uri="{FF2B5EF4-FFF2-40B4-BE49-F238E27FC236}">
                <a16:creationId xmlns:a16="http://schemas.microsoft.com/office/drawing/2014/main" id="{0E2A620D-32A7-0820-5339-8967E26FC363}"/>
              </a:ext>
            </a:extLst>
          </p:cNvPr>
          <p:cNvSpPr>
            <a:spLocks noGrp="1"/>
          </p:cNvSpPr>
          <p:nvPr>
            <p:ph type="sldNum" sz="quarter" idx="12"/>
          </p:nvPr>
        </p:nvSpPr>
        <p:spPr/>
        <p:txBody>
          <a:bodyPr/>
          <a:lstStyle/>
          <a:p>
            <a:fld id="{F87CB64D-9286-4B15-A008-6B37D00894E6}" type="slidenum">
              <a:rPr lang="en-US" smtClean="0"/>
              <a:t>43</a:t>
            </a:fld>
            <a:endParaRPr lang="en-US"/>
          </a:p>
        </p:txBody>
      </p:sp>
    </p:spTree>
    <p:extLst>
      <p:ext uri="{BB962C8B-B14F-4D97-AF65-F5344CB8AC3E}">
        <p14:creationId xmlns:p14="http://schemas.microsoft.com/office/powerpoint/2010/main" val="257875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46A8D-A251-2AB3-9647-919D4965B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C46F7-87A3-620C-5B97-76A3BC144712}"/>
              </a:ext>
            </a:extLst>
          </p:cNvPr>
          <p:cNvSpPr>
            <a:spLocks noGrp="1"/>
          </p:cNvSpPr>
          <p:nvPr>
            <p:ph type="title"/>
          </p:nvPr>
        </p:nvSpPr>
        <p:spPr/>
        <p:txBody>
          <a:bodyPr/>
          <a:lstStyle/>
          <a:p>
            <a:r>
              <a:rPr lang="en-US" dirty="0"/>
              <a:t>UML Diagram</a:t>
            </a:r>
          </a:p>
        </p:txBody>
      </p:sp>
      <p:sp>
        <p:nvSpPr>
          <p:cNvPr id="4" name="Slide Number Placeholder 3">
            <a:extLst>
              <a:ext uri="{FF2B5EF4-FFF2-40B4-BE49-F238E27FC236}">
                <a16:creationId xmlns:a16="http://schemas.microsoft.com/office/drawing/2014/main" id="{2F9C0EAA-56C2-CAEF-5208-24440324090E}"/>
              </a:ext>
            </a:extLst>
          </p:cNvPr>
          <p:cNvSpPr>
            <a:spLocks noGrp="1"/>
          </p:cNvSpPr>
          <p:nvPr>
            <p:ph type="sldNum" sz="quarter" idx="12"/>
          </p:nvPr>
        </p:nvSpPr>
        <p:spPr/>
        <p:txBody>
          <a:bodyPr/>
          <a:lstStyle/>
          <a:p>
            <a:fld id="{F87CB64D-9286-4B15-A008-6B37D00894E6}" type="slidenum">
              <a:rPr lang="en-US" smtClean="0"/>
              <a:t>5</a:t>
            </a:fld>
            <a:endParaRPr lang="en-US"/>
          </a:p>
        </p:txBody>
      </p:sp>
      <p:pic>
        <p:nvPicPr>
          <p:cNvPr id="6" name="Picture 5">
            <a:extLst>
              <a:ext uri="{FF2B5EF4-FFF2-40B4-BE49-F238E27FC236}">
                <a16:creationId xmlns:a16="http://schemas.microsoft.com/office/drawing/2014/main" id="{4F317BD4-B306-5BE0-8515-8506E56472C5}"/>
              </a:ext>
            </a:extLst>
          </p:cNvPr>
          <p:cNvPicPr>
            <a:picLocks noChangeAspect="1"/>
          </p:cNvPicPr>
          <p:nvPr/>
        </p:nvPicPr>
        <p:blipFill>
          <a:blip r:embed="rId2"/>
          <a:stretch>
            <a:fillRect/>
          </a:stretch>
        </p:blipFill>
        <p:spPr>
          <a:xfrm>
            <a:off x="2071126" y="2574397"/>
            <a:ext cx="8049748" cy="3781953"/>
          </a:xfrm>
          <a:prstGeom prst="rect">
            <a:avLst/>
          </a:prstGeom>
        </p:spPr>
      </p:pic>
      <p:sp>
        <p:nvSpPr>
          <p:cNvPr id="7" name="TextBox 6">
            <a:extLst>
              <a:ext uri="{FF2B5EF4-FFF2-40B4-BE49-F238E27FC236}">
                <a16:creationId xmlns:a16="http://schemas.microsoft.com/office/drawing/2014/main" id="{9840C494-C2EA-5EAD-FE78-F8527E580808}"/>
              </a:ext>
            </a:extLst>
          </p:cNvPr>
          <p:cNvSpPr txBox="1"/>
          <p:nvPr/>
        </p:nvSpPr>
        <p:spPr>
          <a:xfrm>
            <a:off x="838200" y="885826"/>
            <a:ext cx="9801225"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Structure diagrams show the static structure of the system and its parts on different abstraction and implementation levels and how they are related to each other.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Behavior diagrams show the dynamic behavior of the objects in a system, which can be described as a series of changes to the system over time.</a:t>
            </a:r>
          </a:p>
        </p:txBody>
      </p:sp>
    </p:spTree>
    <p:extLst>
      <p:ext uri="{BB962C8B-B14F-4D97-AF65-F5344CB8AC3E}">
        <p14:creationId xmlns:p14="http://schemas.microsoft.com/office/powerpoint/2010/main" val="10415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48AA-A209-9EAD-C0E8-107F547D13A3}"/>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1C05AC34-2713-5D7A-BB07-7B013B6F12DC}"/>
              </a:ext>
            </a:extLst>
          </p:cNvPr>
          <p:cNvSpPr>
            <a:spLocks noGrp="1"/>
          </p:cNvSpPr>
          <p:nvPr>
            <p:ph idx="1"/>
          </p:nvPr>
        </p:nvSpPr>
        <p:spPr>
          <a:xfrm>
            <a:off x="838200" y="1009650"/>
            <a:ext cx="8044251" cy="5167313"/>
          </a:xfrm>
        </p:spPr>
        <p:txBody>
          <a:bodyPr/>
          <a:lstStyle/>
          <a:p>
            <a:r>
              <a:rPr lang="en-US" dirty="0"/>
              <a:t>UML Class Notation</a:t>
            </a:r>
          </a:p>
          <a:p>
            <a:pPr lvl="1" algn="just"/>
            <a:r>
              <a:rPr lang="en-US" dirty="0"/>
              <a:t>Class Name:</a:t>
            </a:r>
          </a:p>
          <a:p>
            <a:pPr lvl="2" algn="just"/>
            <a:r>
              <a:rPr lang="en-US" dirty="0"/>
              <a:t>The name of the class appears in the first partition.</a:t>
            </a:r>
          </a:p>
          <a:p>
            <a:pPr lvl="1" algn="just"/>
            <a:r>
              <a:rPr lang="en-US" dirty="0"/>
              <a:t>Class Attributes:</a:t>
            </a:r>
          </a:p>
          <a:p>
            <a:pPr lvl="2" algn="just"/>
            <a:r>
              <a:rPr lang="en-US" dirty="0"/>
              <a:t>Attributes are shown in the second partition.</a:t>
            </a:r>
          </a:p>
          <a:p>
            <a:pPr lvl="2" algn="just"/>
            <a:r>
              <a:rPr lang="en-US" dirty="0"/>
              <a:t>The attribute type is shown after the colon.</a:t>
            </a:r>
          </a:p>
          <a:p>
            <a:pPr lvl="2" algn="just"/>
            <a:r>
              <a:rPr lang="en-US" dirty="0"/>
              <a:t>Attributes map onto member variables (data members) in code.</a:t>
            </a:r>
          </a:p>
          <a:p>
            <a:pPr lvl="1" algn="just"/>
            <a:r>
              <a:rPr lang="en-US" dirty="0"/>
              <a:t>Class Operations (Methods):</a:t>
            </a:r>
          </a:p>
          <a:p>
            <a:pPr lvl="2" algn="just"/>
            <a:r>
              <a:rPr lang="en-US" dirty="0"/>
              <a:t>Operations are shown in the third partition. They are services the class provides.</a:t>
            </a:r>
          </a:p>
          <a:p>
            <a:pPr lvl="2" algn="just"/>
            <a:r>
              <a:rPr lang="en-US" dirty="0"/>
              <a:t>The return type of a method is shown after the colon at the end of the method signature.</a:t>
            </a:r>
          </a:p>
          <a:p>
            <a:pPr lvl="2" algn="just"/>
            <a:r>
              <a:rPr lang="en-US" dirty="0"/>
              <a:t>The return type of method parameters are shown after the colon following the parameter name. Operations map onto class methods in code</a:t>
            </a:r>
          </a:p>
        </p:txBody>
      </p:sp>
      <p:sp>
        <p:nvSpPr>
          <p:cNvPr id="4" name="Slide Number Placeholder 3">
            <a:extLst>
              <a:ext uri="{FF2B5EF4-FFF2-40B4-BE49-F238E27FC236}">
                <a16:creationId xmlns:a16="http://schemas.microsoft.com/office/drawing/2014/main" id="{6B840BBE-ADE3-4A2B-E295-C630E9080C66}"/>
              </a:ext>
            </a:extLst>
          </p:cNvPr>
          <p:cNvSpPr>
            <a:spLocks noGrp="1"/>
          </p:cNvSpPr>
          <p:nvPr>
            <p:ph type="sldNum" sz="quarter" idx="12"/>
          </p:nvPr>
        </p:nvSpPr>
        <p:spPr/>
        <p:txBody>
          <a:bodyPr/>
          <a:lstStyle/>
          <a:p>
            <a:fld id="{F87CB64D-9286-4B15-A008-6B37D00894E6}" type="slidenum">
              <a:rPr lang="en-US" smtClean="0"/>
              <a:t>6</a:t>
            </a:fld>
            <a:endParaRPr lang="en-US" dirty="0"/>
          </a:p>
        </p:txBody>
      </p:sp>
      <p:pic>
        <p:nvPicPr>
          <p:cNvPr id="9" name="Picture 8">
            <a:extLst>
              <a:ext uri="{FF2B5EF4-FFF2-40B4-BE49-F238E27FC236}">
                <a16:creationId xmlns:a16="http://schemas.microsoft.com/office/drawing/2014/main" id="{D5CF0836-93BE-A546-53A5-2F920EDEC788}"/>
              </a:ext>
            </a:extLst>
          </p:cNvPr>
          <p:cNvPicPr>
            <a:picLocks noChangeAspect="1"/>
          </p:cNvPicPr>
          <p:nvPr/>
        </p:nvPicPr>
        <p:blipFill>
          <a:blip r:embed="rId2"/>
          <a:stretch>
            <a:fillRect/>
          </a:stretch>
        </p:blipFill>
        <p:spPr>
          <a:xfrm>
            <a:off x="6764937" y="1347740"/>
            <a:ext cx="5215326" cy="1515565"/>
          </a:xfrm>
          <a:prstGeom prst="rect">
            <a:avLst/>
          </a:prstGeom>
        </p:spPr>
      </p:pic>
    </p:spTree>
    <p:extLst>
      <p:ext uri="{BB962C8B-B14F-4D97-AF65-F5344CB8AC3E}">
        <p14:creationId xmlns:p14="http://schemas.microsoft.com/office/powerpoint/2010/main" val="11595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703E-9859-C830-2506-F4F06E90432C}"/>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FB790468-9550-E745-229B-C7A53B301348}"/>
              </a:ext>
            </a:extLst>
          </p:cNvPr>
          <p:cNvSpPr>
            <a:spLocks noGrp="1"/>
          </p:cNvSpPr>
          <p:nvPr>
            <p:ph idx="1"/>
          </p:nvPr>
        </p:nvSpPr>
        <p:spPr>
          <a:xfrm>
            <a:off x="838201" y="1009650"/>
            <a:ext cx="5705111" cy="4983174"/>
          </a:xfrm>
        </p:spPr>
        <p:txBody>
          <a:bodyPr>
            <a:normAutofit/>
          </a:bodyPr>
          <a:lstStyle/>
          <a:p>
            <a:pPr algn="just"/>
            <a:r>
              <a:rPr lang="en-US" dirty="0"/>
              <a:t>Class Visibility</a:t>
            </a:r>
          </a:p>
          <a:p>
            <a:pPr lvl="1" algn="just"/>
            <a:r>
              <a:rPr lang="en-US" dirty="0"/>
              <a:t>The +, - and # symbols before an attribute and operation name in a class denote the visibility of the attribute and operation:</a:t>
            </a:r>
          </a:p>
          <a:p>
            <a:pPr lvl="2" algn="just"/>
            <a:r>
              <a:rPr lang="en-US" dirty="0"/>
              <a:t>+ denotes public attributes or operations</a:t>
            </a:r>
          </a:p>
          <a:p>
            <a:pPr lvl="2" algn="just"/>
            <a:r>
              <a:rPr lang="en-US" dirty="0"/>
              <a:t>- denotes private attributes or operations</a:t>
            </a:r>
          </a:p>
          <a:p>
            <a:pPr lvl="2" algn="just"/>
            <a:r>
              <a:rPr lang="en-US" dirty="0"/>
              <a:t># denotes protected attributes or operations</a:t>
            </a:r>
          </a:p>
          <a:p>
            <a:pPr algn="just"/>
            <a:r>
              <a:rPr lang="en-US" dirty="0"/>
              <a:t>Parameter Directionality</a:t>
            </a:r>
          </a:p>
          <a:p>
            <a:pPr lvl="1" algn="just"/>
            <a:r>
              <a:rPr lang="en-US" dirty="0"/>
              <a:t>Each parameter in an operation (method) may be denoted as in, </a:t>
            </a:r>
            <a:r>
              <a:rPr lang="en-US" b="1" i="1" dirty="0"/>
              <a:t>out</a:t>
            </a:r>
            <a:r>
              <a:rPr lang="en-US" dirty="0"/>
              <a:t> or </a:t>
            </a:r>
            <a:r>
              <a:rPr lang="en-US" b="1" i="1" dirty="0" err="1"/>
              <a:t>inout</a:t>
            </a:r>
            <a:r>
              <a:rPr lang="en-US" dirty="0"/>
              <a:t> which specifies its direction with respect to the caller. This directionality is shown before the parameter name.</a:t>
            </a:r>
          </a:p>
        </p:txBody>
      </p:sp>
      <p:sp>
        <p:nvSpPr>
          <p:cNvPr id="4" name="Slide Number Placeholder 3">
            <a:extLst>
              <a:ext uri="{FF2B5EF4-FFF2-40B4-BE49-F238E27FC236}">
                <a16:creationId xmlns:a16="http://schemas.microsoft.com/office/drawing/2014/main" id="{AF0C84A7-FFF2-B056-D395-5901C51F54AC}"/>
              </a:ext>
            </a:extLst>
          </p:cNvPr>
          <p:cNvSpPr>
            <a:spLocks noGrp="1"/>
          </p:cNvSpPr>
          <p:nvPr>
            <p:ph type="sldNum" sz="quarter" idx="12"/>
          </p:nvPr>
        </p:nvSpPr>
        <p:spPr/>
        <p:txBody>
          <a:bodyPr/>
          <a:lstStyle/>
          <a:p>
            <a:fld id="{F87CB64D-9286-4B15-A008-6B37D00894E6}" type="slidenum">
              <a:rPr lang="en-US" smtClean="0"/>
              <a:t>7</a:t>
            </a:fld>
            <a:endParaRPr lang="en-US"/>
          </a:p>
        </p:txBody>
      </p:sp>
      <p:sp>
        <p:nvSpPr>
          <p:cNvPr id="6" name="TextBox 5">
            <a:extLst>
              <a:ext uri="{FF2B5EF4-FFF2-40B4-BE49-F238E27FC236}">
                <a16:creationId xmlns:a16="http://schemas.microsoft.com/office/drawing/2014/main" id="{B50460D0-C165-F7B5-E0C4-1710B84F36CE}"/>
              </a:ext>
            </a:extLst>
          </p:cNvPr>
          <p:cNvSpPr txBox="1"/>
          <p:nvPr/>
        </p:nvSpPr>
        <p:spPr>
          <a:xfrm>
            <a:off x="3048000" y="2967335"/>
            <a:ext cx="6096000" cy="369332"/>
          </a:xfrm>
          <a:prstGeom prst="rect">
            <a:avLst/>
          </a:prstGeom>
          <a:noFill/>
        </p:spPr>
        <p:txBody>
          <a:bodyPr wrap="square">
            <a:spAutoFit/>
          </a:bodyPr>
          <a:lstStyle/>
          <a:p>
            <a:pPr algn="l">
              <a:buFont typeface="Arial" panose="020B0604020202020204" pitchFamily="34" charset="0"/>
              <a:buChar char="•"/>
            </a:pPr>
            <a:endParaRPr lang="en-US" b="0" i="0" dirty="0">
              <a:solidFill>
                <a:srgbClr val="737C85"/>
              </a:solidFill>
              <a:effectLst/>
              <a:latin typeface="Open Sans" panose="020B0606030504020204" pitchFamily="34" charset="0"/>
            </a:endParaRPr>
          </a:p>
        </p:txBody>
      </p:sp>
      <p:pic>
        <p:nvPicPr>
          <p:cNvPr id="10" name="Picture 9">
            <a:extLst>
              <a:ext uri="{FF2B5EF4-FFF2-40B4-BE49-F238E27FC236}">
                <a16:creationId xmlns:a16="http://schemas.microsoft.com/office/drawing/2014/main" id="{5CC4E50C-5C97-D605-084A-AEC00363A90D}"/>
              </a:ext>
            </a:extLst>
          </p:cNvPr>
          <p:cNvPicPr>
            <a:picLocks noChangeAspect="1"/>
          </p:cNvPicPr>
          <p:nvPr/>
        </p:nvPicPr>
        <p:blipFill>
          <a:blip r:embed="rId2"/>
          <a:stretch>
            <a:fillRect/>
          </a:stretch>
        </p:blipFill>
        <p:spPr>
          <a:xfrm>
            <a:off x="6820072" y="1065724"/>
            <a:ext cx="4229194" cy="1839699"/>
          </a:xfrm>
          <a:prstGeom prst="rect">
            <a:avLst/>
          </a:prstGeom>
        </p:spPr>
      </p:pic>
      <p:pic>
        <p:nvPicPr>
          <p:cNvPr id="12" name="Picture 11">
            <a:extLst>
              <a:ext uri="{FF2B5EF4-FFF2-40B4-BE49-F238E27FC236}">
                <a16:creationId xmlns:a16="http://schemas.microsoft.com/office/drawing/2014/main" id="{1E55C1A1-4624-EDC1-341C-5A281FE03018}"/>
              </a:ext>
            </a:extLst>
          </p:cNvPr>
          <p:cNvPicPr>
            <a:picLocks noChangeAspect="1"/>
          </p:cNvPicPr>
          <p:nvPr/>
        </p:nvPicPr>
        <p:blipFill>
          <a:blip r:embed="rId3"/>
          <a:stretch>
            <a:fillRect/>
          </a:stretch>
        </p:blipFill>
        <p:spPr>
          <a:xfrm>
            <a:off x="6820072" y="3829050"/>
            <a:ext cx="4229194" cy="2163774"/>
          </a:xfrm>
          <a:prstGeom prst="rect">
            <a:avLst/>
          </a:prstGeom>
        </p:spPr>
      </p:pic>
    </p:spTree>
    <p:extLst>
      <p:ext uri="{BB962C8B-B14F-4D97-AF65-F5344CB8AC3E}">
        <p14:creationId xmlns:p14="http://schemas.microsoft.com/office/powerpoint/2010/main" val="212986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5357-74D6-048D-CB86-2E194AB64174}"/>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A0195068-BA13-90F1-4204-C674AA5C7B15}"/>
              </a:ext>
            </a:extLst>
          </p:cNvPr>
          <p:cNvSpPr>
            <a:spLocks noGrp="1"/>
          </p:cNvSpPr>
          <p:nvPr>
            <p:ph idx="1"/>
          </p:nvPr>
        </p:nvSpPr>
        <p:spPr>
          <a:xfrm>
            <a:off x="838200" y="1009650"/>
            <a:ext cx="7658100" cy="5167313"/>
          </a:xfrm>
        </p:spPr>
        <p:txBody>
          <a:bodyPr/>
          <a:lstStyle/>
          <a:p>
            <a:pPr algn="just"/>
            <a:r>
              <a:rPr lang="en-US" dirty="0">
                <a:latin typeface="Arial" panose="020B0604020202020204" pitchFamily="34" charset="0"/>
                <a:cs typeface="Arial" panose="020B0604020202020204" pitchFamily="34" charset="0"/>
              </a:rPr>
              <a:t>Relationships between classes</a:t>
            </a:r>
          </a:p>
          <a:p>
            <a:pPr lvl="1" algn="just"/>
            <a:r>
              <a:rPr lang="en-US" dirty="0">
                <a:latin typeface="Arial" panose="020B0604020202020204" pitchFamily="34" charset="0"/>
                <a:cs typeface="Arial" panose="020B0604020202020204" pitchFamily="34" charset="0"/>
              </a:rPr>
              <a:t>Association</a:t>
            </a:r>
          </a:p>
          <a:p>
            <a:pPr lvl="2" algn="just"/>
            <a:r>
              <a:rPr lang="en-US" dirty="0">
                <a:latin typeface="Arial" panose="020B0604020202020204" pitchFamily="34" charset="0"/>
                <a:cs typeface="Arial" panose="020B0604020202020204" pitchFamily="34" charset="0"/>
              </a:rPr>
              <a:t>Association is basically a set of links that connects the elements of a UML model. It also describes how many objects are taking part in that relationship:</a:t>
            </a:r>
          </a:p>
          <a:p>
            <a:pPr lvl="3" algn="just"/>
            <a:r>
              <a:rPr lang="en-US" dirty="0">
                <a:latin typeface="Arial" panose="020B0604020202020204" pitchFamily="34" charset="0"/>
                <a:cs typeface="Arial" panose="020B0604020202020204" pitchFamily="34" charset="0"/>
              </a:rPr>
              <a:t>one to one</a:t>
            </a:r>
          </a:p>
          <a:p>
            <a:pPr lvl="3" algn="just"/>
            <a:r>
              <a:rPr lang="en-US" dirty="0">
                <a:latin typeface="Arial" panose="020B0604020202020204" pitchFamily="34" charset="0"/>
                <a:cs typeface="Arial" panose="020B0604020202020204" pitchFamily="34" charset="0"/>
              </a:rPr>
              <a:t>one to many</a:t>
            </a:r>
          </a:p>
          <a:p>
            <a:pPr lvl="3" algn="just"/>
            <a:r>
              <a:rPr lang="en-US" dirty="0">
                <a:latin typeface="Arial" panose="020B0604020202020204" pitchFamily="34" charset="0"/>
                <a:cs typeface="Arial" panose="020B0604020202020204" pitchFamily="34" charset="0"/>
              </a:rPr>
              <a:t>many to many</a:t>
            </a:r>
          </a:p>
          <a:p>
            <a:pPr lvl="1" algn="just"/>
            <a:r>
              <a:rPr lang="en-US" dirty="0">
                <a:latin typeface="Arial" panose="020B0604020202020204" pitchFamily="34" charset="0"/>
                <a:cs typeface="Arial" panose="020B0604020202020204" pitchFamily="34" charset="0"/>
              </a:rPr>
              <a:t>Inheritance (or Generalization)</a:t>
            </a:r>
          </a:p>
          <a:p>
            <a:pPr lvl="2" algn="just"/>
            <a:r>
              <a:rPr lang="en-US" dirty="0">
                <a:latin typeface="Arial" panose="020B0604020202020204" pitchFamily="34" charset="0"/>
                <a:cs typeface="Arial" panose="020B0604020202020204" pitchFamily="34" charset="0"/>
              </a:rPr>
              <a:t>Generalization can be defined as a relationship which connects a specialized element with a generalized element. It basically describes the inheritance relationship in the world of objects.</a:t>
            </a:r>
          </a:p>
          <a:p>
            <a:pPr lvl="2" algn="just"/>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D3DE05C-C1A3-7FDD-AD2B-BD9CB7C49647}"/>
              </a:ext>
            </a:extLst>
          </p:cNvPr>
          <p:cNvSpPr>
            <a:spLocks noGrp="1"/>
          </p:cNvSpPr>
          <p:nvPr>
            <p:ph type="sldNum" sz="quarter" idx="12"/>
          </p:nvPr>
        </p:nvSpPr>
        <p:spPr/>
        <p:txBody>
          <a:bodyPr/>
          <a:lstStyle/>
          <a:p>
            <a:fld id="{F87CB64D-9286-4B15-A008-6B37D00894E6}" type="slidenum">
              <a:rPr lang="en-US" smtClean="0"/>
              <a:t>8</a:t>
            </a:fld>
            <a:endParaRPr lang="en-US"/>
          </a:p>
        </p:txBody>
      </p:sp>
      <p:pic>
        <p:nvPicPr>
          <p:cNvPr id="6" name="Picture 5">
            <a:extLst>
              <a:ext uri="{FF2B5EF4-FFF2-40B4-BE49-F238E27FC236}">
                <a16:creationId xmlns:a16="http://schemas.microsoft.com/office/drawing/2014/main" id="{A4642ECA-6A49-4E26-6598-01506516D63F}"/>
              </a:ext>
            </a:extLst>
          </p:cNvPr>
          <p:cNvPicPr>
            <a:picLocks noChangeAspect="1"/>
          </p:cNvPicPr>
          <p:nvPr/>
        </p:nvPicPr>
        <p:blipFill>
          <a:blip r:embed="rId2"/>
          <a:stretch>
            <a:fillRect/>
          </a:stretch>
        </p:blipFill>
        <p:spPr>
          <a:xfrm>
            <a:off x="8610600" y="885826"/>
            <a:ext cx="2576769" cy="2410311"/>
          </a:xfrm>
          <a:prstGeom prst="rect">
            <a:avLst/>
          </a:prstGeom>
        </p:spPr>
      </p:pic>
      <p:pic>
        <p:nvPicPr>
          <p:cNvPr id="8" name="Picture 7">
            <a:extLst>
              <a:ext uri="{FF2B5EF4-FFF2-40B4-BE49-F238E27FC236}">
                <a16:creationId xmlns:a16="http://schemas.microsoft.com/office/drawing/2014/main" id="{0DA52EF2-8988-2300-54F8-A3CE0F557DA2}"/>
              </a:ext>
            </a:extLst>
          </p:cNvPr>
          <p:cNvPicPr>
            <a:picLocks noChangeAspect="1"/>
          </p:cNvPicPr>
          <p:nvPr/>
        </p:nvPicPr>
        <p:blipFill>
          <a:blip r:embed="rId3"/>
          <a:stretch>
            <a:fillRect/>
          </a:stretch>
        </p:blipFill>
        <p:spPr>
          <a:xfrm>
            <a:off x="3805084" y="4671803"/>
            <a:ext cx="2200582" cy="1505160"/>
          </a:xfrm>
          <a:prstGeom prst="rect">
            <a:avLst/>
          </a:prstGeom>
        </p:spPr>
      </p:pic>
      <p:pic>
        <p:nvPicPr>
          <p:cNvPr id="12" name="Picture 11">
            <a:extLst>
              <a:ext uri="{FF2B5EF4-FFF2-40B4-BE49-F238E27FC236}">
                <a16:creationId xmlns:a16="http://schemas.microsoft.com/office/drawing/2014/main" id="{9DA6F476-6D4B-AB33-EEA0-C2F94187D365}"/>
              </a:ext>
            </a:extLst>
          </p:cNvPr>
          <p:cNvPicPr>
            <a:picLocks noChangeAspect="1"/>
          </p:cNvPicPr>
          <p:nvPr/>
        </p:nvPicPr>
        <p:blipFill>
          <a:blip r:embed="rId4"/>
          <a:stretch>
            <a:fillRect/>
          </a:stretch>
        </p:blipFill>
        <p:spPr>
          <a:xfrm>
            <a:off x="8563653" y="4015559"/>
            <a:ext cx="2670661" cy="1879354"/>
          </a:xfrm>
          <a:prstGeom prst="rect">
            <a:avLst/>
          </a:prstGeom>
        </p:spPr>
      </p:pic>
      <p:sp>
        <p:nvSpPr>
          <p:cNvPr id="13" name="TextBox 12">
            <a:extLst>
              <a:ext uri="{FF2B5EF4-FFF2-40B4-BE49-F238E27FC236}">
                <a16:creationId xmlns:a16="http://schemas.microsoft.com/office/drawing/2014/main" id="{604B5A7B-AF73-782B-96B9-25C79B34664C}"/>
              </a:ext>
            </a:extLst>
          </p:cNvPr>
          <p:cNvSpPr txBox="1"/>
          <p:nvPr/>
        </p:nvSpPr>
        <p:spPr>
          <a:xfrm>
            <a:off x="9301705" y="3251870"/>
            <a:ext cx="119455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Relationships</a:t>
            </a:r>
          </a:p>
        </p:txBody>
      </p:sp>
      <p:sp>
        <p:nvSpPr>
          <p:cNvPr id="14" name="TextBox 13">
            <a:extLst>
              <a:ext uri="{FF2B5EF4-FFF2-40B4-BE49-F238E27FC236}">
                <a16:creationId xmlns:a16="http://schemas.microsoft.com/office/drawing/2014/main" id="{A10FDBBF-E9CD-41F9-8434-27B24DAF4877}"/>
              </a:ext>
            </a:extLst>
          </p:cNvPr>
          <p:cNvSpPr txBox="1"/>
          <p:nvPr/>
        </p:nvSpPr>
        <p:spPr>
          <a:xfrm>
            <a:off x="9151414" y="6093639"/>
            <a:ext cx="149513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Association</a:t>
            </a:r>
          </a:p>
        </p:txBody>
      </p:sp>
      <p:sp>
        <p:nvSpPr>
          <p:cNvPr id="16" name="TextBox 15">
            <a:extLst>
              <a:ext uri="{FF2B5EF4-FFF2-40B4-BE49-F238E27FC236}">
                <a16:creationId xmlns:a16="http://schemas.microsoft.com/office/drawing/2014/main" id="{A2C6A57E-7C10-5B7F-3620-3CB8EC39AFC0}"/>
              </a:ext>
            </a:extLst>
          </p:cNvPr>
          <p:cNvSpPr txBox="1"/>
          <p:nvPr/>
        </p:nvSpPr>
        <p:spPr>
          <a:xfrm>
            <a:off x="4238625" y="6162287"/>
            <a:ext cx="13335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Inheritance</a:t>
            </a:r>
          </a:p>
        </p:txBody>
      </p:sp>
    </p:spTree>
    <p:extLst>
      <p:ext uri="{BB962C8B-B14F-4D97-AF65-F5344CB8AC3E}">
        <p14:creationId xmlns:p14="http://schemas.microsoft.com/office/powerpoint/2010/main" val="164618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5577C-7C90-1ED6-A80B-15663E1F4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5D336-1AC4-CC8E-CAFA-A92910E3C31A}"/>
              </a:ext>
            </a:extLst>
          </p:cNvPr>
          <p:cNvSpPr>
            <a:spLocks noGrp="1"/>
          </p:cNvSpPr>
          <p:nvPr>
            <p:ph type="title"/>
          </p:nvPr>
        </p:nvSpPr>
        <p:spPr/>
        <p:txBody>
          <a:bodyPr/>
          <a:lstStyle/>
          <a:p>
            <a:r>
              <a:rPr lang="en-US" dirty="0"/>
              <a:t>UML Class Diagram</a:t>
            </a:r>
          </a:p>
        </p:txBody>
      </p:sp>
      <p:sp>
        <p:nvSpPr>
          <p:cNvPr id="3" name="Content Placeholder 2">
            <a:extLst>
              <a:ext uri="{FF2B5EF4-FFF2-40B4-BE49-F238E27FC236}">
                <a16:creationId xmlns:a16="http://schemas.microsoft.com/office/drawing/2014/main" id="{D338A521-E4EB-90D9-0AB2-516CC938E5B5}"/>
              </a:ext>
            </a:extLst>
          </p:cNvPr>
          <p:cNvSpPr>
            <a:spLocks noGrp="1"/>
          </p:cNvSpPr>
          <p:nvPr>
            <p:ph idx="1"/>
          </p:nvPr>
        </p:nvSpPr>
        <p:spPr>
          <a:xfrm>
            <a:off x="838200" y="1009650"/>
            <a:ext cx="7658100" cy="5167313"/>
          </a:xfrm>
        </p:spPr>
        <p:txBody>
          <a:bodyPr/>
          <a:lstStyle/>
          <a:p>
            <a:pPr algn="just"/>
            <a:r>
              <a:rPr lang="en-US" dirty="0"/>
              <a:t>Relationships between classes</a:t>
            </a:r>
          </a:p>
          <a:p>
            <a:pPr lvl="1" algn="just"/>
            <a:r>
              <a:rPr lang="en-US" dirty="0"/>
              <a:t>Aggregation is a type of association.</a:t>
            </a:r>
          </a:p>
          <a:p>
            <a:pPr lvl="2" algn="just"/>
            <a:r>
              <a:rPr lang="en-US" dirty="0"/>
              <a:t>It represents a "part of" relationship.</a:t>
            </a:r>
          </a:p>
          <a:p>
            <a:pPr lvl="2" algn="just"/>
            <a:r>
              <a:rPr lang="en-US" dirty="0"/>
              <a:t>Class2 is part of Class1.</a:t>
            </a:r>
          </a:p>
          <a:p>
            <a:pPr lvl="2" algn="just"/>
            <a:r>
              <a:rPr lang="en-US" dirty="0"/>
              <a:t>Many instances (denoted by the *) of Class2 can be associated with Class1.</a:t>
            </a:r>
          </a:p>
          <a:p>
            <a:pPr lvl="2" algn="just"/>
            <a:r>
              <a:rPr lang="en-US" dirty="0"/>
              <a:t>Objects of Class1 and Class2 have separate lifetimes.</a:t>
            </a:r>
          </a:p>
          <a:p>
            <a:pPr lvl="2" algn="just"/>
            <a:endParaRPr lang="en-US" dirty="0"/>
          </a:p>
          <a:p>
            <a:pPr lvl="2" algn="just"/>
            <a:endParaRPr lang="en-US" dirty="0"/>
          </a:p>
          <a:p>
            <a:pPr lvl="1" algn="just"/>
            <a:r>
              <a:rPr lang="en-US" dirty="0"/>
              <a:t>Composition</a:t>
            </a:r>
          </a:p>
          <a:p>
            <a:pPr lvl="2" algn="just"/>
            <a:r>
              <a:rPr lang="en-US" dirty="0"/>
              <a:t>A special type of aggregation where parts are destroyed when the whole is destroyed.</a:t>
            </a:r>
          </a:p>
          <a:p>
            <a:pPr lvl="2" algn="just"/>
            <a:r>
              <a:rPr lang="en-US" dirty="0"/>
              <a:t>Objects of Class2 live and die with Class1.</a:t>
            </a:r>
          </a:p>
          <a:p>
            <a:pPr lvl="2" algn="just"/>
            <a:r>
              <a:rPr lang="en-US" dirty="0"/>
              <a:t>Class2 cannot stand by itself.</a:t>
            </a:r>
          </a:p>
          <a:p>
            <a:pPr lvl="2" algn="just"/>
            <a:endParaRPr lang="en-US" dirty="0"/>
          </a:p>
          <a:p>
            <a:pPr lvl="1" algn="just"/>
            <a:endParaRPr lang="en-US" dirty="0"/>
          </a:p>
        </p:txBody>
      </p:sp>
      <p:sp>
        <p:nvSpPr>
          <p:cNvPr id="4" name="Slide Number Placeholder 3">
            <a:extLst>
              <a:ext uri="{FF2B5EF4-FFF2-40B4-BE49-F238E27FC236}">
                <a16:creationId xmlns:a16="http://schemas.microsoft.com/office/drawing/2014/main" id="{A0052FB5-A257-C7C4-1987-E5AA76F4D2DA}"/>
              </a:ext>
            </a:extLst>
          </p:cNvPr>
          <p:cNvSpPr>
            <a:spLocks noGrp="1"/>
          </p:cNvSpPr>
          <p:nvPr>
            <p:ph type="sldNum" sz="quarter" idx="12"/>
          </p:nvPr>
        </p:nvSpPr>
        <p:spPr/>
        <p:txBody>
          <a:bodyPr/>
          <a:lstStyle/>
          <a:p>
            <a:fld id="{F87CB64D-9286-4B15-A008-6B37D00894E6}" type="slidenum">
              <a:rPr lang="en-US" smtClean="0"/>
              <a:t>9</a:t>
            </a:fld>
            <a:endParaRPr lang="en-US"/>
          </a:p>
        </p:txBody>
      </p:sp>
      <p:pic>
        <p:nvPicPr>
          <p:cNvPr id="6" name="Picture 5">
            <a:extLst>
              <a:ext uri="{FF2B5EF4-FFF2-40B4-BE49-F238E27FC236}">
                <a16:creationId xmlns:a16="http://schemas.microsoft.com/office/drawing/2014/main" id="{03F12D91-E912-945D-F329-B00106D2372F}"/>
              </a:ext>
            </a:extLst>
          </p:cNvPr>
          <p:cNvPicPr>
            <a:picLocks noChangeAspect="1"/>
          </p:cNvPicPr>
          <p:nvPr/>
        </p:nvPicPr>
        <p:blipFill>
          <a:blip r:embed="rId2"/>
          <a:stretch>
            <a:fillRect/>
          </a:stretch>
        </p:blipFill>
        <p:spPr>
          <a:xfrm>
            <a:off x="8610600" y="885826"/>
            <a:ext cx="2576769" cy="2410311"/>
          </a:xfrm>
          <a:prstGeom prst="rect">
            <a:avLst/>
          </a:prstGeom>
        </p:spPr>
      </p:pic>
      <p:sp>
        <p:nvSpPr>
          <p:cNvPr id="13" name="TextBox 12">
            <a:extLst>
              <a:ext uri="{FF2B5EF4-FFF2-40B4-BE49-F238E27FC236}">
                <a16:creationId xmlns:a16="http://schemas.microsoft.com/office/drawing/2014/main" id="{F36502FF-3A2C-6739-2CA6-A50600D626D1}"/>
              </a:ext>
            </a:extLst>
          </p:cNvPr>
          <p:cNvSpPr txBox="1"/>
          <p:nvPr/>
        </p:nvSpPr>
        <p:spPr>
          <a:xfrm>
            <a:off x="9301705" y="3251870"/>
            <a:ext cx="1194558" cy="276999"/>
          </a:xfrm>
          <a:prstGeom prst="rect">
            <a:avLst/>
          </a:prstGeom>
          <a:noFill/>
        </p:spPr>
        <p:txBody>
          <a:bodyPr wrap="none" rtlCol="0">
            <a:spAutoFit/>
          </a:bodyPr>
          <a:lstStyle/>
          <a:p>
            <a:pPr algn="ctr"/>
            <a:r>
              <a:rPr lang="en-US" sz="1200" b="1" dirty="0">
                <a:latin typeface="Arial" panose="020B0604020202020204" pitchFamily="34" charset="0"/>
                <a:cs typeface="Arial" panose="020B0604020202020204" pitchFamily="34" charset="0"/>
              </a:rPr>
              <a:t>Relationships</a:t>
            </a:r>
          </a:p>
        </p:txBody>
      </p:sp>
      <p:pic>
        <p:nvPicPr>
          <p:cNvPr id="7" name="Picture 6">
            <a:extLst>
              <a:ext uri="{FF2B5EF4-FFF2-40B4-BE49-F238E27FC236}">
                <a16:creationId xmlns:a16="http://schemas.microsoft.com/office/drawing/2014/main" id="{FA500B59-C866-C992-AC12-FABFB122542A}"/>
              </a:ext>
            </a:extLst>
          </p:cNvPr>
          <p:cNvPicPr>
            <a:picLocks noChangeAspect="1"/>
          </p:cNvPicPr>
          <p:nvPr/>
        </p:nvPicPr>
        <p:blipFill>
          <a:blip r:embed="rId3"/>
          <a:stretch>
            <a:fillRect/>
          </a:stretch>
        </p:blipFill>
        <p:spPr>
          <a:xfrm>
            <a:off x="1876067" y="3242793"/>
            <a:ext cx="3105307" cy="571423"/>
          </a:xfrm>
          <a:prstGeom prst="rect">
            <a:avLst/>
          </a:prstGeom>
        </p:spPr>
      </p:pic>
      <p:pic>
        <p:nvPicPr>
          <p:cNvPr id="10" name="Picture 9">
            <a:extLst>
              <a:ext uri="{FF2B5EF4-FFF2-40B4-BE49-F238E27FC236}">
                <a16:creationId xmlns:a16="http://schemas.microsoft.com/office/drawing/2014/main" id="{C1E8953F-E190-FDC3-398A-1D38EB6ADDB5}"/>
              </a:ext>
            </a:extLst>
          </p:cNvPr>
          <p:cNvPicPr>
            <a:picLocks noChangeAspect="1"/>
          </p:cNvPicPr>
          <p:nvPr/>
        </p:nvPicPr>
        <p:blipFill>
          <a:blip r:embed="rId4"/>
          <a:stretch>
            <a:fillRect/>
          </a:stretch>
        </p:blipFill>
        <p:spPr>
          <a:xfrm>
            <a:off x="1876067" y="5454577"/>
            <a:ext cx="3105307" cy="573555"/>
          </a:xfrm>
          <a:prstGeom prst="rect">
            <a:avLst/>
          </a:prstGeom>
        </p:spPr>
      </p:pic>
    </p:spTree>
    <p:extLst>
      <p:ext uri="{BB962C8B-B14F-4D97-AF65-F5344CB8AC3E}">
        <p14:creationId xmlns:p14="http://schemas.microsoft.com/office/powerpoint/2010/main" val="253143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3456</Words>
  <Application>Microsoft Office PowerPoint</Application>
  <PresentationFormat>Widescreen</PresentationFormat>
  <Paragraphs>379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Black</vt:lpstr>
      <vt:lpstr>Calibri</vt:lpstr>
      <vt:lpstr>Open Sans</vt:lpstr>
      <vt:lpstr>Office Theme</vt:lpstr>
      <vt:lpstr>UML</vt:lpstr>
      <vt:lpstr>Table of contents</vt:lpstr>
      <vt:lpstr>Introduction</vt:lpstr>
      <vt:lpstr>UML Diagram</vt:lpstr>
      <vt:lpstr>UML Diagram</vt:lpstr>
      <vt:lpstr>UML Class Diagram</vt:lpstr>
      <vt:lpstr>UML Class Diagram</vt:lpstr>
      <vt:lpstr>UML Class Diagram</vt:lpstr>
      <vt:lpstr>UML Class Diagram</vt:lpstr>
      <vt:lpstr>UML Class Diagram</vt:lpstr>
      <vt:lpstr>UML Component Diagram</vt:lpstr>
      <vt:lpstr>UML Component Diagram</vt:lpstr>
      <vt:lpstr>UML Component Diagram</vt:lpstr>
      <vt:lpstr>UML Component Diagram</vt:lpstr>
      <vt:lpstr>UML Package Diagram</vt:lpstr>
      <vt:lpstr>UML Package Diagram</vt:lpstr>
      <vt:lpstr>UML Package Diagram</vt:lpstr>
      <vt:lpstr>UML Deployment Diagram</vt:lpstr>
      <vt:lpstr>UML Deployment Diagram</vt:lpstr>
      <vt:lpstr>UML Deployment Diagram</vt:lpstr>
      <vt:lpstr>UML Deployment Diagram</vt:lpstr>
      <vt:lpstr>UML Deployment Diagram</vt:lpstr>
      <vt:lpstr>UML Deployment Diagram</vt:lpstr>
      <vt:lpstr>UML Object Diagram</vt:lpstr>
      <vt:lpstr>UML Object Diagram</vt:lpstr>
      <vt:lpstr>UML Use Case Diagram</vt:lpstr>
      <vt:lpstr>UML Use Case Diagram</vt:lpstr>
      <vt:lpstr>UML Use Case Diagram</vt:lpstr>
      <vt:lpstr>UML Use Case Diagram</vt:lpstr>
      <vt:lpstr>UML Use Case Diagram</vt:lpstr>
      <vt:lpstr>UML Activity Diagram </vt:lpstr>
      <vt:lpstr>UML Activity Diagram </vt:lpstr>
      <vt:lpstr>UML Activity Diagram </vt:lpstr>
      <vt:lpstr>UML Activity Diagram </vt:lpstr>
      <vt:lpstr>UML Activity Diagram </vt:lpstr>
      <vt:lpstr>UML Activity Diagram </vt:lpstr>
      <vt:lpstr>UML Sequence Diagram </vt:lpstr>
      <vt:lpstr>UML Sequence Diagram </vt:lpstr>
      <vt:lpstr>UML Sequence Diagram </vt:lpstr>
      <vt:lpstr>UML Sequence Diagram </vt:lpstr>
      <vt:lpstr>UML Sequence Diagram </vt:lpstr>
      <vt:lpstr>UML Sequence Diagram </vt:lpstr>
      <vt:lpstr>UML Sequence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Dương</dc:creator>
  <cp:lastModifiedBy>Tuấn Dương</cp:lastModifiedBy>
  <cp:revision>93</cp:revision>
  <dcterms:created xsi:type="dcterms:W3CDTF">2024-11-17T01:05:12Z</dcterms:created>
  <dcterms:modified xsi:type="dcterms:W3CDTF">2024-11-17T16:08:48Z</dcterms:modified>
</cp:coreProperties>
</file>