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5584F-5207-4D53-A49C-3724AA06EE1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ED1F-AAE5-4DC2-9D0B-517A9014F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6DD8-FE5E-63D1-6D27-A63D5A8BE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82DD-1B5B-D81E-70D6-585B7C6F6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0A65-52C5-8A61-B840-7B87402C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9149-27B3-42AD-987D-5B93EE8BAC80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BF16-C143-DBBE-7BDF-5388B4AE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F45E-4873-8D51-9A96-FDBA063E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7E8C-74A8-D043-904A-A1F371F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F363-AA64-CDAE-0092-9FE1F6232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D36A-8C20-1B1D-EC57-C6F1EE42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6209-8D8A-4EEF-BF0A-F28951843780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D8780-7DE7-C823-5197-53D4AAD0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290D-B4D3-A778-A8DE-741BCFD5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8A996-C45E-179C-BFF7-95822ECAF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8D6EE-B9F1-4AC7-178B-59CA0BDF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FC9B-339E-D29F-FE53-83C9D0BF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5EC8-5DFB-4865-85BF-D7641311161C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6E4D-989F-AC61-9613-A5A33C57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5C04-3F8A-8C4F-680F-20175B9C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75E7-92CA-6C7E-3D66-79A6DBD0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127A-F479-B866-2E37-AEFB69C74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27FB-B869-37EB-AF2C-EBD4DAEB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17B4-039C-4701-8FF5-290D66E39434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A5B1-58CA-C0AB-B515-AD050828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E5A4-84C7-7749-CA47-3862F378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4838-983B-214B-BEB1-31BBD167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B0BE-4511-246E-B4DB-652C8CA2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3C07-3A35-AC4F-0492-67BCF1C6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D652-59DF-4B74-A8BA-7E1F41864BE6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9842-8BA8-A42F-1C29-74EDF76F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B971-2057-85C0-2C7D-EC972BD0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5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F18F-BE8F-DEDD-63F6-1B6D2D3E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E037-3AAE-7CEB-EF1C-5192F072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655C-F1CC-8A03-452B-08522031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D764A-5B4E-B5E4-A1F0-8DC93BCB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A5AA-04C1-4AF1-8B96-1FF5DB6A573B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8F02-44DA-A241-4E39-CC0287C9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C279D-3233-AAEE-C94A-71117158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CFF0-C27C-BC1E-2340-01414251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5C26-4278-46AD-D4BF-333A673A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27D18-4FE3-327E-E284-BA6AB7BB1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6E817-E92D-7FC4-CF87-350CD688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ECF58-9D48-A799-BFE5-94D5E227E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96A0E-B048-A5E4-EC9A-04C38B7A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4F67-F6D9-48C9-9E02-12AA439744B6}" type="datetime1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CD068-BC3E-FB8A-A3BC-8FE8483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F5C70-390D-54D7-B502-DA0CB137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6946-26AF-9E7A-202B-3A5E4A8C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594F6-6818-937C-98C1-21C33D41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16AF-6A4F-471B-9822-79D3F1C0B9BD}" type="datetime1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DB68-8958-43A2-AFEB-B5A5582E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77086-F761-C3D1-80DD-D993D254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F7E31-55D7-F670-6C3F-A5F2D8C9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499D-86E8-4F52-91F7-4DEA61455D94}" type="datetime1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02AA3-2DE1-277F-9E8B-1AB2D578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F85A-9A8A-1CD5-0FC0-52F215C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DAB4-B704-C5FE-A3CF-A3BFA5AA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44D1-9BE7-5EC5-4202-10DEC496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45B5-6153-5F1E-C90F-EB6F3C71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B5F0-C188-ACEB-D9F8-3B3EB49A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E87-F499-404F-80E3-E4481482EB97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C738-25E3-4D0A-3EF3-63F83516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3CAC-8672-D353-BB38-529FE611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637-80FB-820B-97AC-1D473234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DC8A1-4334-1238-3CBB-0359A83E7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6AD06-7C89-591A-5AF6-6E81D0339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538F-4A73-9BC0-57FA-8ACD3D21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63DE-8C66-4B8C-9689-C0EA4E2FF877}" type="datetime1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7E46-C053-7A5A-442C-EAB4616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3687-07D2-848B-2836-C6724D31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9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EE21E-B44F-DFDB-F47F-8D7A961A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CF80-0E12-A9AF-0864-406C3C52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63487"/>
            <a:ext cx="10515600" cy="5113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7B4E-5663-2B6D-7FC4-D95245BC8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5D6E6D-7FD0-4730-AB39-BE0ACBF01140}" type="datetime1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6F56-183D-6EB9-AEFC-7FF5B1090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07ED-3517-FE4F-06A3-B326DA25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DC6C2A-8A24-461D-BDAC-5F33EAE30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7A4-547A-E17A-AB11-6BE9C1463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24B4A-A785-D8B4-3291-2615D79A8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438E-262A-B9C3-542A-599EA3A9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117A-E890-4E54-9652-04D93D58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Information Group (FIG)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37C7-AD39-FD82-8D49-A71A429B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6"/>
            <a:ext cx="6795052" cy="52928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FIG header</a:t>
            </a:r>
            <a:r>
              <a:rPr lang="en-US" dirty="0"/>
              <a:t>: contain the FIG type and the length:</a:t>
            </a:r>
          </a:p>
          <a:p>
            <a:pPr lvl="1" algn="just"/>
            <a:r>
              <a:rPr lang="en-US" b="1" dirty="0"/>
              <a:t>FIG type</a:t>
            </a:r>
            <a:r>
              <a:rPr lang="en-US" dirty="0"/>
              <a:t>: this 3-bit field shall indicate the type of data contained in the FIG data field.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b="1" dirty="0"/>
              <a:t>Length</a:t>
            </a:r>
            <a:r>
              <a:rPr lang="en-US" dirty="0"/>
              <a:t>: this 5-bit field shall represent the length in bytes of the FIG data field and is expressed as an unsigned binary number in the range 1 to 29</a:t>
            </a:r>
          </a:p>
          <a:p>
            <a:pPr algn="just"/>
            <a:r>
              <a:rPr lang="en-US" b="1" dirty="0"/>
              <a:t>FIG Data Field</a:t>
            </a:r>
            <a:r>
              <a:rPr lang="en-US" dirty="0"/>
              <a:t>: This part contains the actual data or main content that the FIG carries. The structure and content of this part depend on the specific application or use case.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F825-CF95-4565-75AA-05D807FC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BAEF8-1E2A-71DF-D926-C1AADC13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52" y="1063486"/>
            <a:ext cx="3623858" cy="2992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F7559-7D1F-26A2-AC9B-1C4690FA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29" y="1992526"/>
            <a:ext cx="4438888" cy="18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5039-4438-DD4B-49EB-D95F74B9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EF7E-E451-D7A1-7A23-01E8F33B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MCI and SI: FIG type 0 data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7ABF-4D09-261A-4725-CF56D88D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6"/>
            <a:ext cx="10154478" cy="5292863"/>
          </a:xfrm>
        </p:spPr>
        <p:txBody>
          <a:bodyPr>
            <a:normAutofit/>
          </a:bodyPr>
          <a:lstStyle/>
          <a:p>
            <a:r>
              <a:rPr lang="en-US" sz="1800" dirty="0"/>
              <a:t>The FIG type 0 is used to signal the current and future multiplex configuration, a multiplex reconfiguration, time and date and other basic Service Information - </a:t>
            </a:r>
            <a:r>
              <a:rPr lang="en-US" sz="1800" b="1" dirty="0"/>
              <a:t>SI</a:t>
            </a:r>
            <a:r>
              <a:rPr lang="en-US" sz="1800" dirty="0"/>
              <a:t>.</a:t>
            </a:r>
          </a:p>
          <a:p>
            <a:r>
              <a:rPr lang="en-US" sz="1800" dirty="0"/>
              <a:t>Current/Next (</a:t>
            </a:r>
            <a:r>
              <a:rPr lang="en-US" sz="1800" b="1" dirty="0"/>
              <a:t>C/N</a:t>
            </a:r>
            <a:r>
              <a:rPr lang="en-US" sz="1800" dirty="0"/>
              <a:t>) (according to the </a:t>
            </a:r>
            <a:r>
              <a:rPr lang="en-US" sz="1800" b="1" dirty="0"/>
              <a:t>Extension</a:t>
            </a:r>
            <a:r>
              <a:rPr lang="en-US" sz="1800" dirty="0"/>
              <a:t>):</a:t>
            </a:r>
          </a:p>
          <a:p>
            <a:pPr lvl="1"/>
            <a:r>
              <a:rPr lang="en-US" sz="1600" dirty="0"/>
              <a:t>MCI:</a:t>
            </a:r>
          </a:p>
          <a:p>
            <a:pPr lvl="2"/>
            <a:r>
              <a:rPr lang="en-US" sz="1400" dirty="0"/>
              <a:t>0: current configuration</a:t>
            </a:r>
          </a:p>
          <a:p>
            <a:pPr lvl="2"/>
            <a:r>
              <a:rPr lang="en-US" sz="1400" dirty="0"/>
              <a:t>1: next configuration</a:t>
            </a:r>
          </a:p>
          <a:p>
            <a:pPr lvl="1"/>
            <a:r>
              <a:rPr lang="en-US" sz="1600" dirty="0"/>
              <a:t>Service Information Version (SIV) - the type 0 field carries information for a database. The database may be large and require more than one FIG to transport:</a:t>
            </a:r>
          </a:p>
          <a:p>
            <a:pPr lvl="2"/>
            <a:r>
              <a:rPr lang="en-US" sz="1400" dirty="0"/>
              <a:t>0: start of database; </a:t>
            </a:r>
          </a:p>
          <a:p>
            <a:pPr lvl="2"/>
            <a:r>
              <a:rPr lang="en-US" sz="1400" dirty="0"/>
              <a:t>1: continuation of database. </a:t>
            </a:r>
          </a:p>
          <a:p>
            <a:pPr lvl="1"/>
            <a:r>
              <a:rPr lang="en-US" sz="1600" dirty="0"/>
              <a:t>CEI – used when a change to the database needs to be signaled:</a:t>
            </a:r>
          </a:p>
          <a:p>
            <a:pPr lvl="2"/>
            <a:r>
              <a:rPr lang="en-US" sz="1400" dirty="0"/>
              <a:t>0: change event; </a:t>
            </a:r>
          </a:p>
          <a:p>
            <a:pPr lvl="2"/>
            <a:r>
              <a:rPr lang="en-US" sz="1400" dirty="0"/>
              <a:t>1: control function.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87BD5-D809-93FD-1390-15A8643E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5783A-6C27-0ECE-35BA-7F988DB8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33" y="3374848"/>
            <a:ext cx="4572667" cy="19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135B-AB64-A65E-3487-320C9CF7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7AF-9AF7-BAAC-AE15-85AC0B71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MCI and SI: FIG type 0 data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F326-565C-8451-3563-3BDF7CF8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6"/>
            <a:ext cx="10154478" cy="5292863"/>
          </a:xfrm>
        </p:spPr>
        <p:txBody>
          <a:bodyPr>
            <a:normAutofit/>
          </a:bodyPr>
          <a:lstStyle/>
          <a:p>
            <a:r>
              <a:rPr lang="en-US" sz="1800" dirty="0"/>
              <a:t>Other Ensemble (</a:t>
            </a:r>
            <a:r>
              <a:rPr lang="en-US" sz="1800" b="1" dirty="0"/>
              <a:t>OE</a:t>
            </a:r>
            <a:r>
              <a:rPr lang="en-US" sz="1800" dirty="0"/>
              <a:t>) (according to the </a:t>
            </a:r>
            <a:r>
              <a:rPr lang="en-US" sz="1800" b="1" dirty="0"/>
              <a:t>Extension</a:t>
            </a:r>
            <a:r>
              <a:rPr lang="en-US" sz="1800" dirty="0"/>
              <a:t>), whether the information is related to this or another ensemble:</a:t>
            </a:r>
          </a:p>
          <a:p>
            <a:pPr lvl="1"/>
            <a:r>
              <a:rPr lang="en-US" sz="1600" dirty="0"/>
              <a:t>0: this ensemble; </a:t>
            </a:r>
          </a:p>
          <a:p>
            <a:pPr lvl="1"/>
            <a:r>
              <a:rPr lang="en-US" sz="1600" dirty="0"/>
              <a:t>1: other ensemble (or FM or AM or DRM service).</a:t>
            </a:r>
          </a:p>
          <a:p>
            <a:r>
              <a:rPr lang="en-US" sz="1800" b="1" dirty="0"/>
              <a:t>P/D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0: 16-bit SId, used for programme services; </a:t>
            </a:r>
          </a:p>
          <a:p>
            <a:pPr lvl="1"/>
            <a:r>
              <a:rPr lang="en-US" sz="1600" dirty="0"/>
              <a:t>1: 32-bit SId, used for data services.</a:t>
            </a:r>
          </a:p>
          <a:p>
            <a:r>
              <a:rPr lang="en-US" sz="1800" b="1" dirty="0"/>
              <a:t>Extension</a:t>
            </a:r>
            <a:r>
              <a:rPr lang="en-US" sz="1800" dirty="0"/>
              <a:t>: this 5-bit field, expressed as an unsigned binary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48559-CE24-A6F9-EDA9-ED980E97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883DD-F84C-FDFB-C076-957EBD9E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133" y="3903455"/>
            <a:ext cx="4572667" cy="19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7157-68A1-BC65-ACB2-05B75465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445-3E73-C3EA-9383-233CE4EE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MCI and SI: FIG type 0 data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621-4F3D-6D5F-2F31-9B48E5D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F140F-78B0-B6FD-BD56-1AFD3410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9" y="1113096"/>
            <a:ext cx="6735328" cy="5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79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9B58-78C4-1EF5-10D6-4A66FF09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Labels: FIG type 1 data field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3673-2583-C088-4CC9-00DEBAE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A35CB-1D04-A496-0D6D-0CA31051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90" y="1344404"/>
            <a:ext cx="3982279" cy="25085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8E2A1F-743A-68BD-6CD0-33E40CC15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6"/>
            <a:ext cx="6576390" cy="5292863"/>
          </a:xfrm>
        </p:spPr>
        <p:txBody>
          <a:bodyPr>
            <a:normAutofit/>
          </a:bodyPr>
          <a:lstStyle/>
          <a:p>
            <a:r>
              <a:rPr lang="en-US" sz="1800" b="1" dirty="0"/>
              <a:t>Charset</a:t>
            </a:r>
            <a:r>
              <a:rPr lang="en-US" sz="1800" dirty="0"/>
              <a:t>: this 4-bit field shall identify a character set to qualify the character information contained in the FIG type 1 field.</a:t>
            </a:r>
          </a:p>
          <a:p>
            <a:r>
              <a:rPr lang="en-US" sz="1800" b="1" dirty="0"/>
              <a:t>Extension</a:t>
            </a:r>
            <a:r>
              <a:rPr lang="en-US" sz="1800" dirty="0"/>
              <a:t>: this 3-bit field, expressed as an unsigned binary number, shall identify one of 8 interpretations of the FIG type 1 field.</a:t>
            </a:r>
          </a:p>
          <a:p>
            <a:r>
              <a:rPr lang="en-US" sz="1800" b="1" dirty="0"/>
              <a:t>Identifier field</a:t>
            </a:r>
            <a:r>
              <a:rPr lang="en-US" sz="1800" dirty="0"/>
              <a:t>: this field is defined individually for each extension of the FIG type 1 field.</a:t>
            </a:r>
          </a:p>
          <a:p>
            <a:r>
              <a:rPr lang="en-US" sz="1800" b="1" dirty="0"/>
              <a:t>Character field</a:t>
            </a:r>
            <a:r>
              <a:rPr lang="en-US" sz="1800" dirty="0"/>
              <a:t>: this 16-byte field shall define the label. It shall be coded as a string of up to 16 characters.</a:t>
            </a:r>
          </a:p>
          <a:p>
            <a:r>
              <a:rPr lang="en-US" sz="1800" b="1" dirty="0"/>
              <a:t>Character flag field: </a:t>
            </a:r>
            <a:r>
              <a:rPr lang="en-US" sz="1800" dirty="0"/>
              <a:t>this 16-bit flag field shall indicate which of the characters of the character field</a:t>
            </a:r>
          </a:p>
        </p:txBody>
      </p:sp>
    </p:spTree>
    <p:extLst>
      <p:ext uri="{BB962C8B-B14F-4D97-AF65-F5344CB8AC3E}">
        <p14:creationId xmlns:p14="http://schemas.microsoft.com/office/powerpoint/2010/main" val="32448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7713-A08D-83E0-5FF4-72F1CF14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74F-BD54-E2DF-02D8-7A94F29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labels: FIG type 2 data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8678-FFCF-F620-520C-B50C4CB6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8AED7-1752-01C3-916F-2BFF5AAC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90" y="1344404"/>
            <a:ext cx="3982279" cy="25085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D17DF5-A071-67F8-CCD6-C173A436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486"/>
            <a:ext cx="6576390" cy="5292863"/>
          </a:xfrm>
        </p:spPr>
        <p:txBody>
          <a:bodyPr>
            <a:normAutofit/>
          </a:bodyPr>
          <a:lstStyle/>
          <a:p>
            <a:r>
              <a:rPr lang="en-US" sz="1800" b="1" dirty="0"/>
              <a:t>The FIG type 2 </a:t>
            </a:r>
            <a:r>
              <a:rPr lang="en-US" sz="1800" dirty="0"/>
              <a:t>is used to signal extended labels of up to 16 characters and up to 32 bytes in length, using either UTF-8 </a:t>
            </a:r>
          </a:p>
          <a:p>
            <a:r>
              <a:rPr lang="en-US" sz="1800" b="1" dirty="0"/>
              <a:t>or UCS-2 encoding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019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17E3-BE71-09F1-C079-519245C5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1CFF-DAA7-9F43-1C10-F65D0665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D22F1-E465-CC8C-89A4-EA199BDB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6C2A-8A24-461D-BDAC-5F33EAE30A0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C6369-A30E-D7CD-4776-62BBAC27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2095314"/>
            <a:ext cx="719237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6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Fast Information Group (FIG) </vt:lpstr>
      <vt:lpstr>MCI and SI: FIG type 0 data field</vt:lpstr>
      <vt:lpstr>MCI and SI: FIG type 0 data field</vt:lpstr>
      <vt:lpstr>MCI and SI: FIG type 0 data field</vt:lpstr>
      <vt:lpstr>Labels: FIG type 1 data field </vt:lpstr>
      <vt:lpstr>Extended labels: FIG type 2 data field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Dương</dc:creator>
  <cp:lastModifiedBy>Tuấn Dương</cp:lastModifiedBy>
  <cp:revision>18</cp:revision>
  <dcterms:created xsi:type="dcterms:W3CDTF">2024-11-28T13:37:22Z</dcterms:created>
  <dcterms:modified xsi:type="dcterms:W3CDTF">2024-11-28T15:26:21Z</dcterms:modified>
</cp:coreProperties>
</file>