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p:scale>
          <a:sx n="75" d="100"/>
          <a:sy n="75" d="100"/>
        </p:scale>
        <p:origin x="1080"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828F-9F4D-A113-077D-F69BA6324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E6BAA8-1A5F-BCAC-980B-B578AB3F4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67F4FE-2DEA-6B05-CC3F-A19B3EF17AC2}"/>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5" name="Footer Placeholder 4">
            <a:extLst>
              <a:ext uri="{FF2B5EF4-FFF2-40B4-BE49-F238E27FC236}">
                <a16:creationId xmlns:a16="http://schemas.microsoft.com/office/drawing/2014/main" id="{876C06C5-C958-705D-11AA-E69D132B3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818C-AB45-9038-D078-317211FBFF82}"/>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18468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4A79-2D36-0D40-6073-7243D9BDE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A85E5C-04A6-2820-F165-89AE7E6DE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F9EA4-87ED-81A3-6D82-F70F4E32CE44}"/>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5" name="Footer Placeholder 4">
            <a:extLst>
              <a:ext uri="{FF2B5EF4-FFF2-40B4-BE49-F238E27FC236}">
                <a16:creationId xmlns:a16="http://schemas.microsoft.com/office/drawing/2014/main" id="{92E2FF97-4B69-A9D2-4037-B8E275920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C14D2-278D-7032-C60F-4339778845FF}"/>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174176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DE8A5-BB57-E1E1-ADA9-2530E7C5F2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FEECF-5ABA-F757-CB68-4037542B2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8FACE-BD67-16B2-5FC1-CFEE214139E7}"/>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5" name="Footer Placeholder 4">
            <a:extLst>
              <a:ext uri="{FF2B5EF4-FFF2-40B4-BE49-F238E27FC236}">
                <a16:creationId xmlns:a16="http://schemas.microsoft.com/office/drawing/2014/main" id="{92D9C8B6-EAB3-735C-0546-A1BA23029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B57C1-9440-232C-9A02-7368B14B7F49}"/>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404982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50BD-C143-1E40-E6CA-9B75353A2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873071-A5BC-4193-0263-2E50BEB03D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B5065-77D8-F24D-79B4-4E1160C2B918}"/>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5" name="Footer Placeholder 4">
            <a:extLst>
              <a:ext uri="{FF2B5EF4-FFF2-40B4-BE49-F238E27FC236}">
                <a16:creationId xmlns:a16="http://schemas.microsoft.com/office/drawing/2014/main" id="{2C17CC1A-5543-F938-33F1-04C5711A0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BE677-E29D-46F2-E96F-6588C71BB604}"/>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51952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0008-A2AC-97BF-3ECF-E05EBD1B9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9957F-211D-51BA-A4C6-699D7AD01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72E4F-5EA9-D65C-EC1E-3CE62294111C}"/>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5" name="Footer Placeholder 4">
            <a:extLst>
              <a:ext uri="{FF2B5EF4-FFF2-40B4-BE49-F238E27FC236}">
                <a16:creationId xmlns:a16="http://schemas.microsoft.com/office/drawing/2014/main" id="{A0EDAE7F-A0E4-7552-20BE-21247C436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91324-37FB-E0D5-9E02-F660B336606D}"/>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147616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ABCF-FEEF-AC78-FAAF-FCA14A715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B13E2-FC74-B775-7D47-1A293DD5F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28C006-462A-38F3-1398-DDAD1B0F0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967B68-B259-D831-100F-FC1347AFFA05}"/>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6" name="Footer Placeholder 5">
            <a:extLst>
              <a:ext uri="{FF2B5EF4-FFF2-40B4-BE49-F238E27FC236}">
                <a16:creationId xmlns:a16="http://schemas.microsoft.com/office/drawing/2014/main" id="{68A2E281-6B2A-D6E4-202A-F2288D2D5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B98DC-0D53-0034-310A-AD893E971B29}"/>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27827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BE54-445B-B425-8AD6-21759EEAB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0DB2B8-7BCB-EBF8-F3F3-03287580B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E1C36-73E8-FF6B-FD34-4AB2696BE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BDB0D-1D89-98A9-0AE1-2FDE38351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8D8FC-EDF0-F142-76A1-8C633C6D8F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13B4CE-581A-F70A-1B02-279F2E2C2E3D}"/>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8" name="Footer Placeholder 7">
            <a:extLst>
              <a:ext uri="{FF2B5EF4-FFF2-40B4-BE49-F238E27FC236}">
                <a16:creationId xmlns:a16="http://schemas.microsoft.com/office/drawing/2014/main" id="{B8A2F5CF-C84C-119E-0B4E-4149ECA5E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CF2B92-33D7-7A02-5F59-BB4640AA1788}"/>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304530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7B7A-80D1-2EEE-A12D-CB468F04E1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2273E6-CC67-218B-1AF6-A862F03D99B7}"/>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4" name="Footer Placeholder 3">
            <a:extLst>
              <a:ext uri="{FF2B5EF4-FFF2-40B4-BE49-F238E27FC236}">
                <a16:creationId xmlns:a16="http://schemas.microsoft.com/office/drawing/2014/main" id="{EFE90CB3-1136-1BEF-A691-DACDFA5162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AD08A8-B4CF-BE62-62ED-DC163052C27D}"/>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233549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6B19C-461D-1E64-F5CD-B130EB387DDF}"/>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3" name="Footer Placeholder 2">
            <a:extLst>
              <a:ext uri="{FF2B5EF4-FFF2-40B4-BE49-F238E27FC236}">
                <a16:creationId xmlns:a16="http://schemas.microsoft.com/office/drawing/2014/main" id="{BD0027C4-C045-81C8-9447-F87A8FC7E7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031B1-D000-1EB5-5D28-DF2011D34D3F}"/>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414187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882B-A0BB-DFD6-85D0-2F4CFA660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D4ED7-1B38-2358-BF94-A51433FDA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EDB995-A912-1E84-FF42-4FE3BA6C2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EF39F-17BE-3E1A-0C3D-870A256FEB12}"/>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6" name="Footer Placeholder 5">
            <a:extLst>
              <a:ext uri="{FF2B5EF4-FFF2-40B4-BE49-F238E27FC236}">
                <a16:creationId xmlns:a16="http://schemas.microsoft.com/office/drawing/2014/main" id="{6CE24E14-3CAB-19A7-FB69-6A6C44314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75620-2815-9714-2FAC-110DD7F4925A}"/>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89385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4B11-AE3A-906F-1F22-DC56ED676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89C247-A872-ADA3-FD66-AFAF7015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85A412-44C1-8761-6749-1806C84C4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CF8B1-A8B1-8E8C-A4CF-6120584D235A}"/>
              </a:ext>
            </a:extLst>
          </p:cNvPr>
          <p:cNvSpPr>
            <a:spLocks noGrp="1"/>
          </p:cNvSpPr>
          <p:nvPr>
            <p:ph type="dt" sz="half" idx="10"/>
          </p:nvPr>
        </p:nvSpPr>
        <p:spPr/>
        <p:txBody>
          <a:bodyPr/>
          <a:lstStyle/>
          <a:p>
            <a:fld id="{75F6AB55-A23C-49A8-86B0-DA9B91AC9A57}" type="datetimeFigureOut">
              <a:rPr lang="en-US" smtClean="0"/>
              <a:t>11/14/2024</a:t>
            </a:fld>
            <a:endParaRPr lang="en-US"/>
          </a:p>
        </p:txBody>
      </p:sp>
      <p:sp>
        <p:nvSpPr>
          <p:cNvPr id="6" name="Footer Placeholder 5">
            <a:extLst>
              <a:ext uri="{FF2B5EF4-FFF2-40B4-BE49-F238E27FC236}">
                <a16:creationId xmlns:a16="http://schemas.microsoft.com/office/drawing/2014/main" id="{C46E60BC-3CF3-5643-7395-226D16360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34119-3238-27E7-AA3F-F551D5D14007}"/>
              </a:ext>
            </a:extLst>
          </p:cNvPr>
          <p:cNvSpPr>
            <a:spLocks noGrp="1"/>
          </p:cNvSpPr>
          <p:nvPr>
            <p:ph type="sldNum" sz="quarter" idx="12"/>
          </p:nvPr>
        </p:nvSpPr>
        <p:spPr/>
        <p:txBody>
          <a:bodyPr/>
          <a:lstStyle/>
          <a:p>
            <a:fld id="{EF6AA934-4F90-4594-8B0E-BA2206F72A7C}" type="slidenum">
              <a:rPr lang="en-US" smtClean="0"/>
              <a:t>‹#›</a:t>
            </a:fld>
            <a:endParaRPr lang="en-US"/>
          </a:p>
        </p:txBody>
      </p:sp>
    </p:spTree>
    <p:extLst>
      <p:ext uri="{BB962C8B-B14F-4D97-AF65-F5344CB8AC3E}">
        <p14:creationId xmlns:p14="http://schemas.microsoft.com/office/powerpoint/2010/main" val="86605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86DC0-DEFC-C887-1E2D-187B57BF828C}"/>
              </a:ext>
            </a:extLst>
          </p:cNvPr>
          <p:cNvSpPr>
            <a:spLocks noGrp="1"/>
          </p:cNvSpPr>
          <p:nvPr>
            <p:ph type="title"/>
          </p:nvPr>
        </p:nvSpPr>
        <p:spPr>
          <a:xfrm>
            <a:off x="838200" y="365125"/>
            <a:ext cx="10515600" cy="739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36CD65E-450C-59E7-727B-283AC5307745}"/>
              </a:ext>
            </a:extLst>
          </p:cNvPr>
          <p:cNvSpPr>
            <a:spLocks noGrp="1"/>
          </p:cNvSpPr>
          <p:nvPr>
            <p:ph type="body" idx="1"/>
          </p:nvPr>
        </p:nvSpPr>
        <p:spPr>
          <a:xfrm>
            <a:off x="838200" y="1200150"/>
            <a:ext cx="10515600" cy="49768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9B692B-EB75-7107-94EB-D25B7344C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6AB55-A23C-49A8-86B0-DA9B91AC9A57}" type="datetimeFigureOut">
              <a:rPr lang="en-US" smtClean="0"/>
              <a:t>11/14/2024</a:t>
            </a:fld>
            <a:endParaRPr lang="en-US"/>
          </a:p>
        </p:txBody>
      </p:sp>
      <p:sp>
        <p:nvSpPr>
          <p:cNvPr id="5" name="Footer Placeholder 4">
            <a:extLst>
              <a:ext uri="{FF2B5EF4-FFF2-40B4-BE49-F238E27FC236}">
                <a16:creationId xmlns:a16="http://schemas.microsoft.com/office/drawing/2014/main" id="{17CB3D10-F012-7DD1-65AB-4DB6B41D9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409EB-E118-F355-9E56-EB6883454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b="1">
                <a:solidFill>
                  <a:schemeClr val="tx1">
                    <a:tint val="75000"/>
                  </a:schemeClr>
                </a:solidFill>
              </a:defRPr>
            </a:lvl1pPr>
          </a:lstStyle>
          <a:p>
            <a:fld id="{EF6AA934-4F90-4594-8B0E-BA2206F72A7C}" type="slidenum">
              <a:rPr lang="en-US" smtClean="0"/>
              <a:pPr/>
              <a:t>‹#›</a:t>
            </a:fld>
            <a:endParaRPr lang="en-US" dirty="0"/>
          </a:p>
        </p:txBody>
      </p:sp>
    </p:spTree>
    <p:extLst>
      <p:ext uri="{BB962C8B-B14F-4D97-AF65-F5344CB8AC3E}">
        <p14:creationId xmlns:p14="http://schemas.microsoft.com/office/powerpoint/2010/main" val="230499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65B8-C37D-BEA8-E125-8DC14934CF84}"/>
              </a:ext>
            </a:extLst>
          </p:cNvPr>
          <p:cNvSpPr>
            <a:spLocks noGrp="1"/>
          </p:cNvSpPr>
          <p:nvPr>
            <p:ph type="ctrTitle"/>
          </p:nvPr>
        </p:nvSpPr>
        <p:spPr/>
        <p:txBody>
          <a:bodyPr/>
          <a:lstStyle/>
          <a:p>
            <a:r>
              <a:rPr lang="en-US" dirty="0"/>
              <a:t>Git</a:t>
            </a:r>
          </a:p>
        </p:txBody>
      </p:sp>
    </p:spTree>
    <p:extLst>
      <p:ext uri="{BB962C8B-B14F-4D97-AF65-F5344CB8AC3E}">
        <p14:creationId xmlns:p14="http://schemas.microsoft.com/office/powerpoint/2010/main" val="317141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E1B78-8492-4449-024E-612265A90997}"/>
              </a:ext>
            </a:extLst>
          </p:cNvPr>
          <p:cNvSpPr>
            <a:spLocks noGrp="1"/>
          </p:cNvSpPr>
          <p:nvPr>
            <p:ph idx="1"/>
          </p:nvPr>
        </p:nvSpPr>
        <p:spPr>
          <a:xfrm>
            <a:off x="838200" y="1200151"/>
            <a:ext cx="10515600" cy="476250"/>
          </a:xfrm>
        </p:spPr>
        <p:txBody>
          <a:bodyPr/>
          <a:lstStyle/>
          <a:p>
            <a:r>
              <a:rPr lang="en-US" dirty="0"/>
              <a:t>Git push conflict because this commit conflict with another commit</a:t>
            </a:r>
          </a:p>
        </p:txBody>
      </p:sp>
      <p:sp>
        <p:nvSpPr>
          <p:cNvPr id="11" name="Title 1">
            <a:extLst>
              <a:ext uri="{FF2B5EF4-FFF2-40B4-BE49-F238E27FC236}">
                <a16:creationId xmlns:a16="http://schemas.microsoft.com/office/drawing/2014/main" id="{8BDA1C03-EFD0-F28A-C585-77B09F72EDF1}"/>
              </a:ext>
            </a:extLst>
          </p:cNvPr>
          <p:cNvSpPr>
            <a:spLocks noGrp="1"/>
          </p:cNvSpPr>
          <p:nvPr>
            <p:ph type="title"/>
          </p:nvPr>
        </p:nvSpPr>
        <p:spPr>
          <a:xfrm>
            <a:off x="838200" y="365125"/>
            <a:ext cx="10515600" cy="739775"/>
          </a:xfrm>
        </p:spPr>
        <p:txBody>
          <a:bodyPr/>
          <a:lstStyle/>
          <a:p>
            <a:r>
              <a:rPr lang="en-US" dirty="0"/>
              <a:t>Example</a:t>
            </a:r>
          </a:p>
        </p:txBody>
      </p:sp>
      <p:sp>
        <p:nvSpPr>
          <p:cNvPr id="12" name="TextBox 11">
            <a:extLst>
              <a:ext uri="{FF2B5EF4-FFF2-40B4-BE49-F238E27FC236}">
                <a16:creationId xmlns:a16="http://schemas.microsoft.com/office/drawing/2014/main" id="{A0D0A7C4-0F47-A09B-2EC0-AAF2CCEDA470}"/>
              </a:ext>
            </a:extLst>
          </p:cNvPr>
          <p:cNvSpPr txBox="1"/>
          <p:nvPr/>
        </p:nvSpPr>
        <p:spPr>
          <a:xfrm>
            <a:off x="838200" y="1676401"/>
            <a:ext cx="10147300" cy="3139321"/>
          </a:xfrm>
          <a:prstGeom prst="rect">
            <a:avLst/>
          </a:prstGeom>
          <a:noFill/>
        </p:spPr>
        <p:txBody>
          <a:bodyPr wrap="square" rtlCol="0">
            <a:spAutoFit/>
          </a:bodyPr>
          <a:lstStyle/>
          <a:p>
            <a:r>
              <a:rPr lang="en-US" b="1" dirty="0" err="1">
                <a:latin typeface="Consolas" panose="020B0609020204030204" pitchFamily="49" charset="0"/>
              </a:rPr>
              <a:t>robot@zubuntu</a:t>
            </a:r>
            <a:r>
              <a:rPr lang="en-US" b="1" dirty="0">
                <a:latin typeface="Consolas" panose="020B0609020204030204" pitchFamily="49" charset="0"/>
              </a:rPr>
              <a:t>:~/</a:t>
            </a:r>
            <a:r>
              <a:rPr lang="en-US" b="1" dirty="0" err="1">
                <a:latin typeface="Consolas" panose="020B0609020204030204" pitchFamily="49" charset="0"/>
              </a:rPr>
              <a:t>git_demo</a:t>
            </a:r>
            <a:r>
              <a:rPr lang="en-US" b="1" dirty="0">
                <a:latin typeface="Consolas" panose="020B0609020204030204" pitchFamily="49" charset="0"/>
              </a:rPr>
              <a:t>$ </a:t>
            </a:r>
            <a:r>
              <a:rPr lang="en-US" dirty="0">
                <a:latin typeface="Consolas" panose="020B0609020204030204" pitchFamily="49" charset="0"/>
              </a:rPr>
              <a:t>git push origin main</a:t>
            </a:r>
          </a:p>
          <a:p>
            <a:r>
              <a:rPr lang="en-US" dirty="0">
                <a:latin typeface="Consolas" panose="020B0609020204030204" pitchFamily="49" charset="0"/>
              </a:rPr>
              <a:t>Username for 'https://github.com': quoctuan2000bg@gmail.com</a:t>
            </a:r>
          </a:p>
          <a:p>
            <a:r>
              <a:rPr lang="en-US" dirty="0">
                <a:latin typeface="Consolas" panose="020B0609020204030204" pitchFamily="49" charset="0"/>
              </a:rPr>
              <a:t>Password for 'https://quoctuan2000bg@gmail.com@github.com': </a:t>
            </a:r>
          </a:p>
          <a:p>
            <a:r>
              <a:rPr lang="en-US" dirty="0">
                <a:latin typeface="Consolas" panose="020B0609020204030204" pitchFamily="49" charset="0"/>
              </a:rPr>
              <a:t>To https://github.com/Utoixx/git_demo.git</a:t>
            </a:r>
          </a:p>
          <a:p>
            <a:r>
              <a:rPr lang="en-US" dirty="0">
                <a:latin typeface="Consolas" panose="020B0609020204030204" pitchFamily="49" charset="0"/>
              </a:rPr>
              <a:t> ! [rejected]        main -&gt; main (fetch first)</a:t>
            </a:r>
          </a:p>
          <a:p>
            <a:r>
              <a:rPr lang="en-US" dirty="0">
                <a:latin typeface="Consolas" panose="020B0609020204030204" pitchFamily="49" charset="0"/>
              </a:rPr>
              <a:t>error: failed to push some refs to 'https://github.com/</a:t>
            </a:r>
            <a:r>
              <a:rPr lang="en-US" dirty="0" err="1">
                <a:latin typeface="Consolas" panose="020B0609020204030204" pitchFamily="49" charset="0"/>
              </a:rPr>
              <a:t>Utoixx</a:t>
            </a:r>
            <a:r>
              <a:rPr lang="en-US" dirty="0">
                <a:latin typeface="Consolas" panose="020B0609020204030204" pitchFamily="49" charset="0"/>
              </a:rPr>
              <a:t>/</a:t>
            </a:r>
            <a:r>
              <a:rPr lang="en-US" dirty="0" err="1">
                <a:latin typeface="Consolas" panose="020B0609020204030204" pitchFamily="49" charset="0"/>
              </a:rPr>
              <a:t>git_demo.git</a:t>
            </a:r>
            <a:r>
              <a:rPr lang="en-US" dirty="0">
                <a:latin typeface="Consolas" panose="020B0609020204030204" pitchFamily="49" charset="0"/>
              </a:rPr>
              <a:t>'</a:t>
            </a:r>
          </a:p>
          <a:p>
            <a:r>
              <a:rPr lang="en-US" dirty="0">
                <a:latin typeface="Consolas" panose="020B0609020204030204" pitchFamily="49" charset="0"/>
              </a:rPr>
              <a:t>hint: Updates were rejected because the remote contains work that you do</a:t>
            </a:r>
          </a:p>
          <a:p>
            <a:r>
              <a:rPr lang="en-US" dirty="0">
                <a:latin typeface="Consolas" panose="020B0609020204030204" pitchFamily="49" charset="0"/>
              </a:rPr>
              <a:t>hint: not have locally. This is usually caused by another repository pushing</a:t>
            </a:r>
          </a:p>
          <a:p>
            <a:r>
              <a:rPr lang="en-US" dirty="0">
                <a:latin typeface="Consolas" panose="020B0609020204030204" pitchFamily="49" charset="0"/>
              </a:rPr>
              <a:t>hint: to the same ref. You may want to first integrate the remote changes</a:t>
            </a:r>
          </a:p>
          <a:p>
            <a:r>
              <a:rPr lang="en-US" dirty="0">
                <a:latin typeface="Consolas" panose="020B0609020204030204" pitchFamily="49" charset="0"/>
              </a:rPr>
              <a:t>hint: (e.g., 'git pull ...') before pushing again.</a:t>
            </a:r>
          </a:p>
          <a:p>
            <a:r>
              <a:rPr lang="en-US" dirty="0">
                <a:latin typeface="Consolas" panose="020B0609020204030204" pitchFamily="49" charset="0"/>
              </a:rPr>
              <a:t>hint: See the 'Note about fast-forwards' in 'git push --help' for details.</a:t>
            </a:r>
          </a:p>
        </p:txBody>
      </p:sp>
    </p:spTree>
    <p:extLst>
      <p:ext uri="{BB962C8B-B14F-4D97-AF65-F5344CB8AC3E}">
        <p14:creationId xmlns:p14="http://schemas.microsoft.com/office/powerpoint/2010/main" val="409540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EE00569-C8A9-CAF6-3DE6-164E3C7AAEA9}"/>
              </a:ext>
            </a:extLst>
          </p:cNvPr>
          <p:cNvSpPr>
            <a:spLocks noGrp="1"/>
          </p:cNvSpPr>
          <p:nvPr>
            <p:ph idx="1"/>
          </p:nvPr>
        </p:nvSpPr>
        <p:spPr>
          <a:xfrm>
            <a:off x="990600" y="1352550"/>
            <a:ext cx="10515600" cy="739775"/>
          </a:xfrm>
        </p:spPr>
        <p:txBody>
          <a:bodyPr>
            <a:normAutofit lnSpcReduction="10000"/>
          </a:bodyPr>
          <a:lstStyle/>
          <a:p>
            <a:r>
              <a:rPr lang="en-US" dirty="0"/>
              <a:t>Use “git pull --rebase” to get newest code from remote repo, then we need handle conflict</a:t>
            </a:r>
          </a:p>
        </p:txBody>
      </p:sp>
      <p:sp>
        <p:nvSpPr>
          <p:cNvPr id="7" name="Title 1">
            <a:extLst>
              <a:ext uri="{FF2B5EF4-FFF2-40B4-BE49-F238E27FC236}">
                <a16:creationId xmlns:a16="http://schemas.microsoft.com/office/drawing/2014/main" id="{A59A6525-DB60-807E-A5B6-289CC1CE050F}"/>
              </a:ext>
            </a:extLst>
          </p:cNvPr>
          <p:cNvSpPr txBox="1">
            <a:spLocks/>
          </p:cNvSpPr>
          <p:nvPr/>
        </p:nvSpPr>
        <p:spPr>
          <a:xfrm>
            <a:off x="990600" y="517525"/>
            <a:ext cx="10515600"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a:t>Example</a:t>
            </a:r>
            <a:endParaRPr lang="en-US" dirty="0"/>
          </a:p>
        </p:txBody>
      </p:sp>
      <p:sp>
        <p:nvSpPr>
          <p:cNvPr id="8" name="TextBox 7">
            <a:extLst>
              <a:ext uri="{FF2B5EF4-FFF2-40B4-BE49-F238E27FC236}">
                <a16:creationId xmlns:a16="http://schemas.microsoft.com/office/drawing/2014/main" id="{5FA16287-9D98-4C21-1855-E1839B02DE6F}"/>
              </a:ext>
            </a:extLst>
          </p:cNvPr>
          <p:cNvSpPr txBox="1"/>
          <p:nvPr/>
        </p:nvSpPr>
        <p:spPr>
          <a:xfrm>
            <a:off x="7213600" y="2400935"/>
            <a:ext cx="4648200" cy="3662541"/>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#include&lt;stdio.h&gt;</a:t>
            </a:r>
          </a:p>
          <a:p>
            <a:endParaRPr lang="en-US" sz="1600" dirty="0">
              <a:latin typeface="Consolas" panose="020B0609020204030204" pitchFamily="49" charset="0"/>
            </a:endParaRPr>
          </a:p>
          <a:p>
            <a:r>
              <a:rPr lang="en-US" sz="1600" dirty="0">
                <a:latin typeface="Consolas" panose="020B0609020204030204" pitchFamily="49" charset="0"/>
              </a:rPr>
              <a:t>int main(int </a:t>
            </a:r>
            <a:r>
              <a:rPr lang="en-US" sz="1600" dirty="0" err="1">
                <a:latin typeface="Consolas" panose="020B0609020204030204" pitchFamily="49" charset="0"/>
              </a:rPr>
              <a:t>argn</a:t>
            </a:r>
            <a:r>
              <a:rPr lang="en-US" sz="1600" dirty="0">
                <a:latin typeface="Consolas" panose="020B0609020204030204" pitchFamily="49" charset="0"/>
              </a:rPr>
              <a:t>, char* </a:t>
            </a:r>
            <a:r>
              <a:rPr lang="en-US" sz="1600" dirty="0" err="1">
                <a:latin typeface="Consolas" panose="020B0609020204030204" pitchFamily="49" charset="0"/>
              </a:rPr>
              <a:t>argc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("hello world!\n");</a:t>
            </a:r>
          </a:p>
          <a:p>
            <a:r>
              <a:rPr lang="en-US" sz="1600" dirty="0">
                <a:latin typeface="Consolas" panose="020B0609020204030204" pitchFamily="49" charset="0"/>
              </a:rPr>
              <a:t>&lt;&lt;&lt;&lt;&lt;&lt;&lt; HEAD</a:t>
            </a:r>
          </a:p>
          <a:p>
            <a:r>
              <a:rPr lang="en-US" sz="1600" dirty="0">
                <a:latin typeface="Consolas" panose="020B0609020204030204" pitchFamily="49" charset="0"/>
              </a:rPr>
              <a:t>        //This line written by another dev</a:t>
            </a:r>
          </a:p>
          <a:p>
            <a:r>
              <a:rPr lang="en-US" sz="1600" dirty="0">
                <a:latin typeface="Consolas" panose="020B0609020204030204" pitchFamily="49" charset="0"/>
              </a:rPr>
              <a:t>=======</a:t>
            </a:r>
          </a:p>
          <a:p>
            <a:r>
              <a:rPr lang="en-US" sz="1600" dirty="0">
                <a:latin typeface="Consolas" panose="020B0609020204030204" pitchFamily="49" charset="0"/>
              </a:rPr>
              <a:t>        //this line written by me       </a:t>
            </a:r>
          </a:p>
          <a:p>
            <a:r>
              <a:rPr lang="en-US" sz="1600" dirty="0">
                <a:latin typeface="Consolas" panose="020B0609020204030204" pitchFamily="49" charset="0"/>
              </a:rPr>
              <a:t>&gt;&gt;&gt;&gt;&gt;&gt;&gt; 2b5dc37 (2nd commit)</a:t>
            </a:r>
          </a:p>
          <a:p>
            <a:endParaRPr lang="en-US" sz="1600" dirty="0">
              <a:latin typeface="Consolas" panose="020B0609020204030204" pitchFamily="49" charset="0"/>
            </a:endParaRPr>
          </a:p>
          <a:p>
            <a:r>
              <a:rPr lang="en-US" sz="1600" dirty="0">
                <a:latin typeface="Consolas" panose="020B0609020204030204" pitchFamily="49" charset="0"/>
              </a:rPr>
              <a:t>        return 0;</a:t>
            </a:r>
          </a:p>
          <a:p>
            <a:r>
              <a:rPr lang="en-US" sz="1600" dirty="0">
                <a:latin typeface="Consolas" panose="020B0609020204030204" pitchFamily="49" charset="0"/>
              </a:rPr>
              <a:t>}</a:t>
            </a:r>
          </a:p>
          <a:p>
            <a:endParaRPr lang="en-US" sz="1600" dirty="0">
              <a:latin typeface="Consolas" panose="020B0609020204030204" pitchFamily="49" charset="0"/>
            </a:endParaRPr>
          </a:p>
        </p:txBody>
      </p:sp>
      <p:sp>
        <p:nvSpPr>
          <p:cNvPr id="9" name="TextBox 8">
            <a:extLst>
              <a:ext uri="{FF2B5EF4-FFF2-40B4-BE49-F238E27FC236}">
                <a16:creationId xmlns:a16="http://schemas.microsoft.com/office/drawing/2014/main" id="{DC3BC95F-CC26-90AC-EAB6-6E151FDFEB00}"/>
              </a:ext>
            </a:extLst>
          </p:cNvPr>
          <p:cNvSpPr txBox="1"/>
          <p:nvPr/>
        </p:nvSpPr>
        <p:spPr>
          <a:xfrm>
            <a:off x="647700" y="2093158"/>
            <a:ext cx="6565900" cy="3970318"/>
          </a:xfrm>
          <a:prstGeom prst="rect">
            <a:avLst/>
          </a:prstGeom>
          <a:noFill/>
          <a:ln>
            <a:solidFill>
              <a:schemeClr val="tx1"/>
            </a:solidFill>
          </a:ln>
        </p:spPr>
        <p:txBody>
          <a:bodyPr wrap="square" rtlCol="0">
            <a:spAutoFit/>
          </a:bodyPr>
          <a:lstStyle/>
          <a:p>
            <a:r>
              <a:rPr lang="en-US" sz="1400" b="1" dirty="0" err="1">
                <a:latin typeface="Consolas" panose="020B0609020204030204" pitchFamily="49" charset="0"/>
              </a:rPr>
              <a:t>robot@zubuntu</a:t>
            </a:r>
            <a:r>
              <a:rPr lang="en-US" sz="1400" b="1" dirty="0">
                <a:latin typeface="Consolas" panose="020B0609020204030204" pitchFamily="49" charset="0"/>
              </a:rPr>
              <a:t>:~/</a:t>
            </a:r>
            <a:r>
              <a:rPr lang="en-US" sz="1400" b="1" dirty="0" err="1">
                <a:latin typeface="Consolas" panose="020B0609020204030204" pitchFamily="49" charset="0"/>
              </a:rPr>
              <a:t>git_demo</a:t>
            </a:r>
            <a:r>
              <a:rPr lang="en-US" sz="1400" b="1" dirty="0">
                <a:latin typeface="Consolas" panose="020B0609020204030204" pitchFamily="49" charset="0"/>
              </a:rPr>
              <a:t>$ </a:t>
            </a:r>
            <a:r>
              <a:rPr lang="en-US" sz="1400" dirty="0">
                <a:latin typeface="Consolas" panose="020B0609020204030204" pitchFamily="49" charset="0"/>
              </a:rPr>
              <a:t>git pull --rebase</a:t>
            </a:r>
          </a:p>
          <a:p>
            <a:r>
              <a:rPr lang="en-US" sz="1400" dirty="0">
                <a:latin typeface="Consolas" panose="020B0609020204030204" pitchFamily="49" charset="0"/>
              </a:rPr>
              <a:t>remote: Enumerating objects: 5, done.</a:t>
            </a:r>
          </a:p>
          <a:p>
            <a:r>
              <a:rPr lang="en-US" sz="1400" dirty="0">
                <a:latin typeface="Consolas" panose="020B0609020204030204" pitchFamily="49" charset="0"/>
              </a:rPr>
              <a:t>remote: Counting objects: 100% (5/5), done.</a:t>
            </a:r>
          </a:p>
          <a:p>
            <a:r>
              <a:rPr lang="en-US" sz="1400" dirty="0">
                <a:latin typeface="Consolas" panose="020B0609020204030204" pitchFamily="49" charset="0"/>
              </a:rPr>
              <a:t>remote: Compressing objects: 100% (3/3), done.</a:t>
            </a:r>
          </a:p>
          <a:p>
            <a:r>
              <a:rPr lang="en-US" sz="1400" dirty="0">
                <a:latin typeface="Consolas" panose="020B0609020204030204" pitchFamily="49" charset="0"/>
              </a:rPr>
              <a:t>remote: Total 3 (delta 0), reused 0 (delta 0), pack-reused 0 (from 0)</a:t>
            </a:r>
          </a:p>
          <a:p>
            <a:r>
              <a:rPr lang="en-US" sz="1400" dirty="0">
                <a:latin typeface="Consolas" panose="020B0609020204030204" pitchFamily="49" charset="0"/>
              </a:rPr>
              <a:t>Unpacking objects: 100% (3/3), 1.02 KiB | 1.02 MiB/s, done.</a:t>
            </a:r>
          </a:p>
          <a:p>
            <a:r>
              <a:rPr lang="en-US" sz="1400" dirty="0">
                <a:latin typeface="Consolas" panose="020B0609020204030204" pitchFamily="49" charset="0"/>
              </a:rPr>
              <a:t>From https://github.com/Utoixx/git_demo</a:t>
            </a:r>
          </a:p>
          <a:p>
            <a:r>
              <a:rPr lang="en-US" sz="1400" dirty="0">
                <a:latin typeface="Consolas" panose="020B0609020204030204" pitchFamily="49" charset="0"/>
              </a:rPr>
              <a:t>   05e606f..ba8702e  main       -&gt; origin/main</a:t>
            </a:r>
          </a:p>
          <a:p>
            <a:r>
              <a:rPr lang="en-US" sz="1400" dirty="0">
                <a:latin typeface="Consolas" panose="020B0609020204030204" pitchFamily="49" charset="0"/>
              </a:rPr>
              <a:t>Auto-merging main.cpp</a:t>
            </a:r>
          </a:p>
          <a:p>
            <a:r>
              <a:rPr lang="en-US" sz="1400" dirty="0">
                <a:latin typeface="Consolas" panose="020B0609020204030204" pitchFamily="49" charset="0"/>
              </a:rPr>
              <a:t>CONFLICT (content): Merge conflict in main.cpp</a:t>
            </a:r>
          </a:p>
          <a:p>
            <a:r>
              <a:rPr lang="en-US" sz="1400" dirty="0">
                <a:latin typeface="Consolas" panose="020B0609020204030204" pitchFamily="49" charset="0"/>
              </a:rPr>
              <a:t>error: could not apply 2b5dc37... 2nd commit</a:t>
            </a:r>
          </a:p>
          <a:p>
            <a:r>
              <a:rPr lang="en-US" sz="1400" dirty="0">
                <a:latin typeface="Consolas" panose="020B0609020204030204" pitchFamily="49" charset="0"/>
              </a:rPr>
              <a:t>hint: Resolve all conflicts manually, mark them as resolved with</a:t>
            </a:r>
          </a:p>
          <a:p>
            <a:r>
              <a:rPr lang="en-US" sz="1400" dirty="0">
                <a:latin typeface="Consolas" panose="020B0609020204030204" pitchFamily="49" charset="0"/>
              </a:rPr>
              <a:t>hint: "git add/rm &lt;</a:t>
            </a:r>
            <a:r>
              <a:rPr lang="en-US" sz="1400" dirty="0" err="1">
                <a:latin typeface="Consolas" panose="020B0609020204030204" pitchFamily="49" charset="0"/>
              </a:rPr>
              <a:t>conflicted_files</a:t>
            </a:r>
            <a:r>
              <a:rPr lang="en-US" sz="1400" dirty="0">
                <a:latin typeface="Consolas" panose="020B0609020204030204" pitchFamily="49" charset="0"/>
              </a:rPr>
              <a:t>&gt;", then run "git rebase --continue".</a:t>
            </a:r>
          </a:p>
          <a:p>
            <a:r>
              <a:rPr lang="en-US" sz="1400" dirty="0">
                <a:latin typeface="Consolas" panose="020B0609020204030204" pitchFamily="49" charset="0"/>
              </a:rPr>
              <a:t>hint: You can instead skip this commit: run "git rebase --skip".</a:t>
            </a:r>
          </a:p>
          <a:p>
            <a:r>
              <a:rPr lang="en-US" sz="1400" dirty="0">
                <a:latin typeface="Consolas" panose="020B0609020204030204" pitchFamily="49" charset="0"/>
              </a:rPr>
              <a:t>hint: To abort and get back to the state before "git rebase", run "git rebase --abort".</a:t>
            </a:r>
          </a:p>
        </p:txBody>
      </p:sp>
      <p:sp>
        <p:nvSpPr>
          <p:cNvPr id="10" name="TextBox 9">
            <a:extLst>
              <a:ext uri="{FF2B5EF4-FFF2-40B4-BE49-F238E27FC236}">
                <a16:creationId xmlns:a16="http://schemas.microsoft.com/office/drawing/2014/main" id="{45D180E5-0114-F43A-4B76-157F0BED98E1}"/>
              </a:ext>
            </a:extLst>
          </p:cNvPr>
          <p:cNvSpPr txBox="1"/>
          <p:nvPr/>
        </p:nvSpPr>
        <p:spPr>
          <a:xfrm>
            <a:off x="7658100" y="2061964"/>
            <a:ext cx="1879600" cy="369332"/>
          </a:xfrm>
          <a:prstGeom prst="rect">
            <a:avLst/>
          </a:prstGeom>
          <a:noFill/>
        </p:spPr>
        <p:txBody>
          <a:bodyPr wrap="square" rtlCol="0">
            <a:spAutoFit/>
          </a:bodyPr>
          <a:lstStyle/>
          <a:p>
            <a:r>
              <a:rPr lang="en-US" b="1" dirty="0"/>
              <a:t>Conflict code:</a:t>
            </a:r>
          </a:p>
        </p:txBody>
      </p:sp>
    </p:spTree>
    <p:extLst>
      <p:ext uri="{BB962C8B-B14F-4D97-AF65-F5344CB8AC3E}">
        <p14:creationId xmlns:p14="http://schemas.microsoft.com/office/powerpoint/2010/main" val="40006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18E8A-F4FB-2EC7-95BB-4183360CD01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957946A-3B7E-BFBD-9C0B-4964F1733037}"/>
              </a:ext>
            </a:extLst>
          </p:cNvPr>
          <p:cNvSpPr txBox="1">
            <a:spLocks/>
          </p:cNvSpPr>
          <p:nvPr/>
        </p:nvSpPr>
        <p:spPr>
          <a:xfrm>
            <a:off x="990600" y="517525"/>
            <a:ext cx="10515600"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a:t>Example</a:t>
            </a:r>
            <a:endParaRPr lang="en-US" dirty="0"/>
          </a:p>
        </p:txBody>
      </p:sp>
      <p:sp>
        <p:nvSpPr>
          <p:cNvPr id="8" name="TextBox 7">
            <a:extLst>
              <a:ext uri="{FF2B5EF4-FFF2-40B4-BE49-F238E27FC236}">
                <a16:creationId xmlns:a16="http://schemas.microsoft.com/office/drawing/2014/main" id="{A2AF63E7-D1B3-7B7D-E819-2410B0B720E1}"/>
              </a:ext>
            </a:extLst>
          </p:cNvPr>
          <p:cNvSpPr txBox="1"/>
          <p:nvPr/>
        </p:nvSpPr>
        <p:spPr>
          <a:xfrm>
            <a:off x="1104900" y="1626632"/>
            <a:ext cx="4495800" cy="2554545"/>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#include&lt;stdio.h&gt;</a:t>
            </a:r>
          </a:p>
          <a:p>
            <a:endParaRPr lang="en-US" sz="1600" dirty="0">
              <a:latin typeface="Consolas" panose="020B0609020204030204" pitchFamily="49" charset="0"/>
            </a:endParaRPr>
          </a:p>
          <a:p>
            <a:r>
              <a:rPr lang="en-US" sz="1600" dirty="0">
                <a:latin typeface="Consolas" panose="020B0609020204030204" pitchFamily="49" charset="0"/>
              </a:rPr>
              <a:t>int main(int </a:t>
            </a:r>
            <a:r>
              <a:rPr lang="en-US" sz="1600" dirty="0" err="1">
                <a:latin typeface="Consolas" panose="020B0609020204030204" pitchFamily="49" charset="0"/>
              </a:rPr>
              <a:t>argn</a:t>
            </a:r>
            <a:r>
              <a:rPr lang="en-US" sz="1600" dirty="0">
                <a:latin typeface="Consolas" panose="020B0609020204030204" pitchFamily="49" charset="0"/>
              </a:rPr>
              <a:t>, char* </a:t>
            </a:r>
            <a:r>
              <a:rPr lang="en-US" sz="1600" dirty="0" err="1">
                <a:latin typeface="Consolas" panose="020B0609020204030204" pitchFamily="49" charset="0"/>
              </a:rPr>
              <a:t>argc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("hello world!\n");</a:t>
            </a:r>
          </a:p>
          <a:p>
            <a:pPr lvl="2"/>
            <a:r>
              <a:rPr lang="en-US" sz="1600" dirty="0">
                <a:latin typeface="Consolas" panose="020B0609020204030204" pitchFamily="49" charset="0"/>
              </a:rPr>
              <a:t>//This line written by another</a:t>
            </a:r>
          </a:p>
          <a:p>
            <a:pPr lvl="2"/>
            <a:r>
              <a:rPr lang="en-US" sz="1600" dirty="0">
                <a:latin typeface="Consolas" panose="020B0609020204030204" pitchFamily="49" charset="0"/>
              </a:rPr>
              <a:t>//this line written by me </a:t>
            </a:r>
          </a:p>
          <a:p>
            <a:pPr lvl="1"/>
            <a:r>
              <a:rPr lang="en-US" sz="1600" dirty="0">
                <a:latin typeface="Consolas" panose="020B0609020204030204" pitchFamily="49" charset="0"/>
              </a:rPr>
              <a:t>      </a:t>
            </a:r>
          </a:p>
          <a:p>
            <a:r>
              <a:rPr lang="en-US" sz="1600" dirty="0">
                <a:latin typeface="Consolas" panose="020B0609020204030204" pitchFamily="49" charset="0"/>
              </a:rPr>
              <a:t>        return 0;</a:t>
            </a:r>
          </a:p>
          <a:p>
            <a:r>
              <a:rPr lang="en-US" sz="1600" dirty="0">
                <a:latin typeface="Consolas" panose="020B0609020204030204" pitchFamily="49" charset="0"/>
              </a:rPr>
              <a:t>}</a:t>
            </a:r>
          </a:p>
          <a:p>
            <a:endParaRPr lang="en-US" sz="1600" dirty="0">
              <a:latin typeface="Consolas" panose="020B0609020204030204" pitchFamily="49" charset="0"/>
            </a:endParaRPr>
          </a:p>
        </p:txBody>
      </p:sp>
      <p:sp>
        <p:nvSpPr>
          <p:cNvPr id="10" name="TextBox 9">
            <a:extLst>
              <a:ext uri="{FF2B5EF4-FFF2-40B4-BE49-F238E27FC236}">
                <a16:creationId xmlns:a16="http://schemas.microsoft.com/office/drawing/2014/main" id="{EB3B93F9-36C4-6F15-2B88-194CC578D940}"/>
              </a:ext>
            </a:extLst>
          </p:cNvPr>
          <p:cNvSpPr txBox="1"/>
          <p:nvPr/>
        </p:nvSpPr>
        <p:spPr>
          <a:xfrm>
            <a:off x="1104900" y="1257300"/>
            <a:ext cx="9982200" cy="369332"/>
          </a:xfrm>
          <a:prstGeom prst="rect">
            <a:avLst/>
          </a:prstGeom>
          <a:noFill/>
        </p:spPr>
        <p:txBody>
          <a:bodyPr wrap="square" rtlCol="0">
            <a:spAutoFit/>
          </a:bodyPr>
          <a:lstStyle/>
          <a:p>
            <a:r>
              <a:rPr lang="en-US" b="1" dirty="0"/>
              <a:t>Source code after fix conflict, then use “git rebase –continue” + “git push” to push into remote repo :</a:t>
            </a:r>
          </a:p>
        </p:txBody>
      </p:sp>
      <p:sp>
        <p:nvSpPr>
          <p:cNvPr id="4" name="TextBox 3">
            <a:extLst>
              <a:ext uri="{FF2B5EF4-FFF2-40B4-BE49-F238E27FC236}">
                <a16:creationId xmlns:a16="http://schemas.microsoft.com/office/drawing/2014/main" id="{7734EB15-E702-D376-78A8-A78C3B5E4CF2}"/>
              </a:ext>
            </a:extLst>
          </p:cNvPr>
          <p:cNvSpPr txBox="1"/>
          <p:nvPr/>
        </p:nvSpPr>
        <p:spPr>
          <a:xfrm>
            <a:off x="5600700" y="1626632"/>
            <a:ext cx="6197600" cy="4278094"/>
          </a:xfrm>
          <a:prstGeom prst="rect">
            <a:avLst/>
          </a:prstGeom>
          <a:noFill/>
          <a:ln>
            <a:solidFill>
              <a:schemeClr val="tx1"/>
            </a:solidFill>
          </a:ln>
        </p:spPr>
        <p:txBody>
          <a:bodyPr wrap="square" rtlCol="0">
            <a:spAutoFit/>
          </a:bodyPr>
          <a:lstStyle/>
          <a:p>
            <a:r>
              <a:rPr lang="en-US" sz="1600" b="1" dirty="0" err="1">
                <a:latin typeface="Consolas" panose="020B0609020204030204" pitchFamily="49" charset="0"/>
              </a:rPr>
              <a:t>robot@zubuntu</a:t>
            </a:r>
            <a:r>
              <a:rPr lang="en-US" sz="1600" b="1" dirty="0">
                <a:latin typeface="Consolas" panose="020B0609020204030204" pitchFamily="49" charset="0"/>
              </a:rPr>
              <a:t>:~/</a:t>
            </a:r>
            <a:r>
              <a:rPr lang="en-US" sz="1600" b="1" dirty="0" err="1">
                <a:latin typeface="Consolas" panose="020B0609020204030204" pitchFamily="49" charset="0"/>
              </a:rPr>
              <a:t>git_demo</a:t>
            </a:r>
            <a:r>
              <a:rPr lang="en-US" sz="1600" b="1" dirty="0">
                <a:latin typeface="Consolas" panose="020B0609020204030204" pitchFamily="49" charset="0"/>
              </a:rPr>
              <a:t>$</a:t>
            </a:r>
            <a:r>
              <a:rPr lang="en-US" sz="1600" dirty="0">
                <a:latin typeface="Consolas" panose="020B0609020204030204" pitchFamily="49" charset="0"/>
              </a:rPr>
              <a:t> git add .</a:t>
            </a:r>
          </a:p>
          <a:p>
            <a:r>
              <a:rPr lang="en-US" sz="1600" b="1" dirty="0" err="1">
                <a:latin typeface="Consolas" panose="020B0609020204030204" pitchFamily="49" charset="0"/>
              </a:rPr>
              <a:t>robot@zubuntu</a:t>
            </a:r>
            <a:r>
              <a:rPr lang="en-US" sz="1600" b="1" dirty="0">
                <a:latin typeface="Consolas" panose="020B0609020204030204" pitchFamily="49" charset="0"/>
              </a:rPr>
              <a:t>:~/</a:t>
            </a:r>
            <a:r>
              <a:rPr lang="en-US" sz="1600" b="1" dirty="0" err="1">
                <a:latin typeface="Consolas" panose="020B0609020204030204" pitchFamily="49" charset="0"/>
              </a:rPr>
              <a:t>git_demo</a:t>
            </a:r>
            <a:r>
              <a:rPr lang="en-US" sz="1600" b="1" dirty="0">
                <a:latin typeface="Consolas" panose="020B0609020204030204" pitchFamily="49" charset="0"/>
              </a:rPr>
              <a:t>$ </a:t>
            </a:r>
            <a:r>
              <a:rPr lang="en-US" sz="1600" dirty="0">
                <a:latin typeface="Consolas" panose="020B0609020204030204" pitchFamily="49" charset="0"/>
              </a:rPr>
              <a:t>git rebase --continue</a:t>
            </a:r>
          </a:p>
          <a:p>
            <a:r>
              <a:rPr lang="en-US" sz="1600" dirty="0">
                <a:latin typeface="Consolas" panose="020B0609020204030204" pitchFamily="49" charset="0"/>
              </a:rPr>
              <a:t>[detached HEAD 80f9146] 2nd commit after fix conflict</a:t>
            </a:r>
          </a:p>
          <a:p>
            <a:r>
              <a:rPr lang="en-US" sz="1600" dirty="0">
                <a:latin typeface="Consolas" panose="020B0609020204030204" pitchFamily="49" charset="0"/>
              </a:rPr>
              <a:t>Successfully rebased and updated refs/heads/main.</a:t>
            </a:r>
          </a:p>
          <a:p>
            <a:r>
              <a:rPr lang="en-US" sz="1600" b="1" dirty="0" err="1">
                <a:latin typeface="Consolas" panose="020B0609020204030204" pitchFamily="49" charset="0"/>
              </a:rPr>
              <a:t>robot@zubuntu</a:t>
            </a:r>
            <a:r>
              <a:rPr lang="en-US" sz="1600" b="1" dirty="0">
                <a:latin typeface="Consolas" panose="020B0609020204030204" pitchFamily="49" charset="0"/>
              </a:rPr>
              <a:t>:~/</a:t>
            </a:r>
            <a:r>
              <a:rPr lang="en-US" sz="1600" b="1" dirty="0" err="1">
                <a:latin typeface="Consolas" panose="020B0609020204030204" pitchFamily="49" charset="0"/>
              </a:rPr>
              <a:t>git_demo</a:t>
            </a:r>
            <a:r>
              <a:rPr lang="en-US" sz="1600" b="1" dirty="0">
                <a:latin typeface="Consolas" panose="020B0609020204030204" pitchFamily="49" charset="0"/>
              </a:rPr>
              <a:t>$</a:t>
            </a:r>
            <a:r>
              <a:rPr lang="en-US" sz="1600" dirty="0">
                <a:latin typeface="Consolas" panose="020B0609020204030204" pitchFamily="49" charset="0"/>
              </a:rPr>
              <a:t> git push origin main</a:t>
            </a:r>
          </a:p>
          <a:p>
            <a:r>
              <a:rPr lang="en-US" sz="1600" dirty="0">
                <a:latin typeface="Consolas" panose="020B0609020204030204" pitchFamily="49" charset="0"/>
              </a:rPr>
              <a:t>Enumerating objects: 8, done.</a:t>
            </a:r>
          </a:p>
          <a:p>
            <a:r>
              <a:rPr lang="en-US" sz="1600" dirty="0">
                <a:latin typeface="Consolas" panose="020B0609020204030204" pitchFamily="49" charset="0"/>
              </a:rPr>
              <a:t>Counting objects: 100% (8/8), done.</a:t>
            </a:r>
          </a:p>
          <a:p>
            <a:r>
              <a:rPr lang="en-US" sz="1600" dirty="0">
                <a:latin typeface="Consolas" panose="020B0609020204030204" pitchFamily="49" charset="0"/>
              </a:rPr>
              <a:t>Delta compression using up to 4 threads</a:t>
            </a:r>
          </a:p>
          <a:p>
            <a:r>
              <a:rPr lang="en-US" sz="1600" dirty="0">
                <a:latin typeface="Consolas" panose="020B0609020204030204" pitchFamily="49" charset="0"/>
              </a:rPr>
              <a:t>Compressing objects: 100% (6/6), done.</a:t>
            </a:r>
          </a:p>
          <a:p>
            <a:r>
              <a:rPr lang="en-US" sz="1600" dirty="0">
                <a:latin typeface="Consolas" panose="020B0609020204030204" pitchFamily="49" charset="0"/>
              </a:rPr>
              <a:t>Writing objects: 100% (6/6), 719 bytes | 719.00 KiB/s, done.</a:t>
            </a:r>
          </a:p>
          <a:p>
            <a:r>
              <a:rPr lang="en-US" sz="1600" dirty="0">
                <a:latin typeface="Consolas" panose="020B0609020204030204" pitchFamily="49" charset="0"/>
              </a:rPr>
              <a:t>Total 6 (delta 3), reused 0 (delta 0), pack-reused 0</a:t>
            </a:r>
          </a:p>
          <a:p>
            <a:r>
              <a:rPr lang="en-US" sz="1600" dirty="0">
                <a:latin typeface="Consolas" panose="020B0609020204030204" pitchFamily="49" charset="0"/>
              </a:rPr>
              <a:t>remote: Resolving deltas: 100% (3/3), completed with 1 local object.</a:t>
            </a:r>
          </a:p>
          <a:p>
            <a:r>
              <a:rPr lang="en-US" sz="1600" dirty="0">
                <a:latin typeface="Consolas" panose="020B0609020204030204" pitchFamily="49" charset="0"/>
              </a:rPr>
              <a:t>To https://github.com/Utoixx/git_demo.git</a:t>
            </a:r>
          </a:p>
          <a:p>
            <a:r>
              <a:rPr lang="en-US" sz="1600" dirty="0">
                <a:latin typeface="Consolas" panose="020B0609020204030204" pitchFamily="49" charset="0"/>
              </a:rPr>
              <a:t>   ba8702e..80f9146  main -&gt; main</a:t>
            </a:r>
          </a:p>
          <a:p>
            <a:endParaRPr lang="en-US" sz="1600" dirty="0">
              <a:latin typeface="Consolas" panose="020B0609020204030204" pitchFamily="49" charset="0"/>
            </a:endParaRPr>
          </a:p>
        </p:txBody>
      </p:sp>
    </p:spTree>
    <p:extLst>
      <p:ext uri="{BB962C8B-B14F-4D97-AF65-F5344CB8AC3E}">
        <p14:creationId xmlns:p14="http://schemas.microsoft.com/office/powerpoint/2010/main" val="46017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1D8F-8895-76C9-0711-42A2966FF0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56D9218-6818-8A8E-466E-A35D59EF7321}"/>
              </a:ext>
            </a:extLst>
          </p:cNvPr>
          <p:cNvSpPr>
            <a:spLocks noGrp="1"/>
          </p:cNvSpPr>
          <p:nvPr>
            <p:ph idx="1"/>
          </p:nvPr>
        </p:nvSpPr>
        <p:spPr>
          <a:xfrm>
            <a:off x="838200" y="1104900"/>
            <a:ext cx="6477000" cy="438150"/>
          </a:xfrm>
        </p:spPr>
        <p:txBody>
          <a:bodyPr/>
          <a:lstStyle/>
          <a:p>
            <a:r>
              <a:rPr lang="en-US" dirty="0"/>
              <a:t>Create new branch and switch into new branch</a:t>
            </a:r>
          </a:p>
        </p:txBody>
      </p:sp>
      <p:sp>
        <p:nvSpPr>
          <p:cNvPr id="5" name="TextBox 4">
            <a:extLst>
              <a:ext uri="{FF2B5EF4-FFF2-40B4-BE49-F238E27FC236}">
                <a16:creationId xmlns:a16="http://schemas.microsoft.com/office/drawing/2014/main" id="{705C68E5-27E2-9319-C4DE-7DEF4D76A574}"/>
              </a:ext>
            </a:extLst>
          </p:cNvPr>
          <p:cNvSpPr txBox="1"/>
          <p:nvPr/>
        </p:nvSpPr>
        <p:spPr>
          <a:xfrm>
            <a:off x="838200" y="1543050"/>
            <a:ext cx="9334500" cy="4832092"/>
          </a:xfrm>
          <a:prstGeom prst="rect">
            <a:avLst/>
          </a:prstGeom>
          <a:noFill/>
        </p:spPr>
        <p:txBody>
          <a:bodyPr wrap="square" rtlCol="0">
            <a:spAutoFit/>
          </a:bodyPr>
          <a:lstStyle/>
          <a:p>
            <a:r>
              <a:rPr lang="en-US" sz="1400" b="1" dirty="0" err="1">
                <a:latin typeface="Consolas" panose="020B0609020204030204" pitchFamily="49" charset="0"/>
              </a:rPr>
              <a:t>robot@zubuntu</a:t>
            </a:r>
            <a:r>
              <a:rPr lang="en-US" sz="1400" b="1" dirty="0">
                <a:latin typeface="Consolas" panose="020B0609020204030204" pitchFamily="49" charset="0"/>
              </a:rPr>
              <a:t>:~/</a:t>
            </a:r>
            <a:r>
              <a:rPr lang="en-US" sz="1400" b="1" dirty="0" err="1">
                <a:latin typeface="Consolas" panose="020B0609020204030204" pitchFamily="49" charset="0"/>
              </a:rPr>
              <a:t>git_demo</a:t>
            </a:r>
            <a:r>
              <a:rPr lang="en-US" sz="1400" b="1" dirty="0">
                <a:latin typeface="Consolas" panose="020B0609020204030204" pitchFamily="49" charset="0"/>
              </a:rPr>
              <a:t>$ </a:t>
            </a:r>
            <a:r>
              <a:rPr lang="en-US" sz="1400" dirty="0">
                <a:latin typeface="Consolas" panose="020B0609020204030204" pitchFamily="49" charset="0"/>
              </a:rPr>
              <a:t>git checkout </a:t>
            </a:r>
            <a:r>
              <a:rPr lang="en-US" sz="1400" dirty="0" err="1">
                <a:latin typeface="Consolas" panose="020B0609020204030204" pitchFamily="49" charset="0"/>
              </a:rPr>
              <a:t>add_feature</a:t>
            </a:r>
            <a:endParaRPr lang="en-US" sz="1400" dirty="0">
              <a:latin typeface="Consolas" panose="020B0609020204030204" pitchFamily="49" charset="0"/>
            </a:endParaRPr>
          </a:p>
          <a:p>
            <a:r>
              <a:rPr lang="en-US" sz="1400" dirty="0">
                <a:latin typeface="Consolas" panose="020B0609020204030204" pitchFamily="49" charset="0"/>
              </a:rPr>
              <a:t>Switched to branch '</a:t>
            </a:r>
            <a:r>
              <a:rPr lang="en-US" sz="1400" dirty="0" err="1">
                <a:latin typeface="Consolas" panose="020B0609020204030204" pitchFamily="49" charset="0"/>
              </a:rPr>
              <a:t>add_feature</a:t>
            </a:r>
            <a:r>
              <a:rPr lang="en-US" sz="1400" dirty="0">
                <a:latin typeface="Consolas" panose="020B0609020204030204" pitchFamily="49" charset="0"/>
              </a:rPr>
              <a:t>'</a:t>
            </a:r>
          </a:p>
          <a:p>
            <a:r>
              <a:rPr lang="en-US" sz="1400" dirty="0" err="1">
                <a:latin typeface="Consolas" panose="020B0609020204030204" pitchFamily="49" charset="0"/>
              </a:rPr>
              <a:t>robot@zubuntu</a:t>
            </a:r>
            <a:r>
              <a:rPr lang="en-US" sz="1400" dirty="0">
                <a:latin typeface="Consolas" panose="020B0609020204030204" pitchFamily="49" charset="0"/>
              </a:rPr>
              <a:t>:~/</a:t>
            </a:r>
            <a:r>
              <a:rPr lang="en-US" sz="1400" dirty="0" err="1">
                <a:latin typeface="Consolas" panose="020B0609020204030204" pitchFamily="49" charset="0"/>
              </a:rPr>
              <a:t>git_demo</a:t>
            </a:r>
            <a:r>
              <a:rPr lang="en-US" sz="1400" dirty="0">
                <a:latin typeface="Consolas" panose="020B0609020204030204" pitchFamily="49" charset="0"/>
              </a:rPr>
              <a:t>$ ls</a:t>
            </a:r>
          </a:p>
          <a:p>
            <a:r>
              <a:rPr lang="en-US" sz="1400" dirty="0">
                <a:latin typeface="Consolas" panose="020B0609020204030204" pitchFamily="49" charset="0"/>
              </a:rPr>
              <a:t>main.cpp  README.md</a:t>
            </a:r>
          </a:p>
          <a:p>
            <a:r>
              <a:rPr lang="en-US" sz="1400" b="1" dirty="0" err="1">
                <a:latin typeface="Consolas" panose="020B0609020204030204" pitchFamily="49" charset="0"/>
              </a:rPr>
              <a:t>robot@zubuntu</a:t>
            </a:r>
            <a:r>
              <a:rPr lang="en-US" sz="1400" b="1" dirty="0">
                <a:latin typeface="Consolas" panose="020B0609020204030204" pitchFamily="49" charset="0"/>
              </a:rPr>
              <a:t>:~/</a:t>
            </a:r>
            <a:r>
              <a:rPr lang="en-US" sz="1400" b="1" dirty="0" err="1">
                <a:latin typeface="Consolas" panose="020B0609020204030204" pitchFamily="49" charset="0"/>
              </a:rPr>
              <a:t>git_demo</a:t>
            </a:r>
            <a:r>
              <a:rPr lang="en-US" sz="1400" b="1" dirty="0">
                <a:latin typeface="Consolas" panose="020B0609020204030204" pitchFamily="49" charset="0"/>
              </a:rPr>
              <a:t>$ </a:t>
            </a:r>
            <a:r>
              <a:rPr lang="en-US" sz="1400" dirty="0">
                <a:latin typeface="Consolas" panose="020B0609020204030204" pitchFamily="49" charset="0"/>
              </a:rPr>
              <a:t>nano main.cpp </a:t>
            </a:r>
          </a:p>
          <a:p>
            <a:r>
              <a:rPr lang="en-US" sz="1400" b="1" dirty="0" err="1">
                <a:latin typeface="Consolas" panose="020B0609020204030204" pitchFamily="49" charset="0"/>
              </a:rPr>
              <a:t>robot@zubuntu</a:t>
            </a:r>
            <a:r>
              <a:rPr lang="en-US" sz="1400" b="1" dirty="0">
                <a:latin typeface="Consolas" panose="020B0609020204030204" pitchFamily="49" charset="0"/>
              </a:rPr>
              <a:t>:~/</a:t>
            </a:r>
            <a:r>
              <a:rPr lang="en-US" sz="1400" b="1" dirty="0" err="1">
                <a:latin typeface="Consolas" panose="020B0609020204030204" pitchFamily="49" charset="0"/>
              </a:rPr>
              <a:t>git_demo</a:t>
            </a:r>
            <a:r>
              <a:rPr lang="en-US" sz="1400" b="1" dirty="0">
                <a:latin typeface="Consolas" panose="020B0609020204030204" pitchFamily="49" charset="0"/>
              </a:rPr>
              <a:t>$ </a:t>
            </a:r>
            <a:r>
              <a:rPr lang="en-US" sz="1400" dirty="0">
                <a:latin typeface="Consolas" panose="020B0609020204030204" pitchFamily="49" charset="0"/>
              </a:rPr>
              <a:t>git add .</a:t>
            </a:r>
          </a:p>
          <a:p>
            <a:r>
              <a:rPr lang="en-US" sz="1400" b="1" dirty="0" err="1">
                <a:latin typeface="Consolas" panose="020B0609020204030204" pitchFamily="49" charset="0"/>
              </a:rPr>
              <a:t>robot@zubuntu</a:t>
            </a:r>
            <a:r>
              <a:rPr lang="en-US" sz="1400" b="1" dirty="0">
                <a:latin typeface="Consolas" panose="020B0609020204030204" pitchFamily="49" charset="0"/>
              </a:rPr>
              <a:t>:~/</a:t>
            </a:r>
            <a:r>
              <a:rPr lang="en-US" sz="1400" b="1" dirty="0" err="1">
                <a:latin typeface="Consolas" panose="020B0609020204030204" pitchFamily="49" charset="0"/>
              </a:rPr>
              <a:t>git_demo</a:t>
            </a:r>
            <a:r>
              <a:rPr lang="en-US" sz="1400" b="1" dirty="0">
                <a:latin typeface="Consolas" panose="020B0609020204030204" pitchFamily="49" charset="0"/>
              </a:rPr>
              <a:t>$ </a:t>
            </a:r>
            <a:r>
              <a:rPr lang="en-US" sz="1400" dirty="0">
                <a:latin typeface="Consolas" panose="020B0609020204030204" pitchFamily="49" charset="0"/>
              </a:rPr>
              <a:t>git commit -m "add new feature"</a:t>
            </a:r>
          </a:p>
          <a:p>
            <a:r>
              <a:rPr lang="en-US" sz="1400" dirty="0">
                <a:latin typeface="Consolas" panose="020B0609020204030204" pitchFamily="49" charset="0"/>
              </a:rPr>
              <a:t>[</a:t>
            </a:r>
            <a:r>
              <a:rPr lang="en-US" sz="1400" dirty="0" err="1">
                <a:latin typeface="Consolas" panose="020B0609020204030204" pitchFamily="49" charset="0"/>
              </a:rPr>
              <a:t>add_feature</a:t>
            </a:r>
            <a:r>
              <a:rPr lang="en-US" sz="1400" dirty="0">
                <a:latin typeface="Consolas" panose="020B0609020204030204" pitchFamily="49" charset="0"/>
              </a:rPr>
              <a:t> c8811b6] add new feature</a:t>
            </a:r>
          </a:p>
          <a:p>
            <a:r>
              <a:rPr lang="en-US" sz="1400" dirty="0">
                <a:latin typeface="Consolas" panose="020B0609020204030204" pitchFamily="49" charset="0"/>
              </a:rPr>
              <a:t> 1 file changed, 1 insertion(+), 1 deletion(-)</a:t>
            </a:r>
          </a:p>
          <a:p>
            <a:r>
              <a:rPr lang="en-US" sz="1400" b="1" dirty="0" err="1">
                <a:latin typeface="Consolas" panose="020B0609020204030204" pitchFamily="49" charset="0"/>
              </a:rPr>
              <a:t>robot@zubuntu</a:t>
            </a:r>
            <a:r>
              <a:rPr lang="en-US" sz="1400" b="1" dirty="0">
                <a:latin typeface="Consolas" panose="020B0609020204030204" pitchFamily="49" charset="0"/>
              </a:rPr>
              <a:t>:~/</a:t>
            </a:r>
            <a:r>
              <a:rPr lang="en-US" sz="1400" b="1" dirty="0" err="1">
                <a:latin typeface="Consolas" panose="020B0609020204030204" pitchFamily="49" charset="0"/>
              </a:rPr>
              <a:t>git_demo</a:t>
            </a:r>
            <a:r>
              <a:rPr lang="en-US" sz="1400" b="1" dirty="0">
                <a:latin typeface="Consolas" panose="020B0609020204030204" pitchFamily="49" charset="0"/>
              </a:rPr>
              <a:t>$</a:t>
            </a:r>
            <a:r>
              <a:rPr lang="en-US" sz="1400" dirty="0">
                <a:latin typeface="Consolas" panose="020B0609020204030204" pitchFamily="49" charset="0"/>
              </a:rPr>
              <a:t> git push origin </a:t>
            </a:r>
            <a:r>
              <a:rPr lang="en-US" sz="1400" dirty="0" err="1">
                <a:latin typeface="Consolas" panose="020B0609020204030204" pitchFamily="49" charset="0"/>
              </a:rPr>
              <a:t>add_feature</a:t>
            </a:r>
            <a:endParaRPr lang="en-US" sz="1400" dirty="0">
              <a:latin typeface="Consolas" panose="020B0609020204030204" pitchFamily="49" charset="0"/>
            </a:endParaRPr>
          </a:p>
          <a:p>
            <a:r>
              <a:rPr lang="en-US" sz="1400" dirty="0">
                <a:latin typeface="Consolas" panose="020B0609020204030204" pitchFamily="49" charset="0"/>
              </a:rPr>
              <a:t>Enumerating objects: 5, done.</a:t>
            </a:r>
          </a:p>
          <a:p>
            <a:r>
              <a:rPr lang="en-US" sz="1400" dirty="0">
                <a:latin typeface="Consolas" panose="020B0609020204030204" pitchFamily="49" charset="0"/>
              </a:rPr>
              <a:t>Counting objects: 100% (5/5), done.</a:t>
            </a:r>
          </a:p>
          <a:p>
            <a:r>
              <a:rPr lang="en-US" sz="1400" dirty="0">
                <a:latin typeface="Consolas" panose="020B0609020204030204" pitchFamily="49" charset="0"/>
              </a:rPr>
              <a:t>Delta compression using up to 4 threads</a:t>
            </a:r>
          </a:p>
          <a:p>
            <a:r>
              <a:rPr lang="en-US" sz="1400" dirty="0">
                <a:latin typeface="Consolas" panose="020B0609020204030204" pitchFamily="49" charset="0"/>
              </a:rPr>
              <a:t>Compressing objects: 100% (3/3), done.</a:t>
            </a:r>
          </a:p>
          <a:p>
            <a:r>
              <a:rPr lang="en-US" sz="1400" dirty="0">
                <a:latin typeface="Consolas" panose="020B0609020204030204" pitchFamily="49" charset="0"/>
              </a:rPr>
              <a:t>Writing objects: 100% (3/3), 308 bytes | 308.00 KiB/s, done.</a:t>
            </a:r>
          </a:p>
          <a:p>
            <a:r>
              <a:rPr lang="en-US" sz="1400" dirty="0">
                <a:latin typeface="Consolas" panose="020B0609020204030204" pitchFamily="49" charset="0"/>
              </a:rPr>
              <a:t>Total 3 (delta 1), reused 0 (delta 0), pack-reused 0</a:t>
            </a:r>
          </a:p>
          <a:p>
            <a:r>
              <a:rPr lang="en-US" sz="1400" dirty="0">
                <a:latin typeface="Consolas" panose="020B0609020204030204" pitchFamily="49" charset="0"/>
              </a:rPr>
              <a:t>remote: Resolving deltas: 100% (1/1), completed with 1 local object.</a:t>
            </a:r>
          </a:p>
          <a:p>
            <a:r>
              <a:rPr lang="en-US" sz="1400" dirty="0">
                <a:latin typeface="Consolas" panose="020B0609020204030204" pitchFamily="49" charset="0"/>
              </a:rPr>
              <a:t>remote: Create a pull request for '</a:t>
            </a:r>
            <a:r>
              <a:rPr lang="en-US" sz="1400" dirty="0" err="1">
                <a:latin typeface="Consolas" panose="020B0609020204030204" pitchFamily="49" charset="0"/>
              </a:rPr>
              <a:t>add_feature</a:t>
            </a:r>
            <a:r>
              <a:rPr lang="en-US" sz="1400" dirty="0">
                <a:latin typeface="Consolas" panose="020B0609020204030204" pitchFamily="49" charset="0"/>
              </a:rPr>
              <a:t>' on GitHub by visiting:</a:t>
            </a:r>
          </a:p>
          <a:p>
            <a:r>
              <a:rPr lang="en-US" sz="1400" dirty="0">
                <a:latin typeface="Consolas" panose="020B0609020204030204" pitchFamily="49" charset="0"/>
              </a:rPr>
              <a:t>remote:      https://github.com/Utoixx/git_demo/pull/new/add_feature</a:t>
            </a:r>
          </a:p>
          <a:p>
            <a:r>
              <a:rPr lang="en-US" sz="1400" dirty="0">
                <a:latin typeface="Consolas" panose="020B0609020204030204" pitchFamily="49" charset="0"/>
              </a:rPr>
              <a:t>To https://github.com/Utoixx/git_demo.git</a:t>
            </a:r>
          </a:p>
          <a:p>
            <a:r>
              <a:rPr lang="en-US" sz="1400" dirty="0">
                <a:latin typeface="Consolas" panose="020B0609020204030204" pitchFamily="49" charset="0"/>
              </a:rPr>
              <a:t> * [new branch]      </a:t>
            </a:r>
            <a:r>
              <a:rPr lang="en-US" sz="1400" dirty="0" err="1">
                <a:latin typeface="Consolas" panose="020B0609020204030204" pitchFamily="49" charset="0"/>
              </a:rPr>
              <a:t>add_feature</a:t>
            </a:r>
            <a:r>
              <a:rPr lang="en-US" sz="1400" dirty="0">
                <a:latin typeface="Consolas" panose="020B0609020204030204" pitchFamily="49" charset="0"/>
              </a:rPr>
              <a:t> -&gt; </a:t>
            </a:r>
            <a:r>
              <a:rPr lang="en-US" sz="1400" dirty="0" err="1">
                <a:latin typeface="Consolas" panose="020B0609020204030204" pitchFamily="49" charset="0"/>
              </a:rPr>
              <a:t>add_feature</a:t>
            </a:r>
            <a:endParaRPr lang="en-US" sz="1400" dirty="0">
              <a:latin typeface="Consolas" panose="020B0609020204030204" pitchFamily="49" charset="0"/>
            </a:endParaRPr>
          </a:p>
          <a:p>
            <a:r>
              <a:rPr lang="en-US" sz="1400" dirty="0" err="1">
                <a:latin typeface="Consolas" panose="020B0609020204030204" pitchFamily="49" charset="0"/>
              </a:rPr>
              <a:t>robot@zubuntu</a:t>
            </a:r>
            <a:r>
              <a:rPr lang="en-US" sz="1400" dirty="0">
                <a:latin typeface="Consolas" panose="020B0609020204030204" pitchFamily="49" charset="0"/>
              </a:rPr>
              <a:t>:~/</a:t>
            </a:r>
            <a:r>
              <a:rPr lang="en-US" sz="1400" dirty="0" err="1">
                <a:latin typeface="Consolas" panose="020B0609020204030204" pitchFamily="49" charset="0"/>
              </a:rPr>
              <a:t>git_demo</a:t>
            </a:r>
            <a:r>
              <a:rPr lang="en-US" sz="1400" dirty="0">
                <a:latin typeface="Consolas" panose="020B0609020204030204" pitchFamily="49" charset="0"/>
              </a:rPr>
              <a:t>$</a:t>
            </a:r>
          </a:p>
        </p:txBody>
      </p:sp>
    </p:spTree>
    <p:extLst>
      <p:ext uri="{BB962C8B-B14F-4D97-AF65-F5344CB8AC3E}">
        <p14:creationId xmlns:p14="http://schemas.microsoft.com/office/powerpoint/2010/main" val="355920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753D-E021-3008-BE5E-7D97D75AF2A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C02151B-2DB6-BA06-C9EB-E86A63E6D8DB}"/>
              </a:ext>
            </a:extLst>
          </p:cNvPr>
          <p:cNvSpPr>
            <a:spLocks noGrp="1"/>
          </p:cNvSpPr>
          <p:nvPr>
            <p:ph idx="1"/>
          </p:nvPr>
        </p:nvSpPr>
        <p:spPr/>
        <p:txBody>
          <a:bodyPr/>
          <a:lstStyle/>
          <a:p>
            <a:r>
              <a:rPr lang="en-US" dirty="0"/>
              <a:t>Create pull request</a:t>
            </a:r>
          </a:p>
        </p:txBody>
      </p:sp>
      <p:pic>
        <p:nvPicPr>
          <p:cNvPr id="9" name="Picture 8">
            <a:extLst>
              <a:ext uri="{FF2B5EF4-FFF2-40B4-BE49-F238E27FC236}">
                <a16:creationId xmlns:a16="http://schemas.microsoft.com/office/drawing/2014/main" id="{C8930C87-8FF8-00E7-1930-B699A8B8361D}"/>
              </a:ext>
            </a:extLst>
          </p:cNvPr>
          <p:cNvPicPr>
            <a:picLocks noChangeAspect="1"/>
          </p:cNvPicPr>
          <p:nvPr/>
        </p:nvPicPr>
        <p:blipFill>
          <a:blip r:embed="rId2"/>
          <a:stretch>
            <a:fillRect/>
          </a:stretch>
        </p:blipFill>
        <p:spPr>
          <a:xfrm>
            <a:off x="2733114" y="1756934"/>
            <a:ext cx="6725771" cy="4735941"/>
          </a:xfrm>
          <a:prstGeom prst="rect">
            <a:avLst/>
          </a:prstGeom>
        </p:spPr>
      </p:pic>
    </p:spTree>
    <p:extLst>
      <p:ext uri="{BB962C8B-B14F-4D97-AF65-F5344CB8AC3E}">
        <p14:creationId xmlns:p14="http://schemas.microsoft.com/office/powerpoint/2010/main" val="337537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CA1EA-800B-955D-B384-EC507A003D69}"/>
              </a:ext>
            </a:extLst>
          </p:cNvPr>
          <p:cNvPicPr>
            <a:picLocks noChangeAspect="1"/>
          </p:cNvPicPr>
          <p:nvPr/>
        </p:nvPicPr>
        <p:blipFill>
          <a:blip r:embed="rId2"/>
          <a:stretch>
            <a:fillRect/>
          </a:stretch>
        </p:blipFill>
        <p:spPr>
          <a:xfrm>
            <a:off x="3060700" y="1269010"/>
            <a:ext cx="7379306" cy="5251283"/>
          </a:xfrm>
          <a:prstGeom prst="rect">
            <a:avLst/>
          </a:prstGeom>
        </p:spPr>
      </p:pic>
      <p:sp>
        <p:nvSpPr>
          <p:cNvPr id="6" name="Title 1">
            <a:extLst>
              <a:ext uri="{FF2B5EF4-FFF2-40B4-BE49-F238E27FC236}">
                <a16:creationId xmlns:a16="http://schemas.microsoft.com/office/drawing/2014/main" id="{6393EF49-4AC0-2384-6E7E-D7B165A209B8}"/>
              </a:ext>
            </a:extLst>
          </p:cNvPr>
          <p:cNvSpPr>
            <a:spLocks noGrp="1"/>
          </p:cNvSpPr>
          <p:nvPr>
            <p:ph type="title"/>
          </p:nvPr>
        </p:nvSpPr>
        <p:spPr>
          <a:xfrm>
            <a:off x="838200" y="365125"/>
            <a:ext cx="10515600" cy="739775"/>
          </a:xfrm>
        </p:spPr>
        <p:txBody>
          <a:bodyPr/>
          <a:lstStyle/>
          <a:p>
            <a:r>
              <a:rPr lang="en-US" dirty="0"/>
              <a:t>Example</a:t>
            </a:r>
          </a:p>
        </p:txBody>
      </p:sp>
    </p:spTree>
    <p:extLst>
      <p:ext uri="{BB962C8B-B14F-4D97-AF65-F5344CB8AC3E}">
        <p14:creationId xmlns:p14="http://schemas.microsoft.com/office/powerpoint/2010/main" val="67228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66B2-AC30-2CA6-1298-D1115F064DA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527817A-4C4A-6311-C421-EB5EA2AD8168}"/>
              </a:ext>
            </a:extLst>
          </p:cNvPr>
          <p:cNvSpPr>
            <a:spLocks noGrp="1"/>
          </p:cNvSpPr>
          <p:nvPr>
            <p:ph idx="1"/>
          </p:nvPr>
        </p:nvSpPr>
        <p:spPr/>
        <p:txBody>
          <a:bodyPr/>
          <a:lstStyle/>
          <a:p>
            <a:pPr>
              <a:lnSpc>
                <a:spcPct val="100000"/>
              </a:lnSpc>
            </a:pPr>
            <a:r>
              <a:rPr lang="en-US" b="0" i="0" dirty="0">
                <a:solidFill>
                  <a:srgbClr val="000000"/>
                </a:solidFill>
                <a:effectLst/>
                <a:latin typeface="var(--ff-lato)"/>
              </a:rPr>
              <a:t>What is Git?</a:t>
            </a:r>
          </a:p>
          <a:p>
            <a:pPr>
              <a:lnSpc>
                <a:spcPct val="100000"/>
              </a:lnSpc>
            </a:pPr>
            <a:r>
              <a:rPr lang="en-US" b="0" i="0" dirty="0">
                <a:solidFill>
                  <a:srgbClr val="000000"/>
                </a:solidFill>
                <a:effectLst/>
                <a:latin typeface="var(--ff-lato)"/>
              </a:rPr>
              <a:t>Characteristics of Git</a:t>
            </a:r>
          </a:p>
          <a:p>
            <a:pPr algn="l">
              <a:lnSpc>
                <a:spcPct val="100000"/>
              </a:lnSpc>
            </a:pPr>
            <a:r>
              <a:rPr lang="en-US" b="0" i="0" dirty="0">
                <a:solidFill>
                  <a:srgbClr val="000000"/>
                </a:solidFill>
                <a:effectLst/>
                <a:latin typeface="var(--ff-lato)"/>
              </a:rPr>
              <a:t>Git Workflow</a:t>
            </a:r>
          </a:p>
          <a:p>
            <a:pPr algn="l">
              <a:lnSpc>
                <a:spcPct val="100000"/>
              </a:lnSpc>
            </a:pPr>
            <a:r>
              <a:rPr lang="en-US" dirty="0">
                <a:solidFill>
                  <a:srgbClr val="000000"/>
                </a:solidFill>
                <a:latin typeface="var(--ff-lato)"/>
              </a:rPr>
              <a:t>Example</a:t>
            </a:r>
            <a:endParaRPr lang="en-US" b="0" i="0" dirty="0">
              <a:solidFill>
                <a:srgbClr val="000000"/>
              </a:solidFill>
              <a:effectLst/>
              <a:latin typeface="var(--ff-lato)"/>
            </a:endParaRPr>
          </a:p>
        </p:txBody>
      </p:sp>
    </p:spTree>
    <p:extLst>
      <p:ext uri="{BB962C8B-B14F-4D97-AF65-F5344CB8AC3E}">
        <p14:creationId xmlns:p14="http://schemas.microsoft.com/office/powerpoint/2010/main" val="225489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74B9-FFB2-893F-5FA8-21CA830135E6}"/>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2CF1AD29-846F-900A-CCB8-21AC82F90200}"/>
              </a:ext>
            </a:extLst>
          </p:cNvPr>
          <p:cNvSpPr>
            <a:spLocks noGrp="1"/>
          </p:cNvSpPr>
          <p:nvPr>
            <p:ph idx="1"/>
          </p:nvPr>
        </p:nvSpPr>
        <p:spPr>
          <a:xfrm>
            <a:off x="838200" y="1200150"/>
            <a:ext cx="6299200" cy="4976813"/>
          </a:xfrm>
        </p:spPr>
        <p:txBody>
          <a:bodyPr>
            <a:normAutofit/>
          </a:bodyPr>
          <a:lstStyle/>
          <a:p>
            <a:pPr algn="just"/>
            <a:r>
              <a:rPr lang="en-US" sz="2000" b="1" i="0" dirty="0">
                <a:solidFill>
                  <a:srgbClr val="000000"/>
                </a:solidFill>
                <a:effectLst/>
                <a:latin typeface="Verdana" panose="020B0604030504040204" pitchFamily="34" charset="0"/>
              </a:rPr>
              <a:t>Git</a:t>
            </a:r>
            <a:r>
              <a:rPr lang="en-US" sz="2000" b="0" i="0" dirty="0">
                <a:solidFill>
                  <a:srgbClr val="000000"/>
                </a:solidFill>
                <a:effectLst/>
                <a:latin typeface="Verdana" panose="020B0604030504040204" pitchFamily="34" charset="0"/>
              </a:rPr>
              <a:t> is a distributed version control system, which tracks changes in computer files, primarily used for coordinating development work by the programmers during software development process. It permits many developers to work on the same project simultaneously without interfering with each other's work.</a:t>
            </a:r>
            <a:endParaRPr lang="en-US" sz="2000" dirty="0"/>
          </a:p>
        </p:txBody>
      </p:sp>
      <p:pic>
        <p:nvPicPr>
          <p:cNvPr id="1026" name="Picture 2" descr="A Guide to Understanding and Using Git">
            <a:extLst>
              <a:ext uri="{FF2B5EF4-FFF2-40B4-BE49-F238E27FC236}">
                <a16:creationId xmlns:a16="http://schemas.microsoft.com/office/drawing/2014/main" id="{FE4B0031-FC78-ED00-A542-B6F29910A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50" y="2738437"/>
            <a:ext cx="33147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93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2BFF-180B-7CB7-C503-DE378176654C}"/>
              </a:ext>
            </a:extLst>
          </p:cNvPr>
          <p:cNvSpPr>
            <a:spLocks noGrp="1"/>
          </p:cNvSpPr>
          <p:nvPr>
            <p:ph type="title"/>
          </p:nvPr>
        </p:nvSpPr>
        <p:spPr/>
        <p:txBody>
          <a:bodyPr>
            <a:normAutofit/>
          </a:bodyPr>
          <a:lstStyle/>
          <a:p>
            <a:r>
              <a:rPr lang="en-US" b="0" i="0" dirty="0">
                <a:solidFill>
                  <a:srgbClr val="000000"/>
                </a:solidFill>
                <a:effectLst/>
                <a:latin typeface="var(--ff-lato)"/>
              </a:rPr>
              <a:t>Characteristics of Git</a:t>
            </a:r>
            <a:endParaRPr lang="en-US" dirty="0"/>
          </a:p>
        </p:txBody>
      </p:sp>
      <p:sp>
        <p:nvSpPr>
          <p:cNvPr id="3" name="Content Placeholder 2">
            <a:extLst>
              <a:ext uri="{FF2B5EF4-FFF2-40B4-BE49-F238E27FC236}">
                <a16:creationId xmlns:a16="http://schemas.microsoft.com/office/drawing/2014/main" id="{F8750BB7-DF2A-637E-1259-6EDF368D9BB2}"/>
              </a:ext>
            </a:extLst>
          </p:cNvPr>
          <p:cNvSpPr>
            <a:spLocks noGrp="1"/>
          </p:cNvSpPr>
          <p:nvPr>
            <p:ph idx="1"/>
          </p:nvPr>
        </p:nvSpPr>
        <p:spPr/>
        <p:txBody>
          <a:bodyPr>
            <a:normAutofit/>
          </a:bodyPr>
          <a:lstStyle/>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Version Control</a:t>
            </a:r>
            <a:r>
              <a:rPr lang="en-US" sz="2000" b="0" i="0" dirty="0">
                <a:solidFill>
                  <a:srgbClr val="000000"/>
                </a:solidFill>
                <a:effectLst/>
                <a:latin typeface="Arial" panose="020B0604020202020204" pitchFamily="34" charset="0"/>
                <a:cs typeface="Arial" panose="020B0604020202020204" pitchFamily="34" charset="0"/>
              </a:rPr>
              <a:t> − It is helpful in managing and tracking changes made to files over time. Git maintains history of all changes and thus allows to revert to previous versions, if needed.</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Distributed</a:t>
            </a:r>
            <a:r>
              <a:rPr lang="en-US" sz="2000" b="0" i="0" dirty="0">
                <a:solidFill>
                  <a:srgbClr val="000000"/>
                </a:solidFill>
                <a:effectLst/>
                <a:latin typeface="Arial" panose="020B0604020202020204" pitchFamily="34" charset="0"/>
                <a:cs typeface="Arial" panose="020B0604020202020204" pitchFamily="34" charset="0"/>
              </a:rPr>
              <a:t> − Since Git is distributed version control system, it lets each developer have a complete copy of all files and their entire change history on their local machine. This results in flexible collaboration of work among the developers.</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Branching</a:t>
            </a:r>
            <a:r>
              <a:rPr lang="en-US" sz="2000" b="0" i="0" dirty="0">
                <a:solidFill>
                  <a:srgbClr val="000000"/>
                </a:solidFill>
                <a:effectLst/>
                <a:latin typeface="Arial" panose="020B0604020202020204" pitchFamily="34" charset="0"/>
                <a:cs typeface="Arial" panose="020B0604020202020204" pitchFamily="34" charset="0"/>
              </a:rPr>
              <a:t> − Branches are an important feature of Git that are lightweight and easy to create, merge, and delete. These branches help in isolating the work while adding new features or fixing bugs. Developers can work on different features simultaneously without impacting the main codebase.</a:t>
            </a:r>
          </a:p>
        </p:txBody>
      </p:sp>
    </p:spTree>
    <p:extLst>
      <p:ext uri="{BB962C8B-B14F-4D97-AF65-F5344CB8AC3E}">
        <p14:creationId xmlns:p14="http://schemas.microsoft.com/office/powerpoint/2010/main" val="274315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77B11-A508-2101-E856-04B38967351E}"/>
              </a:ext>
            </a:extLst>
          </p:cNvPr>
          <p:cNvSpPr>
            <a:spLocks noGrp="1"/>
          </p:cNvSpPr>
          <p:nvPr>
            <p:ph idx="1"/>
          </p:nvPr>
        </p:nvSpPr>
        <p:spPr/>
        <p:txBody>
          <a:bodyPr/>
          <a:lstStyle/>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Merging</a:t>
            </a:r>
            <a:r>
              <a:rPr lang="en-US" sz="2000" b="0" i="0" dirty="0">
                <a:solidFill>
                  <a:srgbClr val="000000"/>
                </a:solidFill>
                <a:effectLst/>
                <a:latin typeface="Arial" panose="020B0604020202020204" pitchFamily="34" charset="0"/>
                <a:cs typeface="Arial" panose="020B0604020202020204" pitchFamily="34" charset="0"/>
              </a:rPr>
              <a:t> − Changes from one branch to another branch can be merged into the main branch, using tools of Git.</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Remote Repositories</a:t>
            </a:r>
            <a:r>
              <a:rPr lang="en-US" sz="2000" b="0" i="0" dirty="0">
                <a:solidFill>
                  <a:srgbClr val="000000"/>
                </a:solidFill>
                <a:effectLst/>
                <a:latin typeface="Arial" panose="020B0604020202020204" pitchFamily="34" charset="0"/>
                <a:cs typeface="Arial" panose="020B0604020202020204" pitchFamily="34" charset="0"/>
              </a:rPr>
              <a:t> − Git allows developers to push their local changes to a remote repository, like GitHub or </a:t>
            </a:r>
            <a:r>
              <a:rPr lang="en-US" sz="2000" b="0" i="0" dirty="0" err="1">
                <a:solidFill>
                  <a:srgbClr val="000000"/>
                </a:solidFill>
                <a:effectLst/>
                <a:latin typeface="Arial" panose="020B0604020202020204" pitchFamily="34" charset="0"/>
                <a:cs typeface="Arial" panose="020B0604020202020204" pitchFamily="34" charset="0"/>
              </a:rPr>
              <a:t>BitBucket</a:t>
            </a:r>
            <a:r>
              <a:rPr lang="en-US" sz="2000" b="0" i="0" dirty="0">
                <a:solidFill>
                  <a:srgbClr val="000000"/>
                </a:solidFill>
                <a:effectLst/>
                <a:latin typeface="Arial" panose="020B0604020202020204" pitchFamily="34" charset="0"/>
                <a:cs typeface="Arial" panose="020B0604020202020204" pitchFamily="34" charset="0"/>
              </a:rPr>
              <a:t>. Collaboration on projects is made easy by Git.</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Committing</a:t>
            </a:r>
            <a:r>
              <a:rPr lang="en-US" sz="2000" b="0" i="0" dirty="0">
                <a:solidFill>
                  <a:srgbClr val="000000"/>
                </a:solidFill>
                <a:effectLst/>
                <a:latin typeface="Arial" panose="020B0604020202020204" pitchFamily="34" charset="0"/>
                <a:cs typeface="Arial" panose="020B0604020202020204" pitchFamily="34" charset="0"/>
              </a:rPr>
              <a:t> − The changes made in the code is saved as commits in Git, which are nothing but snapshots of the project at a given time. Commits are identified a unique alphanumeric ID, which lists who made the change and when.</a:t>
            </a:r>
          </a:p>
          <a:p>
            <a:r>
              <a:rPr lang="en-US" sz="2000" b="1" i="0" dirty="0">
                <a:solidFill>
                  <a:srgbClr val="000000"/>
                </a:solidFill>
                <a:effectLst/>
                <a:latin typeface="Arial" panose="020B0604020202020204" pitchFamily="34" charset="0"/>
                <a:cs typeface="Arial" panose="020B0604020202020204" pitchFamily="34" charset="0"/>
              </a:rPr>
              <a:t>External Vendors</a:t>
            </a:r>
            <a:r>
              <a:rPr lang="en-US" sz="2000" b="0" i="0" dirty="0">
                <a:solidFill>
                  <a:srgbClr val="000000"/>
                </a:solidFill>
                <a:effectLst/>
                <a:latin typeface="Arial" panose="020B0604020202020204" pitchFamily="34" charset="0"/>
                <a:cs typeface="Arial" panose="020B0604020202020204" pitchFamily="34" charset="0"/>
              </a:rPr>
              <a:t> − External vendors such as </a:t>
            </a:r>
            <a:r>
              <a:rPr lang="en-US" sz="2000" b="1" i="0" dirty="0">
                <a:solidFill>
                  <a:srgbClr val="000000"/>
                </a:solidFill>
                <a:effectLst/>
                <a:latin typeface="Arial" panose="020B0604020202020204" pitchFamily="34" charset="0"/>
                <a:cs typeface="Arial" panose="020B0604020202020204" pitchFamily="34" charset="0"/>
              </a:rPr>
              <a:t>GitHub, GitLab,</a:t>
            </a:r>
            <a:r>
              <a:rPr lang="en-US" sz="2000" b="0" i="0" dirty="0">
                <a:solidFill>
                  <a:srgbClr val="000000"/>
                </a:solidFill>
                <a:effectLst/>
                <a:latin typeface="Arial" panose="020B0604020202020204" pitchFamily="34" charset="0"/>
                <a:cs typeface="Arial" panose="020B0604020202020204" pitchFamily="34" charset="0"/>
              </a:rPr>
              <a:t> and </a:t>
            </a:r>
            <a:r>
              <a:rPr lang="en-US" sz="2000" b="1" i="0" dirty="0" err="1">
                <a:solidFill>
                  <a:srgbClr val="000000"/>
                </a:solidFill>
                <a:effectLst/>
                <a:latin typeface="Arial" panose="020B0604020202020204" pitchFamily="34" charset="0"/>
                <a:cs typeface="Arial" panose="020B0604020202020204" pitchFamily="34" charset="0"/>
              </a:rPr>
              <a:t>BitBucket</a:t>
            </a:r>
            <a:r>
              <a:rPr lang="en-US" sz="2000" b="0" i="0" dirty="0">
                <a:solidFill>
                  <a:srgbClr val="000000"/>
                </a:solidFill>
                <a:effectLst/>
                <a:latin typeface="Arial" panose="020B0604020202020204" pitchFamily="34" charset="0"/>
                <a:cs typeface="Arial" panose="020B0604020202020204" pitchFamily="34" charset="0"/>
              </a:rPr>
              <a:t> are platforms that host the Git repositories. They provide additional features such as, issue tracking, code review, and project management</a:t>
            </a:r>
          </a:p>
          <a:p>
            <a:pPr marL="0" indent="0">
              <a:buNone/>
            </a:pPr>
            <a:endParaRPr lang="en-US" dirty="0"/>
          </a:p>
        </p:txBody>
      </p:sp>
      <p:sp>
        <p:nvSpPr>
          <p:cNvPr id="4" name="Title 1">
            <a:extLst>
              <a:ext uri="{FF2B5EF4-FFF2-40B4-BE49-F238E27FC236}">
                <a16:creationId xmlns:a16="http://schemas.microsoft.com/office/drawing/2014/main" id="{8BAB06DE-5B8F-902D-501D-804EB4561B8D}"/>
              </a:ext>
            </a:extLst>
          </p:cNvPr>
          <p:cNvSpPr>
            <a:spLocks noGrp="1"/>
          </p:cNvSpPr>
          <p:nvPr>
            <p:ph type="title"/>
          </p:nvPr>
        </p:nvSpPr>
        <p:spPr>
          <a:xfrm>
            <a:off x="838200" y="365125"/>
            <a:ext cx="10515600" cy="739775"/>
          </a:xfrm>
        </p:spPr>
        <p:txBody>
          <a:bodyPr>
            <a:normAutofit/>
          </a:bodyPr>
          <a:lstStyle/>
          <a:p>
            <a:r>
              <a:rPr lang="en-US" b="0" i="0" dirty="0">
                <a:solidFill>
                  <a:srgbClr val="000000"/>
                </a:solidFill>
                <a:effectLst/>
                <a:latin typeface="var(--ff-lato)"/>
              </a:rPr>
              <a:t>Characteristics of Git</a:t>
            </a:r>
            <a:endParaRPr lang="en-US" dirty="0"/>
          </a:p>
        </p:txBody>
      </p:sp>
    </p:spTree>
    <p:extLst>
      <p:ext uri="{BB962C8B-B14F-4D97-AF65-F5344CB8AC3E}">
        <p14:creationId xmlns:p14="http://schemas.microsoft.com/office/powerpoint/2010/main" val="422685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4ADF-1BF5-135A-9A0F-DD87E370870B}"/>
              </a:ext>
            </a:extLst>
          </p:cNvPr>
          <p:cNvSpPr>
            <a:spLocks noGrp="1"/>
          </p:cNvSpPr>
          <p:nvPr>
            <p:ph type="title"/>
          </p:nvPr>
        </p:nvSpPr>
        <p:spPr/>
        <p:txBody>
          <a:bodyPr>
            <a:normAutofit/>
          </a:bodyPr>
          <a:lstStyle/>
          <a:p>
            <a:r>
              <a:rPr lang="en-US" b="0" i="0" dirty="0">
                <a:solidFill>
                  <a:srgbClr val="000000"/>
                </a:solidFill>
                <a:effectLst/>
                <a:latin typeface="var(--ff-lato)"/>
              </a:rPr>
              <a:t>Git Workflow</a:t>
            </a:r>
            <a:endParaRPr lang="en-US" dirty="0"/>
          </a:p>
        </p:txBody>
      </p:sp>
      <p:sp>
        <p:nvSpPr>
          <p:cNvPr id="3" name="Content Placeholder 2">
            <a:extLst>
              <a:ext uri="{FF2B5EF4-FFF2-40B4-BE49-F238E27FC236}">
                <a16:creationId xmlns:a16="http://schemas.microsoft.com/office/drawing/2014/main" id="{084D4BD1-1D6E-D474-A3FF-B83C34C83808}"/>
              </a:ext>
            </a:extLst>
          </p:cNvPr>
          <p:cNvSpPr>
            <a:spLocks noGrp="1"/>
          </p:cNvSpPr>
          <p:nvPr>
            <p:ph idx="1"/>
          </p:nvPr>
        </p:nvSpPr>
        <p:spPr/>
        <p:txBody>
          <a:bodyPr>
            <a:normAutofit/>
          </a:bodyPr>
          <a:lstStyle/>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Clone</a:t>
            </a:r>
            <a:r>
              <a:rPr lang="en-US" sz="2000" b="0" i="0" dirty="0">
                <a:solidFill>
                  <a:srgbClr val="000000"/>
                </a:solidFill>
                <a:effectLst/>
                <a:latin typeface="Arial" panose="020B0604020202020204" pitchFamily="34" charset="0"/>
                <a:cs typeface="Arial" panose="020B0604020202020204" pitchFamily="34" charset="0"/>
              </a:rPr>
              <a:t> − The first step is cloning a remote repository to your local machine. It creates a local copy of the project's files and history on your computer.</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Branch</a:t>
            </a:r>
            <a:r>
              <a:rPr lang="en-US" sz="2000" b="0" i="0" dirty="0">
                <a:solidFill>
                  <a:srgbClr val="000000"/>
                </a:solidFill>
                <a:effectLst/>
                <a:latin typeface="Arial" panose="020B0604020202020204" pitchFamily="34" charset="0"/>
                <a:cs typeface="Arial" panose="020B0604020202020204" pitchFamily="34" charset="0"/>
              </a:rPr>
              <a:t> − After having a clone of the repository, you can create a new branch to work on a specific task or feature. Branching isolates the local changes from main codebase until it can be merged.</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Work</a:t>
            </a:r>
            <a:r>
              <a:rPr lang="en-US" sz="2000" b="0" i="0" dirty="0">
                <a:solidFill>
                  <a:srgbClr val="000000"/>
                </a:solidFill>
                <a:effectLst/>
                <a:latin typeface="Arial" panose="020B0604020202020204" pitchFamily="34" charset="0"/>
                <a:cs typeface="Arial" panose="020B0604020202020204" pitchFamily="34" charset="0"/>
              </a:rPr>
              <a:t> − Changes that are made to the files in your branch, such as adding new features, fixing bugs, or making alterations.</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Commit</a:t>
            </a:r>
            <a:r>
              <a:rPr lang="en-US" sz="2000" b="0" i="0" dirty="0">
                <a:solidFill>
                  <a:srgbClr val="000000"/>
                </a:solidFill>
                <a:effectLst/>
                <a:latin typeface="Arial" panose="020B0604020202020204" pitchFamily="34" charset="0"/>
                <a:cs typeface="Arial" panose="020B0604020202020204" pitchFamily="34" charset="0"/>
              </a:rPr>
              <a:t> − As changes are made, you periodically commit them to your local repository. Each commit is represented as a snapshot of the project at a particular time.</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Pull</a:t>
            </a:r>
            <a:r>
              <a:rPr lang="en-US" sz="2000" b="0" i="0" dirty="0">
                <a:solidFill>
                  <a:srgbClr val="000000"/>
                </a:solidFill>
                <a:effectLst/>
                <a:latin typeface="Arial" panose="020B0604020202020204" pitchFamily="34" charset="0"/>
                <a:cs typeface="Arial" panose="020B0604020202020204" pitchFamily="34" charset="0"/>
              </a:rPr>
              <a:t> − To incorporate the changes made by other developers, you can pull the latest changes from the remote repository.</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Merge</a:t>
            </a:r>
            <a:r>
              <a:rPr lang="en-US" sz="2000" b="0" i="0" dirty="0">
                <a:solidFill>
                  <a:srgbClr val="000000"/>
                </a:solidFill>
                <a:effectLst/>
                <a:latin typeface="Arial" panose="020B0604020202020204" pitchFamily="34" charset="0"/>
                <a:cs typeface="Arial" panose="020B0604020202020204" pitchFamily="34" charset="0"/>
              </a:rPr>
              <a:t> − Once your work is completed and tested, you can merge the changes into the main branch. This integrates your changes with the rest of the project.</a:t>
            </a:r>
          </a:p>
          <a:p>
            <a:pPr algn="just">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Push</a:t>
            </a:r>
            <a:r>
              <a:rPr lang="en-US" sz="2000" b="0" i="0" dirty="0">
                <a:solidFill>
                  <a:srgbClr val="000000"/>
                </a:solidFill>
                <a:effectLst/>
                <a:latin typeface="Arial" panose="020B0604020202020204" pitchFamily="34" charset="0"/>
                <a:cs typeface="Arial" panose="020B0604020202020204" pitchFamily="34" charset="0"/>
              </a:rPr>
              <a:t> − The last step is to push your changes or local commits to the remote repository, so that your work is shared with other team members.</a:t>
            </a:r>
          </a:p>
        </p:txBody>
      </p:sp>
    </p:spTree>
    <p:extLst>
      <p:ext uri="{BB962C8B-B14F-4D97-AF65-F5344CB8AC3E}">
        <p14:creationId xmlns:p14="http://schemas.microsoft.com/office/powerpoint/2010/main" val="2790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2F1F-568E-5C74-42F1-4B669C5AE04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6556E4-B3B6-CD21-1AC6-BE40E4F7CF79}"/>
              </a:ext>
            </a:extLst>
          </p:cNvPr>
          <p:cNvSpPr>
            <a:spLocks noGrp="1"/>
          </p:cNvSpPr>
          <p:nvPr>
            <p:ph idx="1"/>
          </p:nvPr>
        </p:nvSpPr>
        <p:spPr>
          <a:xfrm>
            <a:off x="838200" y="1200150"/>
            <a:ext cx="3416300" cy="920749"/>
          </a:xfrm>
        </p:spPr>
        <p:txBody>
          <a:bodyPr/>
          <a:lstStyle/>
          <a:p>
            <a:r>
              <a:rPr lang="en-US" dirty="0"/>
              <a:t>Workflow</a:t>
            </a:r>
          </a:p>
        </p:txBody>
      </p:sp>
      <p:pic>
        <p:nvPicPr>
          <p:cNvPr id="3078" name="Picture 6" descr="Git 应该用fetch 还是pull_什么时候用git fetch git pull-CSDN博客">
            <a:extLst>
              <a:ext uri="{FF2B5EF4-FFF2-40B4-BE49-F238E27FC236}">
                <a16:creationId xmlns:a16="http://schemas.microsoft.com/office/drawing/2014/main" id="{28D2A0E4-6526-BB87-B8E2-3C075DE01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847850"/>
            <a:ext cx="7137400" cy="356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60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CA9F-41AE-4454-2A37-B670A884BA8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858163-80A0-0D98-2A17-18E932FC5225}"/>
              </a:ext>
            </a:extLst>
          </p:cNvPr>
          <p:cNvSpPr>
            <a:spLocks noGrp="1"/>
          </p:cNvSpPr>
          <p:nvPr>
            <p:ph idx="1"/>
          </p:nvPr>
        </p:nvSpPr>
        <p:spPr/>
        <p:txBody>
          <a:bodyPr/>
          <a:lstStyle/>
          <a:p>
            <a:r>
              <a:rPr lang="en-US" dirty="0"/>
              <a:t>Git clone:</a:t>
            </a:r>
          </a:p>
          <a:p>
            <a:endParaRPr lang="en-US" dirty="0"/>
          </a:p>
        </p:txBody>
      </p:sp>
      <p:pic>
        <p:nvPicPr>
          <p:cNvPr id="2050" name="Picture 2" descr="Git Clone - How To Use Git Clone | W3Docs Git Online Tutorial">
            <a:extLst>
              <a:ext uri="{FF2B5EF4-FFF2-40B4-BE49-F238E27FC236}">
                <a16:creationId xmlns:a16="http://schemas.microsoft.com/office/drawing/2014/main" id="{510F01A9-2D0D-D71D-A72E-3C899E8F9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150" y="1582340"/>
            <a:ext cx="3638550" cy="3032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6DDBCD-1551-D485-F102-B4DFC3218E5A}"/>
              </a:ext>
            </a:extLst>
          </p:cNvPr>
          <p:cNvSpPr txBox="1"/>
          <p:nvPr/>
        </p:nvSpPr>
        <p:spPr>
          <a:xfrm>
            <a:off x="838200" y="1582340"/>
            <a:ext cx="7277100" cy="3139321"/>
          </a:xfrm>
          <a:prstGeom prst="rect">
            <a:avLst/>
          </a:prstGeom>
          <a:noFill/>
          <a:ln>
            <a:solidFill>
              <a:schemeClr val="tx1"/>
            </a:solidFill>
          </a:ln>
        </p:spPr>
        <p:txBody>
          <a:bodyPr wrap="square" rtlCol="0">
            <a:spAutoFit/>
          </a:bodyPr>
          <a:lstStyle/>
          <a:p>
            <a:r>
              <a:rPr lang="en-US" b="1" dirty="0" err="1">
                <a:latin typeface="Consolas" panose="020B0609020204030204" pitchFamily="49" charset="0"/>
              </a:rPr>
              <a:t>robot@zubuntu</a:t>
            </a:r>
            <a:r>
              <a:rPr lang="en-US" b="1" dirty="0">
                <a:latin typeface="Consolas" panose="020B0609020204030204" pitchFamily="49" charset="0"/>
              </a:rPr>
              <a:t>:~$ </a:t>
            </a:r>
            <a:r>
              <a:rPr lang="en-US" dirty="0">
                <a:latin typeface="Consolas" panose="020B0609020204030204" pitchFamily="49" charset="0"/>
              </a:rPr>
              <a:t>git clone https://github.com/Utoixx/git_demo.git</a:t>
            </a:r>
          </a:p>
          <a:p>
            <a:r>
              <a:rPr lang="en-US" dirty="0">
                <a:latin typeface="Consolas" panose="020B0609020204030204" pitchFamily="49" charset="0"/>
              </a:rPr>
              <a:t>Cloning into '</a:t>
            </a:r>
            <a:r>
              <a:rPr lang="en-US" dirty="0" err="1">
                <a:latin typeface="Consolas" panose="020B0609020204030204" pitchFamily="49" charset="0"/>
              </a:rPr>
              <a:t>git_demo</a:t>
            </a:r>
            <a:r>
              <a:rPr lang="en-US" dirty="0">
                <a:latin typeface="Consolas" panose="020B0609020204030204" pitchFamily="49" charset="0"/>
              </a:rPr>
              <a:t>'...</a:t>
            </a:r>
          </a:p>
          <a:p>
            <a:r>
              <a:rPr lang="en-US" dirty="0">
                <a:latin typeface="Consolas" panose="020B0609020204030204" pitchFamily="49" charset="0"/>
              </a:rPr>
              <a:t>remote: Enumerating objects: 3, done.</a:t>
            </a:r>
          </a:p>
          <a:p>
            <a:r>
              <a:rPr lang="en-US" dirty="0">
                <a:latin typeface="Consolas" panose="020B0609020204030204" pitchFamily="49" charset="0"/>
              </a:rPr>
              <a:t>remote: Counting objects: 100% (3/3), done.</a:t>
            </a:r>
          </a:p>
          <a:p>
            <a:r>
              <a:rPr lang="en-US" dirty="0">
                <a:latin typeface="Consolas" panose="020B0609020204030204" pitchFamily="49" charset="0"/>
              </a:rPr>
              <a:t>remote: Total 3 (delta 0), reused 3 (delta 0), pack-reused 0 (from 0)</a:t>
            </a:r>
          </a:p>
          <a:p>
            <a:r>
              <a:rPr lang="en-US" dirty="0">
                <a:latin typeface="Consolas" panose="020B0609020204030204" pitchFamily="49" charset="0"/>
              </a:rPr>
              <a:t>Receiving objects: 100% (3/3), done.</a:t>
            </a:r>
          </a:p>
          <a:p>
            <a:r>
              <a:rPr lang="en-US" b="1" dirty="0" err="1">
                <a:latin typeface="Consolas" panose="020B0609020204030204" pitchFamily="49" charset="0"/>
              </a:rPr>
              <a:t>robot@zubuntu</a:t>
            </a:r>
            <a:r>
              <a:rPr lang="en-US" b="1" dirty="0">
                <a:latin typeface="Consolas" panose="020B0609020204030204" pitchFamily="49" charset="0"/>
              </a:rPr>
              <a:t>:~$ </a:t>
            </a:r>
            <a:r>
              <a:rPr lang="en-US" dirty="0">
                <a:latin typeface="Consolas" panose="020B0609020204030204" pitchFamily="49" charset="0"/>
              </a:rPr>
              <a:t>cd </a:t>
            </a:r>
            <a:r>
              <a:rPr lang="en-US" dirty="0" err="1">
                <a:latin typeface="Consolas" panose="020B0609020204030204" pitchFamily="49" charset="0"/>
              </a:rPr>
              <a:t>git_demo</a:t>
            </a:r>
            <a:r>
              <a:rPr lang="en-US" dirty="0">
                <a:latin typeface="Consolas" panose="020B0609020204030204" pitchFamily="49" charset="0"/>
              </a:rPr>
              <a:t>/</a:t>
            </a:r>
          </a:p>
          <a:p>
            <a:r>
              <a:rPr lang="en-US" b="1" dirty="0" err="1">
                <a:latin typeface="Consolas" panose="020B0609020204030204" pitchFamily="49" charset="0"/>
              </a:rPr>
              <a:t>robot@zubuntu</a:t>
            </a:r>
            <a:r>
              <a:rPr lang="en-US" b="1" dirty="0">
                <a:latin typeface="Consolas" panose="020B0609020204030204" pitchFamily="49" charset="0"/>
              </a:rPr>
              <a:t>:~/</a:t>
            </a:r>
            <a:r>
              <a:rPr lang="en-US" b="1" dirty="0" err="1">
                <a:latin typeface="Consolas" panose="020B0609020204030204" pitchFamily="49" charset="0"/>
              </a:rPr>
              <a:t>git_demo</a:t>
            </a:r>
            <a:r>
              <a:rPr lang="en-US" b="1" dirty="0">
                <a:latin typeface="Consolas" panose="020B0609020204030204" pitchFamily="49" charset="0"/>
              </a:rPr>
              <a:t>$ </a:t>
            </a:r>
            <a:r>
              <a:rPr lang="en-US" dirty="0">
                <a:latin typeface="Consolas" panose="020B0609020204030204" pitchFamily="49" charset="0"/>
              </a:rPr>
              <a:t>ls</a:t>
            </a:r>
          </a:p>
          <a:p>
            <a:r>
              <a:rPr lang="en-US" dirty="0">
                <a:latin typeface="Consolas" panose="020B0609020204030204" pitchFamily="49" charset="0"/>
              </a:rPr>
              <a:t>README.md</a:t>
            </a:r>
          </a:p>
        </p:txBody>
      </p:sp>
    </p:spTree>
    <p:extLst>
      <p:ext uri="{BB962C8B-B14F-4D97-AF65-F5344CB8AC3E}">
        <p14:creationId xmlns:p14="http://schemas.microsoft.com/office/powerpoint/2010/main" val="260742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C482-D8DF-4DB6-C01C-2B19E3398F7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D360BD0-846A-6619-C3C4-79B2C709C203}"/>
              </a:ext>
            </a:extLst>
          </p:cNvPr>
          <p:cNvSpPr>
            <a:spLocks noGrp="1"/>
          </p:cNvSpPr>
          <p:nvPr>
            <p:ph idx="1"/>
          </p:nvPr>
        </p:nvSpPr>
        <p:spPr>
          <a:xfrm>
            <a:off x="838200" y="1200151"/>
            <a:ext cx="8318500" cy="501650"/>
          </a:xfrm>
        </p:spPr>
        <p:txBody>
          <a:bodyPr>
            <a:normAutofit/>
          </a:bodyPr>
          <a:lstStyle/>
          <a:p>
            <a:r>
              <a:rPr lang="en-US" dirty="0"/>
              <a:t>Add source code, create commit, push to remote repos:</a:t>
            </a:r>
          </a:p>
        </p:txBody>
      </p:sp>
      <p:sp>
        <p:nvSpPr>
          <p:cNvPr id="4" name="TextBox 3">
            <a:extLst>
              <a:ext uri="{FF2B5EF4-FFF2-40B4-BE49-F238E27FC236}">
                <a16:creationId xmlns:a16="http://schemas.microsoft.com/office/drawing/2014/main" id="{A25D9191-91F1-B57E-6ADE-BE689A2BFA94}"/>
              </a:ext>
            </a:extLst>
          </p:cNvPr>
          <p:cNvSpPr txBox="1"/>
          <p:nvPr/>
        </p:nvSpPr>
        <p:spPr>
          <a:xfrm>
            <a:off x="1041400" y="1562100"/>
            <a:ext cx="8839200" cy="4524315"/>
          </a:xfrm>
          <a:prstGeom prst="rect">
            <a:avLst/>
          </a:prstGeom>
          <a:noFill/>
        </p:spPr>
        <p:txBody>
          <a:bodyPr wrap="square" rtlCol="0">
            <a:spAutoFit/>
          </a:bodyPr>
          <a:lstStyle/>
          <a:p>
            <a:r>
              <a:rPr lang="en-US" b="1" dirty="0" err="1">
                <a:latin typeface="Consolas" panose="020B0609020204030204" pitchFamily="49" charset="0"/>
              </a:rPr>
              <a:t>robot@zubuntu</a:t>
            </a:r>
            <a:r>
              <a:rPr lang="en-US" b="1" dirty="0">
                <a:latin typeface="Consolas" panose="020B0609020204030204" pitchFamily="49" charset="0"/>
              </a:rPr>
              <a:t>:~/</a:t>
            </a:r>
            <a:r>
              <a:rPr lang="en-US" b="1" dirty="0" err="1">
                <a:latin typeface="Consolas" panose="020B0609020204030204" pitchFamily="49" charset="0"/>
              </a:rPr>
              <a:t>git_demo</a:t>
            </a:r>
            <a:r>
              <a:rPr lang="en-US" b="1" dirty="0">
                <a:latin typeface="Consolas" panose="020B0609020204030204" pitchFamily="49" charset="0"/>
              </a:rPr>
              <a:t>$ </a:t>
            </a:r>
            <a:r>
              <a:rPr lang="en-US" dirty="0">
                <a:latin typeface="Consolas" panose="020B0609020204030204" pitchFamily="49" charset="0"/>
              </a:rPr>
              <a:t>git add main.cpp</a:t>
            </a:r>
          </a:p>
          <a:p>
            <a:r>
              <a:rPr lang="en-US" b="1" dirty="0" err="1">
                <a:latin typeface="Consolas" panose="020B0609020204030204" pitchFamily="49" charset="0"/>
              </a:rPr>
              <a:t>robot@zubuntu</a:t>
            </a:r>
            <a:r>
              <a:rPr lang="en-US" b="1" dirty="0">
                <a:latin typeface="Consolas" panose="020B0609020204030204" pitchFamily="49" charset="0"/>
              </a:rPr>
              <a:t>:~/</a:t>
            </a:r>
            <a:r>
              <a:rPr lang="en-US" b="1" dirty="0" err="1">
                <a:latin typeface="Consolas" panose="020B0609020204030204" pitchFamily="49" charset="0"/>
              </a:rPr>
              <a:t>git_demo</a:t>
            </a:r>
            <a:r>
              <a:rPr lang="en-US" b="1" dirty="0">
                <a:latin typeface="Consolas" panose="020B0609020204030204" pitchFamily="49" charset="0"/>
              </a:rPr>
              <a:t>$ </a:t>
            </a:r>
            <a:r>
              <a:rPr lang="en-US" dirty="0">
                <a:latin typeface="Consolas" panose="020B0609020204030204" pitchFamily="49" charset="0"/>
              </a:rPr>
              <a:t>git commit -m "add source code file"</a:t>
            </a:r>
          </a:p>
          <a:p>
            <a:r>
              <a:rPr lang="en-US" dirty="0">
                <a:latin typeface="Consolas" panose="020B0609020204030204" pitchFamily="49" charset="0"/>
              </a:rPr>
              <a:t>[main fd7dac0] add source code file</a:t>
            </a:r>
          </a:p>
          <a:p>
            <a:r>
              <a:rPr lang="en-US" dirty="0">
                <a:latin typeface="Consolas" panose="020B0609020204030204" pitchFamily="49" charset="0"/>
              </a:rPr>
              <a:t> 1 file changed, 7 insertions(+)</a:t>
            </a:r>
          </a:p>
          <a:p>
            <a:r>
              <a:rPr lang="en-US" dirty="0">
                <a:latin typeface="Consolas" panose="020B0609020204030204" pitchFamily="49" charset="0"/>
              </a:rPr>
              <a:t> create mode 100644 main.cpp</a:t>
            </a:r>
          </a:p>
          <a:p>
            <a:r>
              <a:rPr lang="en-US" b="1" dirty="0" err="1">
                <a:latin typeface="Consolas" panose="020B0609020204030204" pitchFamily="49" charset="0"/>
              </a:rPr>
              <a:t>robot@zubuntu</a:t>
            </a:r>
            <a:r>
              <a:rPr lang="en-US" b="1" dirty="0">
                <a:latin typeface="Consolas" panose="020B0609020204030204" pitchFamily="49" charset="0"/>
              </a:rPr>
              <a:t>:~/</a:t>
            </a:r>
            <a:r>
              <a:rPr lang="en-US" b="1" dirty="0" err="1">
                <a:latin typeface="Consolas" panose="020B0609020204030204" pitchFamily="49" charset="0"/>
              </a:rPr>
              <a:t>git_demo</a:t>
            </a:r>
            <a:r>
              <a:rPr lang="en-US" b="1" dirty="0">
                <a:latin typeface="Consolas" panose="020B0609020204030204" pitchFamily="49" charset="0"/>
              </a:rPr>
              <a:t>$ </a:t>
            </a:r>
            <a:r>
              <a:rPr lang="en-US" dirty="0">
                <a:latin typeface="Consolas" panose="020B0609020204030204" pitchFamily="49" charset="0"/>
              </a:rPr>
              <a:t>git push origin main</a:t>
            </a:r>
          </a:p>
          <a:p>
            <a:r>
              <a:rPr lang="en-US" dirty="0">
                <a:latin typeface="Consolas" panose="020B0609020204030204" pitchFamily="49" charset="0"/>
              </a:rPr>
              <a:t>Username for 'https://github.com': quoctuan2000bg@gmail.com</a:t>
            </a:r>
          </a:p>
          <a:p>
            <a:r>
              <a:rPr lang="en-US" dirty="0">
                <a:latin typeface="Consolas" panose="020B0609020204030204" pitchFamily="49" charset="0"/>
              </a:rPr>
              <a:t>Password for 'https://quoctuan2000bg@gmail.com@github.com': </a:t>
            </a:r>
          </a:p>
          <a:p>
            <a:r>
              <a:rPr lang="en-US" dirty="0">
                <a:latin typeface="Consolas" panose="020B0609020204030204" pitchFamily="49" charset="0"/>
              </a:rPr>
              <a:t>Enumerating objects: 4, done.</a:t>
            </a:r>
          </a:p>
          <a:p>
            <a:r>
              <a:rPr lang="en-US" dirty="0">
                <a:latin typeface="Consolas" panose="020B0609020204030204" pitchFamily="49" charset="0"/>
              </a:rPr>
              <a:t>Counting objects: 100% (4/4), done.</a:t>
            </a:r>
          </a:p>
          <a:p>
            <a:r>
              <a:rPr lang="en-US" dirty="0">
                <a:latin typeface="Consolas" panose="020B0609020204030204" pitchFamily="49" charset="0"/>
              </a:rPr>
              <a:t>Delta compression using up to 4 threads</a:t>
            </a:r>
          </a:p>
          <a:p>
            <a:r>
              <a:rPr lang="en-US" dirty="0">
                <a:latin typeface="Consolas" panose="020B0609020204030204" pitchFamily="49" charset="0"/>
              </a:rPr>
              <a:t>Compressing objects: 100% (3/3), done.</a:t>
            </a:r>
          </a:p>
          <a:p>
            <a:r>
              <a:rPr lang="en-US" dirty="0">
                <a:latin typeface="Consolas" panose="020B0609020204030204" pitchFamily="49" charset="0"/>
              </a:rPr>
              <a:t>Writing objects: 100% (3/3), 368 bytes | 368.00 KiB/s, done.</a:t>
            </a:r>
          </a:p>
          <a:p>
            <a:r>
              <a:rPr lang="en-US" dirty="0">
                <a:latin typeface="Consolas" panose="020B0609020204030204" pitchFamily="49" charset="0"/>
              </a:rPr>
              <a:t>Total 3 (delta 0), reused 0 (delta 0), pack-reused 0</a:t>
            </a:r>
          </a:p>
          <a:p>
            <a:r>
              <a:rPr lang="en-US" dirty="0">
                <a:latin typeface="Consolas" panose="020B0609020204030204" pitchFamily="49" charset="0"/>
              </a:rPr>
              <a:t>To https://github.com/Utoixx/git_demo.git</a:t>
            </a:r>
          </a:p>
          <a:p>
            <a:r>
              <a:rPr lang="en-US" dirty="0">
                <a:latin typeface="Consolas" panose="020B0609020204030204" pitchFamily="49" charset="0"/>
              </a:rPr>
              <a:t>   8feec96..fd7dac0  main -&gt; main</a:t>
            </a:r>
          </a:p>
        </p:txBody>
      </p:sp>
    </p:spTree>
    <p:extLst>
      <p:ext uri="{BB962C8B-B14F-4D97-AF65-F5344CB8AC3E}">
        <p14:creationId xmlns:p14="http://schemas.microsoft.com/office/powerpoint/2010/main" val="3586268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1788</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var(--ff-lato)</vt:lpstr>
      <vt:lpstr>Verdana</vt:lpstr>
      <vt:lpstr>Office Theme</vt:lpstr>
      <vt:lpstr>Git</vt:lpstr>
      <vt:lpstr>Table of contents</vt:lpstr>
      <vt:lpstr>What is Git</vt:lpstr>
      <vt:lpstr>Characteristics of Git</vt:lpstr>
      <vt:lpstr>Characteristics of Git</vt:lpstr>
      <vt:lpstr>Git Workflow</vt:lpstr>
      <vt:lpstr>Example</vt:lpstr>
      <vt:lpstr>Example</vt:lpstr>
      <vt:lpstr>Example</vt:lpstr>
      <vt:lpstr>Example</vt:lpstr>
      <vt:lpstr>PowerPoint Presentation</vt:lpstr>
      <vt:lpstr>PowerPoint Presentation</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Tuấn Dương</dc:creator>
  <cp:lastModifiedBy>Tuấn Dương</cp:lastModifiedBy>
  <cp:revision>1</cp:revision>
  <dcterms:created xsi:type="dcterms:W3CDTF">2024-11-14T16:16:42Z</dcterms:created>
  <dcterms:modified xsi:type="dcterms:W3CDTF">2024-11-14T16:35:01Z</dcterms:modified>
</cp:coreProperties>
</file>