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97" r:id="rId2"/>
    <p:sldId id="272" r:id="rId3"/>
    <p:sldId id="273" r:id="rId4"/>
    <p:sldId id="274" r:id="rId5"/>
    <p:sldId id="276" r:id="rId6"/>
    <p:sldId id="277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51" r:id="rId64"/>
    <p:sldId id="352" r:id="rId65"/>
    <p:sldId id="353" r:id="rId66"/>
    <p:sldId id="355" r:id="rId67"/>
    <p:sldId id="356" r:id="rId68"/>
    <p:sldId id="354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3" autoAdjust="0"/>
    <p:restoredTop sz="92940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116D-4824-493E-9E88-C21835F5660F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7BFE-EA85-4508-9A6B-B0D5E03DC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1.Nashorn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，发音“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nass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-horn”,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是德国二战时一个坦克的命名，同时也是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新一代的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引擎。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2.javascript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运行在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已经不是新鲜事了，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早在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jdk6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的时候已经存在，但现在为何要替代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，官方的解释是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相比其他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引擎（比如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V8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）实在太慢了，要改造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还不如重写。所以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Nashorn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的性能也是其一个亮点。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83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语法糖（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Syntactic sugar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），也译为糖衣语法，是由英国计算机科学家彼得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约翰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兰达（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Peter J. Landin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）发明的一个术语，指计算机语言中添加的某种语法，这种语法对语言的功能并没有影响，但是更方便程序员使用。通常来说使用语法糖能够增加程序的可读性，从而减少程序代码出错的机会。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059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filter(Predicate p)——</a:t>
            </a:r>
            <a:r>
              <a:rPr lang="zh-CN" altLang="en-US" dirty="0"/>
              <a:t>接收 </a:t>
            </a:r>
            <a:r>
              <a:rPr lang="en-US" altLang="zh-CN" dirty="0"/>
              <a:t>Lambda </a:t>
            </a:r>
            <a:r>
              <a:rPr lang="zh-CN" altLang="en-US" dirty="0"/>
              <a:t>， 从流中排除某些元素。</a:t>
            </a:r>
          </a:p>
          <a:p>
            <a:r>
              <a:rPr lang="en-US" altLang="zh-CN" dirty="0"/>
              <a:t>limit(n)——</a:t>
            </a:r>
            <a:r>
              <a:rPr lang="zh-CN" altLang="en-US" dirty="0"/>
              <a:t>截断流，使其元素不超过给定数量。</a:t>
            </a:r>
          </a:p>
          <a:p>
            <a:r>
              <a:rPr lang="en-US" altLang="zh-CN" dirty="0"/>
              <a:t>skip(n) —— </a:t>
            </a:r>
            <a:r>
              <a:rPr lang="zh-CN" altLang="en-US" dirty="0"/>
              <a:t>跳过元素，返回一个扔掉了前 </a:t>
            </a:r>
            <a:r>
              <a:rPr lang="en-US" altLang="zh-CN" dirty="0"/>
              <a:t>n </a:t>
            </a:r>
            <a:r>
              <a:rPr lang="zh-CN" altLang="en-US" dirty="0"/>
              <a:t>个元素的流。若流中元素不足 </a:t>
            </a:r>
            <a:r>
              <a:rPr lang="en-US" altLang="zh-CN" dirty="0"/>
              <a:t>n </a:t>
            </a:r>
            <a:r>
              <a:rPr lang="zh-CN" altLang="en-US" dirty="0"/>
              <a:t>个，则返回一个空流。与 </a:t>
            </a:r>
            <a:r>
              <a:rPr lang="en-US" altLang="zh-CN" dirty="0"/>
              <a:t>limit(n) </a:t>
            </a:r>
            <a:r>
              <a:rPr lang="zh-CN" altLang="en-US" dirty="0"/>
              <a:t>互补</a:t>
            </a:r>
          </a:p>
          <a:p>
            <a:r>
              <a:rPr lang="en-US" altLang="zh-CN" dirty="0"/>
              <a:t>distinct()——</a:t>
            </a:r>
            <a:r>
              <a:rPr lang="zh-CN" altLang="en-US" dirty="0"/>
              <a:t>筛选，通过流所生成元素的 </a:t>
            </a:r>
            <a:r>
              <a:rPr lang="en-US" altLang="zh-CN" dirty="0" err="1"/>
              <a:t>hashCode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/>
              <a:t>equals() </a:t>
            </a:r>
            <a:r>
              <a:rPr lang="zh-CN" altLang="en-US" dirty="0"/>
              <a:t>去除重复元素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87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map(Function f)——</a:t>
            </a:r>
            <a:r>
              <a:rPr lang="zh-CN" altLang="en-US" dirty="0"/>
              <a:t>接收一个函数作为参数，将元素转换成其他形式或提取信息，该函数会被应用到每个元素上，并将其映射成一个新的元素。</a:t>
            </a:r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r>
              <a:rPr lang="en-US" altLang="zh-CN" dirty="0" err="1"/>
              <a:t>flatMap</a:t>
            </a:r>
            <a:r>
              <a:rPr lang="en-US" altLang="zh-CN" dirty="0"/>
              <a:t>(Function f)——</a:t>
            </a:r>
            <a:r>
              <a:rPr lang="zh-CN" altLang="en-US" dirty="0"/>
              <a:t>接收一个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获取员工姓名长度大于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的员工的姓名</a:t>
            </a:r>
            <a:r>
              <a:rPr lang="zh-CN" altLang="en-US" dirty="0"/>
              <a:t>函数作为参数，将流中的每个值都换成另一个流，然后把所有流连接成一个流。</a:t>
            </a:r>
            <a:endParaRPr lang="en-US" altLang="zh-CN" dirty="0"/>
          </a:p>
          <a:p>
            <a:r>
              <a:rPr lang="en-US" altLang="zh-CN" dirty="0"/>
              <a:t>sorted()——</a:t>
            </a:r>
            <a:r>
              <a:rPr lang="zh-CN" altLang="en-US" dirty="0"/>
              <a:t>自然排序</a:t>
            </a:r>
          </a:p>
          <a:p>
            <a:r>
              <a:rPr lang="en-US" altLang="zh-CN" dirty="0"/>
              <a:t>sorted(Comparator com)——</a:t>
            </a:r>
            <a:r>
              <a:rPr lang="zh-CN" altLang="en-US" dirty="0"/>
              <a:t>定制排序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09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allMatch</a:t>
            </a:r>
            <a:r>
              <a:rPr lang="en-US" altLang="zh-CN" dirty="0"/>
              <a:t>(Predicate p)——</a:t>
            </a:r>
            <a:r>
              <a:rPr lang="zh-CN" altLang="en-US" dirty="0"/>
              <a:t>检查是否匹配所有元素</a:t>
            </a:r>
          </a:p>
          <a:p>
            <a:r>
              <a:rPr lang="en-US" altLang="zh-CN" dirty="0" err="1"/>
              <a:t>anyMatch</a:t>
            </a:r>
            <a:r>
              <a:rPr lang="en-US" altLang="zh-CN" dirty="0"/>
              <a:t>(Predicate p)——</a:t>
            </a:r>
            <a:r>
              <a:rPr lang="zh-CN" altLang="en-US" dirty="0"/>
              <a:t>检查是否至少匹配一个元素</a:t>
            </a:r>
          </a:p>
          <a:p>
            <a:r>
              <a:rPr lang="en-US" altLang="zh-CN" dirty="0" err="1"/>
              <a:t>noneMatch</a:t>
            </a:r>
            <a:r>
              <a:rPr lang="en-US" altLang="zh-CN" dirty="0"/>
              <a:t>(Predicate p)——</a:t>
            </a:r>
            <a:r>
              <a:rPr lang="zh-CN" altLang="en-US" dirty="0"/>
              <a:t>检查是否没有匹配的元素</a:t>
            </a:r>
          </a:p>
          <a:p>
            <a:r>
              <a:rPr lang="en-US" altLang="zh-CN" dirty="0" err="1"/>
              <a:t>findFirst</a:t>
            </a:r>
            <a:r>
              <a:rPr lang="en-US" altLang="zh-CN" dirty="0"/>
              <a:t>——</a:t>
            </a:r>
            <a:r>
              <a:rPr lang="zh-CN" altLang="en-US" dirty="0"/>
              <a:t>返回第一个元素</a:t>
            </a:r>
          </a:p>
          <a:p>
            <a:r>
              <a:rPr lang="en-US" altLang="zh-CN" dirty="0" err="1"/>
              <a:t>findAny</a:t>
            </a:r>
            <a:r>
              <a:rPr lang="en-US" altLang="zh-CN" dirty="0"/>
              <a:t>——</a:t>
            </a:r>
            <a:r>
              <a:rPr lang="zh-CN" altLang="en-US" dirty="0"/>
              <a:t>返回当前流中的任意元素</a:t>
            </a:r>
          </a:p>
          <a:p>
            <a:r>
              <a:rPr lang="en-US" altLang="zh-CN" dirty="0"/>
              <a:t>count——</a:t>
            </a:r>
            <a:r>
              <a:rPr lang="zh-CN" altLang="en-US" dirty="0"/>
              <a:t>返回流中元素的总个数</a:t>
            </a:r>
          </a:p>
          <a:p>
            <a:r>
              <a:rPr lang="en-US" altLang="zh-CN" dirty="0"/>
              <a:t>max(Comparator c)——</a:t>
            </a:r>
            <a:r>
              <a:rPr lang="zh-CN" altLang="en-US" dirty="0"/>
              <a:t>返回流中最大值</a:t>
            </a:r>
            <a:endParaRPr lang="en-US" altLang="zh-CN" dirty="0"/>
          </a:p>
          <a:p>
            <a:r>
              <a:rPr lang="zh-CN" altLang="en-US" dirty="0"/>
              <a:t>练习：返回最高的工资：</a:t>
            </a:r>
          </a:p>
          <a:p>
            <a:r>
              <a:rPr lang="en-US" altLang="zh-CN" dirty="0"/>
              <a:t>min(Comparator c)——</a:t>
            </a:r>
            <a:r>
              <a:rPr lang="zh-CN" altLang="en-US" dirty="0"/>
              <a:t>返回流中最小值</a:t>
            </a:r>
            <a:endParaRPr lang="en-US" altLang="zh-CN" dirty="0"/>
          </a:p>
          <a:p>
            <a:r>
              <a:rPr lang="zh-CN" altLang="en-US" dirty="0"/>
              <a:t>练习：返回最低工资的员工</a:t>
            </a:r>
          </a:p>
          <a:p>
            <a:r>
              <a:rPr lang="en-US" altLang="zh-CN" dirty="0" err="1"/>
              <a:t>forEach</a:t>
            </a:r>
            <a:r>
              <a:rPr lang="en-US" altLang="zh-CN" dirty="0"/>
              <a:t>(Consumer c)——</a:t>
            </a:r>
            <a:r>
              <a:rPr lang="zh-CN" altLang="en-US" dirty="0"/>
              <a:t>内部迭代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91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01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reduce(T identity, </a:t>
            </a:r>
            <a:r>
              <a:rPr lang="en-US" altLang="zh-CN" dirty="0" err="1"/>
              <a:t>BinaryOperator</a:t>
            </a:r>
            <a:r>
              <a:rPr lang="en-US" altLang="zh-CN" dirty="0"/>
              <a:t>)——</a:t>
            </a:r>
            <a:r>
              <a:rPr lang="zh-CN" altLang="en-US" dirty="0"/>
              <a:t>可以将流中元素反复结合起来，得到一个值。返回 </a:t>
            </a:r>
            <a:r>
              <a:rPr lang="en-US" altLang="zh-CN" dirty="0"/>
              <a:t>T  </a:t>
            </a:r>
          </a:p>
          <a:p>
            <a:r>
              <a:rPr lang="en-US" altLang="zh-CN" dirty="0"/>
              <a:t>reduce(</a:t>
            </a:r>
            <a:r>
              <a:rPr lang="en-US" altLang="zh-CN" dirty="0" err="1"/>
              <a:t>BinaryOperator</a:t>
            </a:r>
            <a:r>
              <a:rPr lang="en-US" altLang="zh-CN" dirty="0"/>
              <a:t>) ——</a:t>
            </a:r>
            <a:r>
              <a:rPr lang="zh-CN" altLang="en-US" dirty="0"/>
              <a:t>可以将流中元素反复结合起来，得到一个值。返回 </a:t>
            </a:r>
            <a:r>
              <a:rPr lang="en-US" altLang="zh-CN" dirty="0"/>
              <a:t>Optional&lt;T&gt;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：计算公司所有员工工资的总和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：员工姓名中包含“马”的员工个数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64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collect(Collector c)——</a:t>
            </a:r>
            <a:r>
              <a:rPr lang="zh-CN" altLang="en-US" dirty="0"/>
              <a:t>将流转换为其他形式。接收一个 </a:t>
            </a:r>
            <a:r>
              <a:rPr lang="en-US" altLang="zh-CN" dirty="0"/>
              <a:t>Collector</a:t>
            </a:r>
            <a:r>
              <a:rPr lang="zh-CN" altLang="en-US" dirty="0"/>
              <a:t>接口的实现，用于给</a:t>
            </a:r>
            <a:r>
              <a:rPr lang="en-US" altLang="zh-CN" dirty="0"/>
              <a:t>Stream</a:t>
            </a:r>
            <a:r>
              <a:rPr lang="zh-CN" altLang="en-US" dirty="0"/>
              <a:t>中元素做汇总的方法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67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67BFE-EA85-4508-9A6B-B0D5E03DCAD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69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67BFE-EA85-4508-9A6B-B0D5E03DCAD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7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0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闰秒，是指为保持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协调世界时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接近于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时刻，由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国际计量局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统一规定在年底或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年中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（也可能在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季末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）对协调世界时增加或减少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的调整。由于地球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自转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的不均匀性和长期变慢性（主要由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潮汐摩擦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引起的），会使世界时（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民用时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之间相差超过到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±0.9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秒时，就把协调世界时向前拨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秒（负闰秒，最后一分钟为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秒）或向后拨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秒（正闰秒，最后一分钟为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秒）； 闰秒一般加在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公历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年末或公历六月末。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目前，全球已经进行了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次闰秒，均为正闰秒。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2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类包用于处理包括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ISO8601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标准在内的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。可以利用它把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类完全替换掉，而且仍然能够提供很好的集成。目前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已经纳入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8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的官方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官方地址：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http://www.joda.org/joda-time/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-time&lt;/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-time&lt;/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&lt;version&gt;2.3&lt;/version&gt;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2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整个地球分为二十四时区，每个时区都有自己的本地时间。在国际无线电通信场合，为了统一起见，使用一个统一的时间，称为通用协调时</a:t>
            </a:r>
            <a:r>
              <a:rPr lang="en-US" altLang="zh-CN" dirty="0"/>
              <a:t>(UTC, Universal Time Coordinated)</a:t>
            </a:r>
            <a:r>
              <a:rPr lang="zh-CN" altLang="en-US" dirty="0"/>
              <a:t>。</a:t>
            </a:r>
            <a:r>
              <a:rPr lang="en-US" altLang="zh-CN" dirty="0"/>
              <a:t>UTC</a:t>
            </a:r>
            <a:r>
              <a:rPr lang="zh-CN" altLang="en-US" dirty="0"/>
              <a:t>与</a:t>
            </a:r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格林尼治</a:t>
            </a:r>
            <a:r>
              <a:rPr lang="zh-CN" altLang="en-US" dirty="0"/>
              <a:t>平均时</a:t>
            </a:r>
            <a:r>
              <a:rPr lang="en-US" altLang="zh-CN" dirty="0"/>
              <a:t>(GMT, Greenwich Mean Time)</a:t>
            </a:r>
            <a:r>
              <a:rPr lang="zh-CN" altLang="en-US" dirty="0"/>
              <a:t>一样，都与英国伦敦的本地时相同。这里，</a:t>
            </a:r>
            <a:r>
              <a:rPr lang="en-US" altLang="zh-CN" dirty="0"/>
              <a:t>UTC</a:t>
            </a:r>
            <a:r>
              <a:rPr lang="zh-CN" altLang="en-US" dirty="0"/>
              <a:t>与</a:t>
            </a:r>
            <a:r>
              <a:rPr lang="en-US" altLang="zh-CN" dirty="0"/>
              <a:t>GMT</a:t>
            </a:r>
            <a:r>
              <a:rPr lang="zh-CN" altLang="en-US" dirty="0"/>
              <a:t>含义完全相同。 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北京时区是东八区，领先</a:t>
            </a:r>
            <a:r>
              <a:rPr lang="en-US" altLang="zh-CN" dirty="0"/>
              <a:t>UTC</a:t>
            </a:r>
            <a:r>
              <a:rPr lang="zh-CN" altLang="en-US" dirty="0"/>
              <a:t>八个小时，在电子邮件信头的</a:t>
            </a:r>
            <a:r>
              <a:rPr lang="en-US" altLang="zh-CN" dirty="0"/>
              <a:t>Date</a:t>
            </a:r>
            <a:r>
              <a:rPr lang="zh-CN" altLang="en-US" dirty="0"/>
              <a:t>域记为</a:t>
            </a:r>
            <a:r>
              <a:rPr lang="en-US" altLang="zh-CN" dirty="0"/>
              <a:t>+0800</a:t>
            </a:r>
            <a:r>
              <a:rPr lang="zh-CN" altLang="en-US" dirty="0"/>
              <a:t>。如果在电子邮件的信头中有这么一行： 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Date: Fri, 08 Nov 2002 09:42:22 +0800 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说明信件的发送地的地方时间是二○○二年十一月八号，星期五，早上九点四十二分（二十二秒），这个地方的本地时领先</a:t>
            </a:r>
            <a:r>
              <a:rPr lang="en-US" altLang="zh-CN" dirty="0"/>
              <a:t>UTC</a:t>
            </a:r>
            <a:r>
              <a:rPr lang="zh-CN" altLang="en-US" dirty="0"/>
              <a:t>八个小时</a:t>
            </a:r>
            <a:r>
              <a:rPr lang="en-US" altLang="zh-CN" dirty="0"/>
              <a:t>(+0800</a:t>
            </a:r>
            <a:r>
              <a:rPr lang="zh-CN" altLang="en-US" dirty="0"/>
              <a:t>， 就是东八区时间</a:t>
            </a:r>
            <a:r>
              <a:rPr lang="en-US" altLang="zh-CN" dirty="0"/>
              <a:t>)</a:t>
            </a:r>
            <a:r>
              <a:rPr lang="zh-CN" altLang="en-US" dirty="0"/>
              <a:t>。电子邮件信头的</a:t>
            </a:r>
            <a:r>
              <a:rPr lang="en-US" altLang="zh-CN" dirty="0"/>
              <a:t>Date</a:t>
            </a:r>
            <a:r>
              <a:rPr lang="zh-CN" altLang="en-US" dirty="0"/>
              <a:t>域使用二十四小时的时钟，而不使用</a:t>
            </a:r>
            <a:r>
              <a:rPr lang="en-US" altLang="zh-CN" dirty="0"/>
              <a:t>AM</a:t>
            </a:r>
            <a:r>
              <a:rPr lang="zh-CN" altLang="en-US" dirty="0"/>
              <a:t>和</a:t>
            </a:r>
            <a:r>
              <a:rPr lang="en-US" altLang="zh-CN" dirty="0"/>
              <a:t>PM</a:t>
            </a:r>
            <a:r>
              <a:rPr lang="zh-CN" altLang="en-US" dirty="0"/>
              <a:t>来标记上下午。 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以这个电子邮件的发送时间为例，如果要把这个时间转化为</a:t>
            </a:r>
            <a:r>
              <a:rPr lang="en-US" altLang="zh-CN" dirty="0"/>
              <a:t>UTC</a:t>
            </a:r>
            <a:r>
              <a:rPr lang="zh-CN" altLang="en-US" dirty="0"/>
              <a:t>，可以使用一下公式： 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UTC + </a:t>
            </a:r>
            <a:r>
              <a:rPr lang="zh-CN" altLang="en-US" dirty="0"/>
              <a:t>时区差 ＝ 本地时间 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时区差东为正，西为负。在此，把东八区时区差记为 </a:t>
            </a:r>
            <a:r>
              <a:rPr lang="en-US" altLang="zh-CN" dirty="0"/>
              <a:t>+0800</a:t>
            </a:r>
            <a:r>
              <a:rPr lang="zh-CN" altLang="en-US" dirty="0"/>
              <a:t>， 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UTC + (</a:t>
            </a:r>
            <a:r>
              <a:rPr lang="zh-CN" altLang="en-US" dirty="0"/>
              <a:t>＋</a:t>
            </a:r>
            <a:r>
              <a:rPr lang="en-US" altLang="zh-CN" dirty="0"/>
              <a:t>0800) = </a:t>
            </a:r>
            <a:r>
              <a:rPr lang="zh-CN" altLang="en-US" dirty="0"/>
              <a:t>本地（北京）时间 </a:t>
            </a:r>
            <a:r>
              <a:rPr lang="en-US" altLang="zh-CN" dirty="0"/>
              <a:t>(1) 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那么，</a:t>
            </a:r>
            <a:r>
              <a:rPr lang="en-US" altLang="zh-CN" dirty="0"/>
              <a:t>UTC = </a:t>
            </a:r>
            <a:r>
              <a:rPr lang="zh-CN" altLang="en-US" dirty="0"/>
              <a:t>本地时间（</a:t>
            </a:r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北京时间</a:t>
            </a:r>
            <a:r>
              <a:rPr lang="zh-CN" altLang="en-US" dirty="0"/>
              <a:t>）</a:t>
            </a:r>
            <a:r>
              <a:rPr lang="en-US" altLang="zh-CN" dirty="0"/>
              <a:t>- 0800 (2)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0942 - 0800 = 0142 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即</a:t>
            </a:r>
            <a:r>
              <a:rPr lang="en-US" altLang="zh-CN" dirty="0"/>
              <a:t>UTC</a:t>
            </a:r>
            <a:r>
              <a:rPr lang="zh-CN" altLang="en-US" dirty="0"/>
              <a:t>是当天凌晨一点四十二分二十二秒。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2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中国大陆、中国香港、中国澳门、中国台湾、蒙古国、新加坡、马来西亚、菲律宾、西澳大利亚州的时间与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时差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UTC+8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7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45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虽然这里的类型推断，虽然省了，但是类型检查在编译的时候，仍然是有的。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3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是一门多范式的编程语言，一种类似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的编程语言，设计初衷是实现可伸缩的语言、并集成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面向对象编程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函数式编程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的各种特性。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710-B110-4124-8E25-38126C1A904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08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6180E-7064-49C2-971D-C37574AA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864BE6-9BA5-48FC-9C72-04721FED2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68B19-3CD5-49D6-BEF8-E0EE4F9E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05F4-40A5-4F3F-BB30-A931B1D70AC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1B7E9-CBFF-4BAD-97E3-11D94EF7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E4D29-38C0-4D73-934B-CA70591B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FEE-75F8-4A31-8F0B-5779DA10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5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699F0-6698-4802-8CC9-5D707881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736BC9-15A2-496C-8764-4BC17DCD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91C1F-055A-4CB0-86C9-B67A5963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05F4-40A5-4F3F-BB30-A931B1D70AC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77A08-DB52-45C7-BBCB-B04CD466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123E0-FF82-4092-99C9-E9DEE19E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FEE-75F8-4A31-8F0B-5779DA10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37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78CA00-E29C-4FA7-B63C-26B675F9C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BD6B06-3170-495F-B22A-36FAC31A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E3C6D-7D67-486B-A29B-2941A9AA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05F4-40A5-4F3F-BB30-A931B1D70AC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FA727-E545-4A8F-83A4-E5795050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C2BD9-0A3A-4E59-B2A7-201F6FB8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FEE-75F8-4A31-8F0B-5779DA10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2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30692-6CB0-45EB-A40A-69AB0D53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CA73C-C16A-4624-AAA9-A51562FA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26036-4467-4E5C-99A4-C8ACA524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05F4-40A5-4F3F-BB30-A931B1D70AC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79B1F-4ED4-4559-8469-C071F0FD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B7D49-959F-4BC7-A10B-444DDE14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FEE-75F8-4A31-8F0B-5779DA10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4432-07F9-41A6-865C-9EAC75DD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F83F3-8E2A-4E97-820A-376389BD0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56684-1CBB-469B-AC3E-2A61B95F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05F4-40A5-4F3F-BB30-A931B1D70AC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3D222-4D8C-4ABF-AC4F-B29D282D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2F40C-4616-46BD-BDAC-2D8B93F8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FEE-75F8-4A31-8F0B-5779DA10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6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8C72D-A2E3-4322-ADCD-6D58337C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A81E3-88FD-4F29-9AC0-31B3BCD70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386FBF-D15B-4DA9-A54E-9E405F36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3E846-6C05-4262-BB9A-40B6CF20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05F4-40A5-4F3F-BB30-A931B1D70AC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D980F-0C8F-4F08-836C-D15400C6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C96BA-84A6-429B-9DFC-3AF97433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FEE-75F8-4A31-8F0B-5779DA10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5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F4075-F014-4344-9AB9-E7583160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61557-34CE-458C-B368-95634336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A83E4-D939-44E3-8E20-C6A02AEBE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389DF1-CDA1-405B-81FD-C639F7804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CA1C75-E0A8-429F-8423-057E2BC93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2C8A2-F371-4E37-BBFD-C6F7DBE0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05F4-40A5-4F3F-BB30-A931B1D70AC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80495-7B5D-48D4-AA3A-E5989372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3F11D3-E367-4EF8-AC86-25FBCF35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FEE-75F8-4A31-8F0B-5779DA10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4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6C2A4-B3C0-4BD9-BC32-2A63872F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127941-D4CC-42DE-8B13-B346879B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05F4-40A5-4F3F-BB30-A931B1D70AC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26934-4B58-4E1E-AA16-07E0E1CF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1E6B9B-02A5-47EA-84C7-E807B92E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FEE-75F8-4A31-8F0B-5779DA10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5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52A903-5B26-4CDC-A5CF-8A4E69B7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05F4-40A5-4F3F-BB30-A931B1D70AC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291141-5207-42A0-8F8C-02949E54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9D46B-9FF5-46F6-A7F7-D1FA4B28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FEE-75F8-4A31-8F0B-5779DA10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1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0720E-A5E9-47ED-9FF1-0F42E87B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EC57E-498F-436A-ABB8-0ACEC3458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7F67E5-EA64-477F-A2EB-A2DD033C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9C3FE-A339-4CB1-8E93-AB7957D0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05F4-40A5-4F3F-BB30-A931B1D70AC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9972E-9735-4F03-9E16-BC278370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636A4-4DC2-413A-A6C8-DC2ECAC4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FEE-75F8-4A31-8F0B-5779DA10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0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56B49-2425-4C3A-A74A-119A6BDD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370C8-8550-47A0-B969-44EAEBDCA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1B7C4-F0E2-4CAC-A2FD-CB53B443B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C647B-5508-4ED4-BD1B-B1FDCD0C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05F4-40A5-4F3F-BB30-A931B1D70AC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6F94A-2C22-4E41-B9A4-C6C2B366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C8084-B02E-4A23-AE2A-07CB55B2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FEE-75F8-4A31-8F0B-5779DA10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8E804F-BA5D-42B8-9A6E-538BBECC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4DDA5-79BD-46F6-B9C2-65D23C23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873EF-AA6B-467A-A467-138AF06CC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05F4-40A5-4F3F-BB30-A931B1D70AC3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20656-E9E2-464C-9C55-214348282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603A3-B40C-4F75-868C-9FC0F07A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CFEE-75F8-4A31-8F0B-5779DA10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1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3408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注解的新特性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87D8FA9-753B-4C62-87A6-4EE952A00FD1}"/>
              </a:ext>
            </a:extLst>
          </p:cNvPr>
          <p:cNvSpPr txBox="1"/>
          <p:nvPr/>
        </p:nvSpPr>
        <p:spPr>
          <a:xfrm>
            <a:off x="1115616" y="725872"/>
            <a:ext cx="988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中关于注解的修改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BC8615-DCB8-4B2D-8E09-7034AF6C8BE4}"/>
              </a:ext>
            </a:extLst>
          </p:cNvPr>
          <p:cNvSpPr/>
          <p:nvPr/>
        </p:nvSpPr>
        <p:spPr>
          <a:xfrm>
            <a:off x="323527" y="1301936"/>
            <a:ext cx="11549817" cy="104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对注解处理提供了两点改进：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可重复的注解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可用于类型的注解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。此外，反射也得到了加强，在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中能够得到方法参数的名称。这会简化标注在方法参数上的注解。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475EDF-7818-45CC-AFB8-E3E452EA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42" y="2458953"/>
            <a:ext cx="8915560" cy="37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0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433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集合的底层源码实现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32BC31-FA3C-4E1E-BE38-2D8C39DD964C}"/>
              </a:ext>
            </a:extLst>
          </p:cNvPr>
          <p:cNvSpPr/>
          <p:nvPr/>
        </p:nvSpPr>
        <p:spPr>
          <a:xfrm>
            <a:off x="679449" y="1024844"/>
            <a:ext cx="7938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区别？</a:t>
            </a: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C672F19F-BACD-4994-8F93-424B8EFCB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4" y="1963307"/>
            <a:ext cx="1136015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|------List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子接口：存储序的、可重复的数据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----&gt;"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|-----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的主要实现类；线程不安全的，效率高；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底层使用数组实现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(Collections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中定义了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synchronizedList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 list)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将此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转化为线程安全的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|-----LinkedList: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对于频繁的插入、删除操作，我们建议使用此类，因为效率高；内存消耗较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大；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底层使用双向链表实现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|-----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Vector:List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的古老实现类；线程安全的，效率低；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底层使用数组实现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然后可以分析一下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的底层源码实现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62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5C88D08-E4A0-462E-8577-81A7DE66D9AC}"/>
              </a:ext>
            </a:extLst>
          </p:cNvPr>
          <p:cNvSpPr/>
          <p:nvPr/>
        </p:nvSpPr>
        <p:spPr>
          <a:xfrm>
            <a:off x="0" y="59084"/>
            <a:ext cx="433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集合的底层源码实现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4C5672F-18C8-449C-92C8-79A11C70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4" y="902566"/>
            <a:ext cx="63531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6500895-DA08-4543-87BA-869D5D1DF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9" y="2991716"/>
            <a:ext cx="6365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63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1">
            <a:extLst>
              <a:ext uri="{FF2B5EF4-FFF2-40B4-BE49-F238E27FC236}">
                <a16:creationId xmlns:a16="http://schemas.microsoft.com/office/drawing/2014/main" id="{1C0DA267-A8B1-40F6-BEE0-5B21060EF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781050"/>
            <a:ext cx="1026261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jdk7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list = new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初始化一个长度为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Object[]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elementData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sysout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list.size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());//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返回存储的元素的个数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list.add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(123);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list.add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(345);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当添加第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个元素时，需要扩容，默认扩容为原来的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倍。还需要将原有数组中的数据复制到新的数组中。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删除操作：如果删除某一个数组位置的元素，需要其后面的元素依次前移。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remove(Object obj) / remove(int index)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jdk8: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list = new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初始化一个长度为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Object[]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elementData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sysout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list.size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());//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返回存储的元素的个数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list.add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(123);//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此时才创建一个长度为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Object[]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elementData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list.add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(345);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当添加第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个元素时，需要扩容，默认扩容为原来的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倍。还需要将原有数组中的数据复制到新的数组中。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开发时的启示：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建议使用：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list = new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length);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jdk8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延迟了底层数组的创建：内存的使用率；对象的创建更快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69B84D-C70C-470A-A9DA-177EEE66D1F6}"/>
              </a:ext>
            </a:extLst>
          </p:cNvPr>
          <p:cNvSpPr/>
          <p:nvPr/>
        </p:nvSpPr>
        <p:spPr>
          <a:xfrm>
            <a:off x="0" y="59084"/>
            <a:ext cx="433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集合的底层源码实现</a:t>
            </a:r>
          </a:p>
        </p:txBody>
      </p:sp>
    </p:spTree>
    <p:extLst>
      <p:ext uri="{BB962C8B-B14F-4D97-AF65-F5344CB8AC3E}">
        <p14:creationId xmlns:p14="http://schemas.microsoft.com/office/powerpoint/2010/main" val="364627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2">
            <a:extLst>
              <a:ext uri="{FF2B5EF4-FFF2-40B4-BE49-F238E27FC236}">
                <a16:creationId xmlns:a16="http://schemas.microsoft.com/office/drawing/2014/main" id="{24EFBD0F-9431-418F-A8BA-D75A84381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16" y="824923"/>
            <a:ext cx="6424757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LinkedList 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：底层使用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存储添加的元素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linkLast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 e)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final Node&lt;E&gt; l = last;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final Node&lt;E&gt; newNode = new Node&lt;&gt;(l, e, null);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last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newNode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(l == null)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first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newNode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l.next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newNode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size++;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modCount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内部类体现：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class Node&lt;E&gt;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 item;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Node&lt;E&gt; 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Node&lt;E&gt;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8228EC-66EB-4F7B-A709-A60D136E0D86}"/>
              </a:ext>
            </a:extLst>
          </p:cNvPr>
          <p:cNvSpPr/>
          <p:nvPr/>
        </p:nvSpPr>
        <p:spPr>
          <a:xfrm>
            <a:off x="0" y="59084"/>
            <a:ext cx="433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集合的底层源码实现</a:t>
            </a:r>
          </a:p>
        </p:txBody>
      </p:sp>
    </p:spTree>
    <p:extLst>
      <p:ext uri="{BB962C8B-B14F-4D97-AF65-F5344CB8AC3E}">
        <p14:creationId xmlns:p14="http://schemas.microsoft.com/office/powerpoint/2010/main" val="357035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E1619A-AF89-418F-8C79-A713C7FFDFBD}"/>
              </a:ext>
            </a:extLst>
          </p:cNvPr>
          <p:cNvSpPr/>
          <p:nvPr/>
        </p:nvSpPr>
        <p:spPr>
          <a:xfrm>
            <a:off x="3134364" y="848322"/>
            <a:ext cx="5168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Hashtable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4A9DAE-6416-4CE1-9470-CB21EECC997D}"/>
              </a:ext>
            </a:extLst>
          </p:cNvPr>
          <p:cNvSpPr/>
          <p:nvPr/>
        </p:nvSpPr>
        <p:spPr>
          <a:xfrm>
            <a:off x="1288084" y="1476015"/>
            <a:ext cx="96158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HashMap:Map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的主要实现类；线程不安全的，效率高；可以存储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（存储结构：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jdk7.0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链表；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jdk8.0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红黑树）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Hashtable:Map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的古老实现类；线程安全的，效率低；不可以存储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13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2F308F-A37D-4749-B182-E8CE0A0EAB34}"/>
              </a:ext>
            </a:extLst>
          </p:cNvPr>
          <p:cNvSpPr/>
          <p:nvPr/>
        </p:nvSpPr>
        <p:spPr>
          <a:xfrm>
            <a:off x="3717829" y="765773"/>
            <a:ext cx="3957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的底层实现原理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7E511B-3FBF-416F-B678-CE15B8E132A9}"/>
              </a:ext>
            </a:extLst>
          </p:cNvPr>
          <p:cNvSpPr/>
          <p:nvPr/>
        </p:nvSpPr>
        <p:spPr>
          <a:xfrm>
            <a:off x="467544" y="1383610"/>
            <a:ext cx="115720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 map = new HashMap();//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底层创建了长度为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entry1(key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，需要首先计算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的哈希值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所在类的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，此哈希值经过处理以后，得到在底层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Entry[]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数组中要存储的位置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；如果位置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上没有元素，则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直接添加成功。如果位置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上已经存在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entry2(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或还有链表存在的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entry4),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则需要通过循环的方法，依次比较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和其他的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equals.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如果返回值为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去替换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如果遍历一遍以后，发现所有的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返回都为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仍可添加成功。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指向原有的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默认情况下，如果添加元素的长度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 DEFAULT_INITIAL_CAPACITY * DEFAULT_LOAD_FACTOR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临界值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threshold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且新要添加的数组位置不为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的情况下，就进行扩容。默认扩容为原有长度的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倍。将原有的数据复制到新的数组中。</a:t>
            </a:r>
          </a:p>
        </p:txBody>
      </p:sp>
    </p:spTree>
    <p:extLst>
      <p:ext uri="{BB962C8B-B14F-4D97-AF65-F5344CB8AC3E}">
        <p14:creationId xmlns:p14="http://schemas.microsoft.com/office/powerpoint/2010/main" val="351868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7903C6-1207-46A3-9961-57BE988CBB25}"/>
              </a:ext>
            </a:extLst>
          </p:cNvPr>
          <p:cNvSpPr/>
          <p:nvPr/>
        </p:nvSpPr>
        <p:spPr>
          <a:xfrm>
            <a:off x="611560" y="961564"/>
            <a:ext cx="3863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的底层实现原理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D7710-086F-412A-9350-C413BA11C805}"/>
              </a:ext>
            </a:extLst>
          </p:cNvPr>
          <p:cNvSpPr/>
          <p:nvPr/>
        </p:nvSpPr>
        <p:spPr>
          <a:xfrm>
            <a:off x="430471" y="1656509"/>
            <a:ext cx="113310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8.0 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1.HashMap map = new HashMap();//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默认情况下，先不创建长度为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的数组。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当首次调用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map.put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时，再创建长度为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当数组指定索引位置的链表长度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中的数组的长度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64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时，此索引位置上的所有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使用红黑树进行存储。而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7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中没有红黑树结构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新添加的元素如果与现有的元素以链表方式存储的时候：“七上八下”：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：新添加的当链表头，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新添加的当链表尾</a:t>
            </a:r>
          </a:p>
        </p:txBody>
      </p:sp>
    </p:spTree>
    <p:extLst>
      <p:ext uri="{BB962C8B-B14F-4D97-AF65-F5344CB8AC3E}">
        <p14:creationId xmlns:p14="http://schemas.microsoft.com/office/powerpoint/2010/main" val="344215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5401222-591C-49F1-AB87-01269B1D4C56}"/>
              </a:ext>
            </a:extLst>
          </p:cNvPr>
          <p:cNvSpPr txBox="1"/>
          <p:nvPr/>
        </p:nvSpPr>
        <p:spPr>
          <a:xfrm>
            <a:off x="263148" y="105014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的存储结构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5426601-BE60-47F7-8F77-2BA20F1E97C0}"/>
              </a:ext>
            </a:extLst>
          </p:cNvPr>
          <p:cNvSpPr txBox="1"/>
          <p:nvPr/>
        </p:nvSpPr>
        <p:spPr>
          <a:xfrm>
            <a:off x="263148" y="153328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7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及以前版本：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是数组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链表结构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即为链地址法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8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版本发布以后：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是数组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红黑树实现。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04F574E-5A94-4410-BB29-49409C6D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73" y="751483"/>
            <a:ext cx="5730400" cy="199358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 descr="http://img.blog.csdn.net/20151028085926432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F31B7570-2B9B-4CA9-8D97-CD303182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99" y="2886947"/>
            <a:ext cx="8436855" cy="3844797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06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6DB01D-D79E-44A0-9E61-A94FA3B37E3A}"/>
              </a:ext>
            </a:extLst>
          </p:cNvPr>
          <p:cNvSpPr/>
          <p:nvPr/>
        </p:nvSpPr>
        <p:spPr>
          <a:xfrm>
            <a:off x="248607" y="1215718"/>
            <a:ext cx="81369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负载因子的大小决定了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的数据密度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，负载因子越大密度越大，发生碰撞的几率越高，数组中的链表越容易长，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造成查询或插入时的比较次数增多，性能会下降。负载因子越小，就越容易触发扩容，数据密度也越小，意味着发生碰撞的几率越小，数组中的链表也就越短，查询和插入时比较的次数也越小，性能会更高。但是会浪费一定的内容空间。而且经常扩容也会影响性能，建议初始化预设大一点的空间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6E2BF5-0402-429A-BD37-CDC7B513D10A}"/>
              </a:ext>
            </a:extLst>
          </p:cNvPr>
          <p:cNvSpPr/>
          <p:nvPr/>
        </p:nvSpPr>
        <p:spPr>
          <a:xfrm>
            <a:off x="885915" y="754053"/>
            <a:ext cx="6282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负载因子值的大小，对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有什么影响</a:t>
            </a:r>
          </a:p>
        </p:txBody>
      </p:sp>
    </p:spTree>
    <p:extLst>
      <p:ext uri="{BB962C8B-B14F-4D97-AF65-F5344CB8AC3E}">
        <p14:creationId xmlns:p14="http://schemas.microsoft.com/office/powerpoint/2010/main" val="86162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3F7CD3B-6029-4875-96BC-BA1940CF6247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F9A228-BBDB-4546-AA20-3E02BFB86C93}"/>
              </a:ext>
            </a:extLst>
          </p:cNvPr>
          <p:cNvSpPr/>
          <p:nvPr/>
        </p:nvSpPr>
        <p:spPr>
          <a:xfrm>
            <a:off x="495300" y="832535"/>
            <a:ext cx="11252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(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又称为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1.8)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语言开发的一个主要版本。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公司于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日发布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Java8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新增了非常多的特性，我们主要讨论以下几个：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−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允许把函数作为一个方法的参数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函数作为参数传递进方法中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方法引用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− 方法引用提供了非常有用的语法，可以直接引用已有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类或对象（实例）的方法或构造器。与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联合使用，方法引用可以使语言的构造更紧凑简洁，减少冗余代码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默认方法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− 默认方法就是一个在接口里面有了一个实现的方法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 API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−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新添加的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 API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java.util.stream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把真正的函数式编程风格引入到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−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类已经成为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类库的一部分，用来解决空指针异常。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Nashorn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JavaScript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−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提供了一个新的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Nashorn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引擎，它允许我们在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上运行特定的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</a:p>
        </p:txBody>
      </p:sp>
    </p:spTree>
    <p:extLst>
      <p:ext uri="{BB962C8B-B14F-4D97-AF65-F5344CB8AC3E}">
        <p14:creationId xmlns:p14="http://schemas.microsoft.com/office/powerpoint/2010/main" val="1152769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1">
            <a:extLst>
              <a:ext uri="{FF2B5EF4-FFF2-40B4-BE49-F238E27FC236}">
                <a16:creationId xmlns:a16="http://schemas.microsoft.com/office/drawing/2014/main" id="{925227B3-1586-44D3-8DBE-2BD71C0FD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52" y="1143722"/>
            <a:ext cx="763587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LinkedHashMap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LinkedHashMap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底层结构的基础上额外添加了一对链表：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class Entry&lt;K,V&gt; extends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HashMap.Node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&lt;K,V&gt;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Entry&lt;K,V&gt; before, after;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HashSet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LinkedHashSet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等底层源码有变化吗？</a:t>
            </a:r>
          </a:p>
        </p:txBody>
      </p:sp>
    </p:spTree>
    <p:extLst>
      <p:ext uri="{BB962C8B-B14F-4D97-AF65-F5344CB8AC3E}">
        <p14:creationId xmlns:p14="http://schemas.microsoft.com/office/powerpoint/2010/main" val="148608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9127EA-A5B5-474F-ABB8-6236CB61F4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728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DD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9DC2944-F43D-4153-BFD0-9704ACF50220}"/>
              </a:ext>
            </a:extLst>
          </p:cNvPr>
          <p:cNvGraphicFramePr>
            <a:graphicFrameLocks noGrp="1"/>
          </p:cNvGraphicFramePr>
          <p:nvPr/>
        </p:nvGraphicFramePr>
        <p:xfrm>
          <a:off x="5143504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0005A17-86D7-4B2A-8759-803194DE8B2C}"/>
              </a:ext>
            </a:extLst>
          </p:cNvPr>
          <p:cNvCxnSpPr/>
          <p:nvPr/>
        </p:nvCxnSpPr>
        <p:spPr>
          <a:xfrm flipV="1">
            <a:off x="3000364" y="1643050"/>
            <a:ext cx="207170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A4139E-BEB1-4025-B353-4ADF9DB97297}"/>
              </a:ext>
            </a:extLst>
          </p:cNvPr>
          <p:cNvCxnSpPr/>
          <p:nvPr/>
        </p:nvCxnSpPr>
        <p:spPr>
          <a:xfrm flipV="1">
            <a:off x="3071802" y="2714620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0FD796-B4FE-4EC5-9B43-B46F3480155F}"/>
              </a:ext>
            </a:extLst>
          </p:cNvPr>
          <p:cNvCxnSpPr/>
          <p:nvPr/>
        </p:nvCxnSpPr>
        <p:spPr>
          <a:xfrm>
            <a:off x="3143240" y="350043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BFEA7C5-FA03-4B69-9465-D08696559D9C}"/>
              </a:ext>
            </a:extLst>
          </p:cNvPr>
          <p:cNvCxnSpPr/>
          <p:nvPr/>
        </p:nvCxnSpPr>
        <p:spPr>
          <a:xfrm>
            <a:off x="3143240" y="435769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5A08CF0-A044-45D2-8E56-871C91BC51F6}"/>
              </a:ext>
            </a:extLst>
          </p:cNvPr>
          <p:cNvSpPr/>
          <p:nvPr/>
        </p:nvSpPr>
        <p:spPr>
          <a:xfrm>
            <a:off x="857224" y="1428736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3E51BE-735A-431A-A747-265C43F071E4}"/>
              </a:ext>
            </a:extLst>
          </p:cNvPr>
          <p:cNvSpPr/>
          <p:nvPr/>
        </p:nvSpPr>
        <p:spPr>
          <a:xfrm>
            <a:off x="857224" y="2285992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4C76FA-A99D-43AB-B4BE-859A63D59A55}"/>
              </a:ext>
            </a:extLst>
          </p:cNvPr>
          <p:cNvSpPr/>
          <p:nvPr/>
        </p:nvSpPr>
        <p:spPr>
          <a:xfrm>
            <a:off x="857224" y="3143248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B348F6-4559-468E-824A-5F56FAC5A04D}"/>
              </a:ext>
            </a:extLst>
          </p:cNvPr>
          <p:cNvSpPr/>
          <p:nvPr/>
        </p:nvSpPr>
        <p:spPr>
          <a:xfrm>
            <a:off x="869800" y="4000504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93F2C8-C975-4479-9B9E-C6C5A87A5330}"/>
              </a:ext>
            </a:extLst>
          </p:cNvPr>
          <p:cNvSpPr/>
          <p:nvPr/>
        </p:nvSpPr>
        <p:spPr>
          <a:xfrm>
            <a:off x="1436802" y="928670"/>
            <a:ext cx="157163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4DFEEDA7-43F2-47DD-9D11-434488787C52}"/>
              </a:ext>
            </a:extLst>
          </p:cNvPr>
          <p:cNvSpPr txBox="1"/>
          <p:nvPr/>
        </p:nvSpPr>
        <p:spPr>
          <a:xfrm>
            <a:off x="2068221" y="557214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KeySet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86F12A-A44D-462B-B10B-0BF6A0F4900C}"/>
              </a:ext>
            </a:extLst>
          </p:cNvPr>
          <p:cNvSpPr/>
          <p:nvPr/>
        </p:nvSpPr>
        <p:spPr>
          <a:xfrm>
            <a:off x="5000628" y="928670"/>
            <a:ext cx="228601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12795459-86BB-40EE-A139-F9A99BE99E83}"/>
              </a:ext>
            </a:extLst>
          </p:cNvPr>
          <p:cNvSpPr txBox="1"/>
          <p:nvPr/>
        </p:nvSpPr>
        <p:spPr>
          <a:xfrm>
            <a:off x="5607851" y="557214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Values</a:t>
            </a:r>
            <a:endParaRPr lang="zh-CN" altLang="en-US" dirty="0"/>
          </a:p>
        </p:txBody>
      </p:sp>
      <p:cxnSp>
        <p:nvCxnSpPr>
          <p:cNvPr id="19" name="曲线连接符 8">
            <a:extLst>
              <a:ext uri="{FF2B5EF4-FFF2-40B4-BE49-F238E27FC236}">
                <a16:creationId xmlns:a16="http://schemas.microsoft.com/office/drawing/2014/main" id="{8EBE6414-3587-408C-9F54-9E2CE207746E}"/>
              </a:ext>
            </a:extLst>
          </p:cNvPr>
          <p:cNvCxnSpPr>
            <a:endCxn id="11" idx="3"/>
          </p:cNvCxnSpPr>
          <p:nvPr/>
        </p:nvCxnSpPr>
        <p:spPr>
          <a:xfrm rot="16200000" flipV="1">
            <a:off x="7049721" y="1879973"/>
            <a:ext cx="857256" cy="8120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2">
            <a:extLst>
              <a:ext uri="{FF2B5EF4-FFF2-40B4-BE49-F238E27FC236}">
                <a16:creationId xmlns:a16="http://schemas.microsoft.com/office/drawing/2014/main" id="{7E83BFE5-2D14-4A31-AEC3-058CFB83EB41}"/>
              </a:ext>
            </a:extLst>
          </p:cNvPr>
          <p:cNvCxnSpPr>
            <a:endCxn id="12" idx="3"/>
          </p:cNvCxnSpPr>
          <p:nvPr/>
        </p:nvCxnSpPr>
        <p:spPr>
          <a:xfrm rot="10800000">
            <a:off x="7072330" y="2714620"/>
            <a:ext cx="812038" cy="7143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3">
            <a:extLst>
              <a:ext uri="{FF2B5EF4-FFF2-40B4-BE49-F238E27FC236}">
                <a16:creationId xmlns:a16="http://schemas.microsoft.com/office/drawing/2014/main" id="{EE0155ED-FC77-4539-A53F-728403D72AFD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7072330" y="2786058"/>
            <a:ext cx="812038" cy="785818"/>
          </a:xfrm>
          <a:prstGeom prst="curvedConnector3">
            <a:avLst>
              <a:gd name="adj1" fmla="val 36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6">
            <a:extLst>
              <a:ext uri="{FF2B5EF4-FFF2-40B4-BE49-F238E27FC236}">
                <a16:creationId xmlns:a16="http://schemas.microsoft.com/office/drawing/2014/main" id="{99E9B1B7-C0C8-40A9-83EA-9E50799E73CB}"/>
              </a:ext>
            </a:extLst>
          </p:cNvPr>
          <p:cNvCxnSpPr>
            <a:endCxn id="14" idx="3"/>
          </p:cNvCxnSpPr>
          <p:nvPr/>
        </p:nvCxnSpPr>
        <p:spPr>
          <a:xfrm rot="5400000">
            <a:off x="6659413" y="3211551"/>
            <a:ext cx="1643074" cy="7920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7">
            <a:extLst>
              <a:ext uri="{FF2B5EF4-FFF2-40B4-BE49-F238E27FC236}">
                <a16:creationId xmlns:a16="http://schemas.microsoft.com/office/drawing/2014/main" id="{989CA9CF-B1DB-4D00-B579-D9984AFDE0F6}"/>
              </a:ext>
            </a:extLst>
          </p:cNvPr>
          <p:cNvSpPr txBox="1"/>
          <p:nvPr/>
        </p:nvSpPr>
        <p:spPr>
          <a:xfrm>
            <a:off x="7884368" y="249463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AADED1FA-8E88-4F58-B71C-71C51C5D0B70}"/>
              </a:ext>
            </a:extLst>
          </p:cNvPr>
          <p:cNvSpPr txBox="1"/>
          <p:nvPr/>
        </p:nvSpPr>
        <p:spPr>
          <a:xfrm>
            <a:off x="1181073" y="6072206"/>
            <a:ext cx="126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Set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0C32EFDA-D902-41AE-BEC6-CC310A2208E3}"/>
              </a:ext>
            </a:extLst>
          </p:cNvPr>
          <p:cNvSpPr txBox="1"/>
          <p:nvPr/>
        </p:nvSpPr>
        <p:spPr>
          <a:xfrm>
            <a:off x="6560384" y="6025422"/>
            <a:ext cx="228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Collection</a:t>
            </a:r>
            <a:endParaRPr lang="zh-CN" altLang="en-US" sz="2800" b="1" dirty="0"/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39F4A311-D49C-4E2C-A22D-CB017B9884B7}"/>
              </a:ext>
            </a:extLst>
          </p:cNvPr>
          <p:cNvSpPr txBox="1"/>
          <p:nvPr/>
        </p:nvSpPr>
        <p:spPr>
          <a:xfrm>
            <a:off x="8100392" y="33569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708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3943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新日期时间的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938AA9C-77E5-4664-AE90-B905A4C7BC68}"/>
              </a:ext>
            </a:extLst>
          </p:cNvPr>
          <p:cNvSpPr txBox="1"/>
          <p:nvPr/>
        </p:nvSpPr>
        <p:spPr>
          <a:xfrm>
            <a:off x="1187624" y="931387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新时间日期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513A4E-2DE2-4E90-8E22-7CD6051D7667}"/>
              </a:ext>
            </a:extLst>
          </p:cNvPr>
          <p:cNvSpPr/>
          <p:nvPr/>
        </p:nvSpPr>
        <p:spPr>
          <a:xfrm>
            <a:off x="318028" y="1601168"/>
            <a:ext cx="8646460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如果我们可以跟别人说：“我们在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1502643933071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见面，别晚了！”那么就再简单不过了。但是我们希望时间与昼夜和四季有关，于是事情就变复杂了。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 1.0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中包含了一个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类，但是它的大多数方法已经在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 1.1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Calendar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类之后被弃用了。而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Calendar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好多少。它们面临的问题是：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可变性：像日期和时间这样的类应该是不可变的。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偏移性：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中的年份是从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开始的，而月份都从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开始。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格式化：格式化只对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有用，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Calendar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则不行。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此外，它们也不是线程安全的；不能处理闰秒等。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总结：对日期和时间的操作一直是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程序员最痛苦的地方之一。</a:t>
            </a:r>
          </a:p>
        </p:txBody>
      </p:sp>
    </p:spTree>
    <p:extLst>
      <p:ext uri="{BB962C8B-B14F-4D97-AF65-F5344CB8AC3E}">
        <p14:creationId xmlns:p14="http://schemas.microsoft.com/office/powerpoint/2010/main" val="198111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FD401F6-8639-45B3-868D-1A3DC39454F3}"/>
              </a:ext>
            </a:extLst>
          </p:cNvPr>
          <p:cNvSpPr txBox="1"/>
          <p:nvPr/>
        </p:nvSpPr>
        <p:spPr>
          <a:xfrm>
            <a:off x="1187624" y="931387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新时间日期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2BE139-9176-4D35-8400-D5ACF9C3A9F4}"/>
              </a:ext>
            </a:extLst>
          </p:cNvPr>
          <p:cNvSpPr/>
          <p:nvPr/>
        </p:nvSpPr>
        <p:spPr>
          <a:xfrm>
            <a:off x="374810" y="1604250"/>
            <a:ext cx="8352928" cy="363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第三次引入的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是成功的，并且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中引入的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java.time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已经纠正了过去的缺陷，将来很长一段时间内它都会为我们服务。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吸收了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Joda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-Time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的精华，以一个新的开始为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创建优秀的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。新的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java.time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中包含了所有关于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本地日期（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LocalDate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）、本地时间（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LocalTime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）、本地日期时间（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LocalDateTime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）、时区（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ZonedDateTime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）和持续时间（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Duration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。历史悠久的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类新增了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toInstant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方法，用于把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转换成新的表示形式。这些新增的本地化时间日期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大大简化了日期时间和本地化的管理。</a:t>
            </a:r>
          </a:p>
        </p:txBody>
      </p:sp>
    </p:spTree>
    <p:extLst>
      <p:ext uri="{BB962C8B-B14F-4D97-AF65-F5344CB8AC3E}">
        <p14:creationId xmlns:p14="http://schemas.microsoft.com/office/powerpoint/2010/main" val="71582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3E5B7D3-F805-4255-9AAE-FE55E8E20A1C}"/>
              </a:ext>
            </a:extLst>
          </p:cNvPr>
          <p:cNvSpPr txBox="1"/>
          <p:nvPr/>
        </p:nvSpPr>
        <p:spPr>
          <a:xfrm>
            <a:off x="-542703" y="104894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新时间日期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1F083E-7D68-480B-88DB-853CD270A3B8}"/>
              </a:ext>
            </a:extLst>
          </p:cNvPr>
          <p:cNvSpPr/>
          <p:nvPr/>
        </p:nvSpPr>
        <p:spPr>
          <a:xfrm>
            <a:off x="395536" y="1916832"/>
            <a:ext cx="8352928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java.time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包含值对象的基础包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java.time.chrono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提供对不同的日历系统的访问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java.time.format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格式化和解析时间和日期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java.time.temporal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包括底层框架和扩展特性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java.time.zone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包含时区支持的类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D5949E-90BD-430C-B916-0E83457AB337}"/>
              </a:ext>
            </a:extLst>
          </p:cNvPr>
          <p:cNvSpPr/>
          <p:nvPr/>
        </p:nvSpPr>
        <p:spPr>
          <a:xfrm>
            <a:off x="265487" y="4435842"/>
            <a:ext cx="5830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说明：大多数开发者只会用到基础包和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包，也可能会用到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temporal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包。因此，尽管有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个新的公开类型，大多数开发者，大概将只会用到其中的三分之一。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1BF49D0-9F12-4952-8111-EDC03BFD3642}"/>
              </a:ext>
            </a:extLst>
          </p:cNvPr>
          <p:cNvSpPr txBox="1">
            <a:spLocks noChangeArrowheads="1"/>
          </p:cNvSpPr>
          <p:nvPr/>
        </p:nvSpPr>
        <p:spPr>
          <a:xfrm>
            <a:off x="6554790" y="1312950"/>
            <a:ext cx="5346478" cy="3678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LocalDate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LocalTime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LocalDateTime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E7F2917-E844-4F45-8574-D96F969B48B9}"/>
              </a:ext>
            </a:extLst>
          </p:cNvPr>
          <p:cNvSpPr txBox="1">
            <a:spLocks noChangeArrowheads="1"/>
          </p:cNvSpPr>
          <p:nvPr/>
        </p:nvSpPr>
        <p:spPr>
          <a:xfrm>
            <a:off x="6554790" y="1916832"/>
            <a:ext cx="4918713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LocalDate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LocalTime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LocalDateTime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类是其中较重要的几个类，它们的实例是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不可变的对象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，分别表示使用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ISO-8601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日历系统的日期、时间、日期和时间。它们提供了简单的本地日期或时间，并不包含当前的时间信息，也不包含与时区相关的信息。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ISO-8601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日历系统是国际标准化组织制定的现代公民的日期和时间的表示法，也就是公历。</a:t>
            </a:r>
          </a:p>
        </p:txBody>
      </p:sp>
    </p:spTree>
    <p:extLst>
      <p:ext uri="{BB962C8B-B14F-4D97-AF65-F5344CB8AC3E}">
        <p14:creationId xmlns:p14="http://schemas.microsoft.com/office/powerpoint/2010/main" val="2965181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286B07-9313-4056-BF5F-B8D95361D9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7505" y="812769"/>
          <a:ext cx="11216990" cy="54356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4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now() /</a:t>
                      </a:r>
                      <a:r>
                        <a:rPr lang="en-US" sz="1600" kern="100" baseline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  now(ZoneId zone)</a:t>
                      </a:r>
                      <a:endParaRPr lang="zh-CN" sz="16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</a:t>
                      </a:r>
                      <a:r>
                        <a:rPr lang="zh-CN" altLang="en-US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根据当前时间创建对象</a:t>
                      </a:r>
                      <a:r>
                        <a:rPr lang="en-US" alt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指定时区的对象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of()</a:t>
                      </a:r>
                      <a:endParaRPr lang="zh-CN" sz="16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静态方法，根据指定日期</a:t>
                      </a: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时间创建对象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getDayOfMonth()/</a:t>
                      </a:r>
                      <a:r>
                        <a:rPr lang="en-US" altLang="zh-CN" sz="16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getDayOfYear()</a:t>
                      </a:r>
                      <a:endParaRPr lang="zh-CN" altLang="zh-CN" sz="16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获得月份天数</a:t>
                      </a:r>
                      <a:r>
                        <a:rPr lang="en-US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(1-31) /</a:t>
                      </a:r>
                      <a:r>
                        <a:rPr lang="zh-CN" alt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获得年份天数</a:t>
                      </a:r>
                      <a:r>
                        <a:rPr lang="en-US" alt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(1-366)</a:t>
                      </a:r>
                      <a:endParaRPr lang="zh-CN" alt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getDayOfWeek()</a:t>
                      </a:r>
                      <a:endParaRPr lang="zh-CN" sz="16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获得星期几</a:t>
                      </a:r>
                      <a:r>
                        <a:rPr lang="en-US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返回一个</a:t>
                      </a:r>
                      <a:r>
                        <a:rPr lang="en-US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DayOfWeek</a:t>
                      </a:r>
                      <a:r>
                        <a:rPr lang="en-US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枚举值</a:t>
                      </a:r>
                      <a:r>
                        <a:rPr lang="en-US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getMonth()</a:t>
                      </a:r>
                      <a:endParaRPr lang="zh-CN" sz="16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</a:t>
                      </a: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返回一个</a:t>
                      </a: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Month </a:t>
                      </a: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枚举值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getMonthValue() / </a:t>
                      </a:r>
                      <a:r>
                        <a:rPr lang="en-US" altLang="zh-CN" sz="16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getYear()</a:t>
                      </a:r>
                      <a:endParaRPr lang="zh-CN" altLang="zh-CN" sz="16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</a:t>
                      </a: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(1-12) /</a:t>
                      </a:r>
                      <a:r>
                        <a:rPr lang="zh-CN" alt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获得年份</a:t>
                      </a:r>
                      <a:endParaRPr lang="zh-CN" alt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getHour()/getMinute()/getSecond()</a:t>
                      </a:r>
                      <a:endParaRPr lang="zh-CN" altLang="zh-CN" sz="16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获得当前对象对应的小时、分钟、秒</a:t>
                      </a:r>
                      <a:endParaRPr lang="zh-CN" alt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withDayOfMonth()/withDayOfYear()/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withMonth()/withYear()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将月份天数、年份天数、月份、年份修改为指定的值并返回新的对象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5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plusDays(), plusWeeks(), </a:t>
                      </a:r>
                      <a:endParaRPr lang="zh-CN" sz="16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plusMonths(), plusYears(),</a:t>
                      </a:r>
                      <a:r>
                        <a:rPr lang="en-US" altLang="zh-CN" sz="16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plusHours()</a:t>
                      </a:r>
                      <a:endParaRPr lang="zh-CN" sz="16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向当前对象添加几天、几周、几个月、几年</a:t>
                      </a:r>
                      <a:r>
                        <a:rPr lang="zh-CN" alt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、几小时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5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minusMonths() </a:t>
                      </a:r>
                      <a:r>
                        <a:rPr lang="en-US" sz="16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/ minusWeeks()/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minusDays()/</a:t>
                      </a:r>
                      <a:r>
                        <a:rPr lang="en-US" sz="16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minusYears()/minusHours()</a:t>
                      </a:r>
                      <a:endParaRPr lang="zh-CN" sz="16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从当前对象减去几</a:t>
                      </a:r>
                      <a:r>
                        <a:rPr lang="zh-CN" altLang="en-US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、几周、几</a:t>
                      </a:r>
                      <a:r>
                        <a:rPr lang="zh-CN" altLang="en-US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zh-CN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、几年</a:t>
                      </a:r>
                      <a:r>
                        <a:rPr lang="zh-CN" altLang="en-US" sz="16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、几小时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92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155D75-528B-4E86-B6FE-BA7C6225F660}"/>
              </a:ext>
            </a:extLst>
          </p:cNvPr>
          <p:cNvSpPr txBox="1">
            <a:spLocks noChangeArrowheads="1"/>
          </p:cNvSpPr>
          <p:nvPr/>
        </p:nvSpPr>
        <p:spPr>
          <a:xfrm>
            <a:off x="590872" y="1183328"/>
            <a:ext cx="8229600" cy="857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Instant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时间点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08B1F8-68D2-4790-8CB7-D42BB0B70F6E}"/>
              </a:ext>
            </a:extLst>
          </p:cNvPr>
          <p:cNvSpPr txBox="1">
            <a:spLocks noChangeArrowheads="1"/>
          </p:cNvSpPr>
          <p:nvPr/>
        </p:nvSpPr>
        <p:spPr>
          <a:xfrm>
            <a:off x="209317" y="1700809"/>
            <a:ext cx="11537206" cy="25054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在处理时间和日期的时候，我们通常会想到年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秒。然而，这只是时间的一个模型，是面向人类的。第二种通用模型是面向机器的，或者说是连续的。在此模型中，时间线中的一个点表示为一个很大的数，这有利于计算机处理。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中，这个数从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年开始，以秒为的单位；同样的，在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中，也是从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年开始，但以毫秒为单位。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java.time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包通过值类型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Instant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提供机器视图，不提供处理人类意义上的时间单位。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表示时间线上的一点，而不需要任何上下文信息，例如，时区。概念上讲，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它只是简单的表示自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秒（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）开始的秒数。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java.time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包是基于纳秒计算的，所以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的精度可以达到纳秒级。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 ns = 10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s)  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毫秒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=10^6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=10^9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纳秒</a:t>
            </a:r>
          </a:p>
        </p:txBody>
      </p:sp>
    </p:spTree>
    <p:extLst>
      <p:ext uri="{BB962C8B-B14F-4D97-AF65-F5344CB8AC3E}">
        <p14:creationId xmlns:p14="http://schemas.microsoft.com/office/powerpoint/2010/main" val="1447802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pic>
        <p:nvPicPr>
          <p:cNvPr id="5" name="Picture 2" descr="C:\Users\Administrator\Desktop\timg.jpg">
            <a:extLst>
              <a:ext uri="{FF2B5EF4-FFF2-40B4-BE49-F238E27FC236}">
                <a16:creationId xmlns:a16="http://schemas.microsoft.com/office/drawing/2014/main" id="{FC22124F-64AD-44BD-9A65-45758161B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2" y="698452"/>
            <a:ext cx="8131126" cy="59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77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7E07E59-891D-45F0-B3F1-545DAA918A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9190" y="932804"/>
          <a:ext cx="8928992" cy="3535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2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now()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静态方法，</a:t>
                      </a:r>
                      <a:r>
                        <a:rPr lang="zh-CN" alt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返回默认</a:t>
                      </a:r>
                      <a:r>
                        <a:rPr lang="en-US" alt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UTC</a:t>
                      </a:r>
                      <a:r>
                        <a:rPr lang="zh-CN" alt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时区的</a:t>
                      </a:r>
                      <a:r>
                        <a:rPr lang="en-US" alt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Instant</a:t>
                      </a:r>
                      <a:r>
                        <a:rPr lang="zh-CN" alt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类的对象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en-US" altLang="zh-CN" sz="20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EpochMilli</a:t>
                      </a:r>
                      <a:r>
                        <a:rPr lang="en-US" sz="20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(long epochMilli)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静态方法，</a:t>
                      </a:r>
                      <a:r>
                        <a:rPr lang="zh-CN" alt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返回在</a:t>
                      </a:r>
                      <a:r>
                        <a:rPr lang="en-US" altLang="zh-CN" sz="18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1970-01-01</a:t>
                      </a:r>
                      <a:r>
                        <a:rPr lang="en-US" altLang="zh-CN" sz="1800" kern="100" baseline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00:00:00</a:t>
                      </a:r>
                      <a:r>
                        <a:rPr lang="zh-CN" altLang="en-US" sz="1800" kern="100" baseline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基础上加上指定毫秒数之后的</a:t>
                      </a:r>
                      <a:r>
                        <a:rPr lang="en-US" altLang="zh-CN" sz="1800" kern="100" baseline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Instant</a:t>
                      </a:r>
                      <a:r>
                        <a:rPr lang="zh-CN" altLang="en-US" sz="1800" kern="100" baseline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类的对象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atOffset(ZoneOffset offset)</a:t>
                      </a:r>
                      <a:endParaRPr lang="zh-CN" sz="20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lt"/>
                          <a:ea typeface="宋体" panose="02010600030101010101" pitchFamily="2" charset="-122"/>
                        </a:rPr>
                        <a:t>结合即时的偏移来创建一个 </a:t>
                      </a:r>
                      <a:r>
                        <a:rPr lang="en-US" altLang="zh-CN" sz="1800">
                          <a:latin typeface="+mn-lt"/>
                          <a:ea typeface="宋体" panose="02010600030101010101" pitchFamily="2" charset="-122"/>
                        </a:rPr>
                        <a:t>OffsetDateTime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toEpochMilli()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1970-01-01</a:t>
                      </a:r>
                      <a:r>
                        <a:rPr lang="en-US" altLang="zh-CN" sz="1800" kern="100" baseline="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00:00:00</a:t>
                      </a:r>
                      <a:r>
                        <a:rPr lang="zh-CN" altLang="en-US" sz="1800" kern="100" baseline="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到当前时间的毫秒数，即为时间戳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559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D561AC-1341-4F8B-8937-98806A8227B5}"/>
              </a:ext>
            </a:extLst>
          </p:cNvPr>
          <p:cNvSpPr txBox="1">
            <a:spLocks noChangeArrowheads="1"/>
          </p:cNvSpPr>
          <p:nvPr/>
        </p:nvSpPr>
        <p:spPr>
          <a:xfrm>
            <a:off x="446856" y="843552"/>
            <a:ext cx="5756996" cy="5363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格式化与解析日期或时间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0BEE7F-BAA1-4E2D-96C8-3B8E4716AFCC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389963"/>
            <a:ext cx="8892480" cy="2183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buFont typeface="Arial" pitchFamily="34" charset="0"/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java.time.format.DateTimeFormatter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类：该类提供了三种格式化方法：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预定义的标准格式。如：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ISO_LOCAL_DATE_TIME;ISO_LOCAL_DATE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本地化相关的格式。如：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ofLocalizedDate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FormatStyle.FULL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自定义的格式。如：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ofPattern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-MM-dd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hh:mm:ss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E”)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F88DBA3-D2A7-4314-87EA-C5EB82AEE1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8607" y="3573195"/>
          <a:ext cx="8928992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8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ofPattern(String</a:t>
                      </a:r>
                      <a:r>
                        <a:rPr lang="en-US" altLang="zh-CN" sz="2000" kern="1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pattern)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静态方法，返回一个指定字符串格式的</a:t>
                      </a:r>
                      <a:r>
                        <a:rPr lang="en-US" altLang="zh-CN" sz="16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DateTimeFormatter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format(</a:t>
                      </a:r>
                      <a:r>
                        <a:rPr lang="en-US" altLang="zh-CN" sz="20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TemporalAccessor</a:t>
                      </a:r>
                      <a:r>
                        <a:rPr lang="en-US" altLang="zh-CN" sz="2000" kern="1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t)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格式化一个日期、时间，返回字符串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parse(CharSequence</a:t>
                      </a:r>
                      <a:r>
                        <a:rPr lang="en-US" altLang="zh-CN" sz="2000" kern="1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text)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将指定格式的字符序列解析为一个日期、时间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64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3CC6CEB-DF54-4B1C-9F12-1988B1BC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0" y="698453"/>
            <a:ext cx="4359757" cy="47879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7606CF-6F74-424E-AE68-25E534AD3E5A}"/>
              </a:ext>
            </a:extLst>
          </p:cNvPr>
          <p:cNvSpPr/>
          <p:nvPr/>
        </p:nvSpPr>
        <p:spPr>
          <a:xfrm>
            <a:off x="4622800" y="711491"/>
            <a:ext cx="7505700" cy="1354217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Lambda </a:t>
            </a:r>
            <a:r>
              <a:rPr lang="zh-CN" altLang="en-US" sz="1600" dirty="0"/>
              <a:t>表达式，也可称为闭包，它是推动 </a:t>
            </a:r>
            <a:r>
              <a:rPr lang="en-US" altLang="zh-CN" sz="1600" dirty="0"/>
              <a:t>Java 8 </a:t>
            </a:r>
            <a:r>
              <a:rPr lang="zh-CN" altLang="en-US" sz="1600" dirty="0"/>
              <a:t>发布的最重要新特性。</a:t>
            </a:r>
          </a:p>
          <a:p>
            <a:endParaRPr lang="zh-CN" altLang="en-US" sz="1600" dirty="0"/>
          </a:p>
          <a:p>
            <a:r>
              <a:rPr lang="en-US" altLang="zh-CN" sz="1600" dirty="0"/>
              <a:t>Lambda </a:t>
            </a:r>
            <a:r>
              <a:rPr lang="zh-CN" altLang="en-US" sz="1600" dirty="0"/>
              <a:t>允许把函数作为一个方法的参数（函数作为参数传递进方法中）。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使用 </a:t>
            </a:r>
            <a:r>
              <a:rPr lang="en-US" altLang="zh-CN" sz="1600" dirty="0"/>
              <a:t>Lambda </a:t>
            </a:r>
            <a:r>
              <a:rPr lang="zh-CN" altLang="en-US" sz="1600" dirty="0"/>
              <a:t>表达式可以使代码变的更加简洁紧凑。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4CAB40-0552-41D8-ABB6-5A15646D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2167598"/>
            <a:ext cx="7505700" cy="283708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0B8847-4A5E-4DD1-A802-9C093C750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908" y="5106571"/>
            <a:ext cx="7505700" cy="692834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D04DCA-08A5-4E0B-A21D-BC672DA97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800" y="5977261"/>
            <a:ext cx="6466667" cy="2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6352AC-60C1-4AB2-B008-8B4A1B1CA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800" y="6305535"/>
            <a:ext cx="5314286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93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423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 Optional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类的使用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591495-0728-4591-8070-253B048FF090}"/>
              </a:ext>
            </a:extLst>
          </p:cNvPr>
          <p:cNvSpPr txBox="1">
            <a:spLocks noChangeArrowheads="1"/>
          </p:cNvSpPr>
          <p:nvPr/>
        </p:nvSpPr>
        <p:spPr>
          <a:xfrm>
            <a:off x="4492820" y="1140130"/>
            <a:ext cx="544541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Optional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41F692-A784-461D-B547-0E309D82A5C0}"/>
              </a:ext>
            </a:extLst>
          </p:cNvPr>
          <p:cNvSpPr txBox="1"/>
          <p:nvPr/>
        </p:nvSpPr>
        <p:spPr>
          <a:xfrm>
            <a:off x="214020" y="1536174"/>
            <a:ext cx="117639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到目前为止，臭名昭著的空指针异常是导致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应用程序失败的最常见原因。以前，为了解决空指针异常，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公司著名的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项目引入了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通过使用检查空值的方式来防止代码污染，它鼓励程序员写更干净的代码。受到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Guava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的启发，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类已经成为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类库的一部分。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Optional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实际上是个容器：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它可以保存类型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的值，或者仅仅保存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提供很多有用的方法，这样我们就不用显式进行空值检测。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描述如下：这是一个可以为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的容器对象。如果值存在则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isPresent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方法会返回该对象。</a:t>
            </a:r>
          </a:p>
        </p:txBody>
      </p:sp>
    </p:spTree>
    <p:extLst>
      <p:ext uri="{BB962C8B-B14F-4D97-AF65-F5344CB8AC3E}">
        <p14:creationId xmlns:p14="http://schemas.microsoft.com/office/powerpoint/2010/main" val="2889914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24ADC1-68E8-4CBF-AE50-296181500A0F}"/>
              </a:ext>
            </a:extLst>
          </p:cNvPr>
          <p:cNvSpPr txBox="1"/>
          <p:nvPr/>
        </p:nvSpPr>
        <p:spPr>
          <a:xfrm>
            <a:off x="228088" y="868138"/>
            <a:ext cx="11735823" cy="512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Optional&lt;T&gt; </a:t>
            </a:r>
            <a:r>
              <a:rPr lang="zh-CN" altLang="zh-CN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java.util.Optional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zh-CN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是一个容器类，代表一个值存在或不存在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，原来用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表示一个值不存在，现在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 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可以更好的表达这个概念。并且</a:t>
            </a:r>
            <a:r>
              <a:rPr lang="zh-CN" altLang="zh-CN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可以避免空指针异常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常用方法：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Optional.empty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: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创建一个空的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Optional.of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 t)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Optional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Optional.ofNullable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 t):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 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否则创建空实例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isPresent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判断是否包含值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get():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如果调用对象包含值，返回该值，否则抛异常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orElse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 t) :  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如果调用对象包含值，返回该值，否则返回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orElseGet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(Supplier s) 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如果调用对象包含值，返回该值，否则返回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获取的值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map(Function f):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如果有值对其处理，并返回处理后的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Optional.empty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flatMap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(Function mapper):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类似，要求返回值必须是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32504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3722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Lambda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5A4412-1DA8-48FD-A35A-54081784090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908720"/>
            <a:ext cx="4781375" cy="483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55D557-C00C-47BE-B3C6-E2A0195A578F}"/>
              </a:ext>
            </a:extLst>
          </p:cNvPr>
          <p:cNvSpPr txBox="1">
            <a:spLocks noChangeArrowheads="1"/>
          </p:cNvSpPr>
          <p:nvPr/>
        </p:nvSpPr>
        <p:spPr>
          <a:xfrm>
            <a:off x="353333" y="1388195"/>
            <a:ext cx="8064896" cy="13268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，我们可以把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表达式理解为是</a:t>
            </a:r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一段可以传递的代码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（将代码像数据一样进行传递）。使用它可以写出更简洁、更灵活的代码。作为一种更紧凑的代码风格，使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的语言表达能力得到了提升。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F11228-3A26-49AF-90E2-447BBD7B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3" y="3194539"/>
            <a:ext cx="6778576" cy="315764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17715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E792F6-84CE-45A0-9F58-65D0C9CC31DE}"/>
              </a:ext>
            </a:extLst>
          </p:cNvPr>
          <p:cNvGrpSpPr/>
          <p:nvPr/>
        </p:nvGrpSpPr>
        <p:grpSpPr>
          <a:xfrm>
            <a:off x="519848" y="1061194"/>
            <a:ext cx="8795682" cy="4403455"/>
            <a:chOff x="508831" y="928991"/>
            <a:chExt cx="8795682" cy="440345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90A4C59-CC78-4FD3-B351-D5AC076EA31E}"/>
                </a:ext>
              </a:extLst>
            </p:cNvPr>
            <p:cNvSpPr/>
            <p:nvPr/>
          </p:nvSpPr>
          <p:spPr>
            <a:xfrm>
              <a:off x="508831" y="928991"/>
              <a:ext cx="36022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2"/>
                  </a:solidFill>
                  <a:ea typeface="宋体" panose="02010600030101010101" pitchFamily="2" charset="-122"/>
                </a:rPr>
                <a:t>从匿名类到 </a:t>
              </a:r>
              <a:r>
                <a:rPr lang="en-US" altLang="zh-CN" b="1" dirty="0">
                  <a:solidFill>
                    <a:schemeClr val="accent2"/>
                  </a:solidFill>
                  <a:ea typeface="宋体" panose="02010600030101010101" pitchFamily="2" charset="-122"/>
                </a:rPr>
                <a:t>Lambda </a:t>
              </a:r>
              <a:r>
                <a:rPr lang="zh-CN" altLang="en-US" b="1" dirty="0">
                  <a:solidFill>
                    <a:schemeClr val="accent2"/>
                  </a:solidFill>
                  <a:ea typeface="宋体" panose="02010600030101010101" pitchFamily="2" charset="-122"/>
                </a:rPr>
                <a:t>的转换举例</a:t>
              </a:r>
              <a:r>
                <a:rPr lang="en-US" altLang="zh-CN" b="1" dirty="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endParaRPr lang="zh-CN" altLang="en-US" b="1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FF18FE-1BD4-41AC-8E96-D8A316495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831" y="1376902"/>
              <a:ext cx="8795682" cy="218728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9595C3F-2535-4313-BB88-5772150F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92" y="4068244"/>
              <a:ext cx="8412960" cy="1264202"/>
            </a:xfrm>
            <a:prstGeom prst="rect">
              <a:avLst/>
            </a:prstGeom>
          </p:spPr>
        </p:pic>
        <p:pic>
          <p:nvPicPr>
            <p:cNvPr id="7" name="Picture 2" descr="https://timgsa.baidu.com/timg?image&amp;quality=80&amp;size=b9999_10000&amp;sec=1497806886464&amp;di=0eae240a582c0974c20082dca08c55ab&amp;imgtype=0&amp;src=http%3A%2F%2Fimages.clipartlogo.com%2Ffiles%2Fimages%2F39%2F391106%2Fdown-arrow-clip-art_p.jpg">
              <a:extLst>
                <a:ext uri="{FF2B5EF4-FFF2-40B4-BE49-F238E27FC236}">
                  <a16:creationId xmlns:a16="http://schemas.microsoft.com/office/drawing/2014/main" id="{9CF9E3C9-A955-44A6-865D-8D5070A68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043" y="3251563"/>
              <a:ext cx="287973" cy="564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7145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7E5DB5-B283-4CE8-AAB6-D673F9555B16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08720"/>
            <a:ext cx="3540224" cy="399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表达式语法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D87688-7A66-4958-97E8-64F553C12C8C}"/>
              </a:ext>
            </a:extLst>
          </p:cNvPr>
          <p:cNvSpPr txBox="1"/>
          <p:nvPr/>
        </p:nvSpPr>
        <p:spPr>
          <a:xfrm>
            <a:off x="994823" y="1607394"/>
            <a:ext cx="9875549" cy="3630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语言中引入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新的语法元素和操作符。这个操作符为 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该操作符被称为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箭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头操作符。它将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分为两个部分：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表达式需要的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指定了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是抽象方法的实现逻辑，也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表达式要执行的功能。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38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3934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Lambda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表达式语法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D4B8E0B-730B-4420-B75C-D1724FECE1A0}"/>
              </a:ext>
            </a:extLst>
          </p:cNvPr>
          <p:cNvGrpSpPr/>
          <p:nvPr/>
        </p:nvGrpSpPr>
        <p:grpSpPr>
          <a:xfrm>
            <a:off x="319969" y="880931"/>
            <a:ext cx="8506250" cy="4680520"/>
            <a:chOff x="386230" y="1556792"/>
            <a:chExt cx="8506250" cy="468052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1C04DC4-87EA-4F44-BD27-EFA850124F9F}"/>
                </a:ext>
              </a:extLst>
            </p:cNvPr>
            <p:cNvSpPr txBox="1"/>
            <p:nvPr/>
          </p:nvSpPr>
          <p:spPr>
            <a:xfrm>
              <a:off x="467263" y="1660158"/>
              <a:ext cx="8064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ea typeface="宋体" panose="02010600030101010101" pitchFamily="2" charset="-122"/>
                </a:rPr>
                <a:t>语法格式一</a:t>
              </a:r>
              <a:r>
                <a:rPr lang="zh-CN" altLang="zh-CN">
                  <a:ea typeface="宋体" panose="02010600030101010101" pitchFamily="2" charset="-122"/>
                </a:rPr>
                <a:t>：</a:t>
              </a:r>
              <a:r>
                <a:rPr lang="zh-CN" altLang="en-US">
                  <a:ea typeface="宋体" panose="02010600030101010101" pitchFamily="2" charset="-122"/>
                </a:rPr>
                <a:t>无参，无返回值</a:t>
              </a: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2F54909-1F7A-4309-B81F-903757F25D49}"/>
                </a:ext>
              </a:extLst>
            </p:cNvPr>
            <p:cNvSpPr txBox="1"/>
            <p:nvPr/>
          </p:nvSpPr>
          <p:spPr>
            <a:xfrm>
              <a:off x="395536" y="3284984"/>
              <a:ext cx="8064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ea typeface="宋体" panose="02010600030101010101" pitchFamily="2" charset="-122"/>
                </a:rPr>
                <a:t>语法格式二</a:t>
              </a:r>
              <a:r>
                <a:rPr lang="zh-CN" altLang="zh-CN">
                  <a:ea typeface="宋体" panose="02010600030101010101" pitchFamily="2" charset="-122"/>
                </a:rPr>
                <a:t>：</a:t>
              </a:r>
              <a:r>
                <a:rPr lang="en-US" altLang="zh-CN">
                  <a:ea typeface="宋体" panose="02010600030101010101" pitchFamily="2" charset="-122"/>
                </a:rPr>
                <a:t>Lambda </a:t>
              </a:r>
              <a:r>
                <a:rPr lang="zh-CN" altLang="en-US">
                  <a:ea typeface="宋体" panose="02010600030101010101" pitchFamily="2" charset="-122"/>
                </a:rPr>
                <a:t>需要一个参数，但是没有返回值。</a:t>
              </a: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5CB29B2-18F5-4D55-816D-51315E223B13}"/>
                </a:ext>
              </a:extLst>
            </p:cNvPr>
            <p:cNvSpPr txBox="1"/>
            <p:nvPr/>
          </p:nvSpPr>
          <p:spPr>
            <a:xfrm>
              <a:off x="386230" y="4893968"/>
              <a:ext cx="8064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ea typeface="宋体" panose="02010600030101010101" pitchFamily="2" charset="-122"/>
                </a:rPr>
                <a:t>语法格式三</a:t>
              </a:r>
              <a:r>
                <a:rPr lang="zh-CN" altLang="zh-CN">
                  <a:ea typeface="宋体" panose="02010600030101010101" pitchFamily="2" charset="-122"/>
                </a:rPr>
                <a:t>：</a:t>
              </a:r>
              <a:r>
                <a:rPr lang="zh-CN" altLang="en-US">
                  <a:solidFill>
                    <a:srgbClr val="FF0000"/>
                  </a:solidFill>
                  <a:ea typeface="宋体" panose="02010600030101010101" pitchFamily="2" charset="-122"/>
                </a:rPr>
                <a:t>数据类型可以省略</a:t>
              </a:r>
              <a:r>
                <a:rPr lang="zh-CN" altLang="en-US">
                  <a:ea typeface="宋体" panose="02010600030101010101" pitchFamily="2" charset="-122"/>
                </a:rPr>
                <a:t>，因为可由编译器推断得出，称为“类型推断”</a:t>
              </a:r>
              <a:endParaRPr lang="zh-CN" altLang="zh-CN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ADE26E4-8493-43FF-A9AB-0085DF6B8B3A}"/>
                </a:ext>
              </a:extLst>
            </p:cNvPr>
            <p:cNvSpPr/>
            <p:nvPr/>
          </p:nvSpPr>
          <p:spPr>
            <a:xfrm>
              <a:off x="386230" y="1556792"/>
              <a:ext cx="8506250" cy="158417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B6CD07F-48A4-4FB4-A29E-7AA61D3BC734}"/>
                </a:ext>
              </a:extLst>
            </p:cNvPr>
            <p:cNvSpPr/>
            <p:nvPr/>
          </p:nvSpPr>
          <p:spPr>
            <a:xfrm>
              <a:off x="386230" y="3140968"/>
              <a:ext cx="8506250" cy="151216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7563CA9-B7EA-411C-A54B-05C5841C28D6}"/>
                </a:ext>
              </a:extLst>
            </p:cNvPr>
            <p:cNvSpPr/>
            <p:nvPr/>
          </p:nvSpPr>
          <p:spPr>
            <a:xfrm>
              <a:off x="386230" y="4653136"/>
              <a:ext cx="8506250" cy="158417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66FAC525-E225-45B0-B640-AA6F635A5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53" y="2350993"/>
              <a:ext cx="7625647" cy="599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4D50A9A-6E66-4B20-BC0D-759CC382EFA2}"/>
                </a:ext>
              </a:extLst>
            </p:cNvPr>
            <p:cNvSpPr/>
            <p:nvPr/>
          </p:nvSpPr>
          <p:spPr>
            <a:xfrm>
              <a:off x="2402454" y="2276872"/>
              <a:ext cx="5769946" cy="59926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35" name="Picture 5">
              <a:extLst>
                <a:ext uri="{FF2B5EF4-FFF2-40B4-BE49-F238E27FC236}">
                  <a16:creationId xmlns:a16="http://schemas.microsoft.com/office/drawing/2014/main" id="{A5F3B65C-E6B5-4B83-8455-91CB87340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53" y="3879467"/>
              <a:ext cx="7769663" cy="45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6">
              <a:extLst>
                <a:ext uri="{FF2B5EF4-FFF2-40B4-BE49-F238E27FC236}">
                  <a16:creationId xmlns:a16="http://schemas.microsoft.com/office/drawing/2014/main" id="{BE73DDFA-4023-4C66-966C-646E8B3AA2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52" y="5445224"/>
              <a:ext cx="7670747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866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8DB2314-27B4-41DC-8F53-C8E75884CE08}"/>
              </a:ext>
            </a:extLst>
          </p:cNvPr>
          <p:cNvSpPr/>
          <p:nvPr/>
        </p:nvSpPr>
        <p:spPr>
          <a:xfrm>
            <a:off x="0" y="59084"/>
            <a:ext cx="3934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Lambda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表达式语法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A0C2F97-4260-453D-832E-19B8A7D52834}"/>
              </a:ext>
            </a:extLst>
          </p:cNvPr>
          <p:cNvGrpSpPr/>
          <p:nvPr/>
        </p:nvGrpSpPr>
        <p:grpSpPr>
          <a:xfrm>
            <a:off x="371126" y="880931"/>
            <a:ext cx="8508102" cy="4895514"/>
            <a:chOff x="384378" y="1556792"/>
            <a:chExt cx="8508102" cy="489551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423F12-958C-4974-A3FF-67F69E0EC51C}"/>
                </a:ext>
              </a:extLst>
            </p:cNvPr>
            <p:cNvSpPr txBox="1"/>
            <p:nvPr/>
          </p:nvSpPr>
          <p:spPr>
            <a:xfrm>
              <a:off x="467544" y="1691516"/>
              <a:ext cx="8064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ea typeface="宋体" panose="02010600030101010101" pitchFamily="2" charset="-122"/>
                </a:rPr>
                <a:t>语法格式四</a:t>
              </a:r>
              <a:r>
                <a:rPr lang="zh-CN" altLang="zh-CN">
                  <a:ea typeface="宋体" panose="02010600030101010101" pitchFamily="2" charset="-122"/>
                </a:rPr>
                <a:t>：</a:t>
              </a:r>
              <a:r>
                <a:rPr lang="en-US" altLang="zh-CN">
                  <a:ea typeface="宋体" panose="02010600030101010101" pitchFamily="2" charset="-122"/>
                </a:rPr>
                <a:t>Lambda </a:t>
              </a:r>
              <a:r>
                <a:rPr lang="zh-CN" altLang="en-US">
                  <a:ea typeface="宋体" panose="02010600030101010101" pitchFamily="2" charset="-122"/>
                </a:rPr>
                <a:t>若只需要一个参数时，</a:t>
              </a:r>
              <a:r>
                <a:rPr lang="zh-CN" altLang="en-US">
                  <a:solidFill>
                    <a:srgbClr val="FF0000"/>
                  </a:solidFill>
                  <a:ea typeface="宋体" panose="02010600030101010101" pitchFamily="2" charset="-122"/>
                </a:rPr>
                <a:t>参数的小括号可以省略</a:t>
              </a:r>
              <a:endParaRPr lang="zh-CN" altLang="zh-CN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文本框 6">
              <a:extLst>
                <a:ext uri="{FF2B5EF4-FFF2-40B4-BE49-F238E27FC236}">
                  <a16:creationId xmlns:a16="http://schemas.microsoft.com/office/drawing/2014/main" id="{31BF3A32-348C-4FE3-B3DC-C09F91B95DC9}"/>
                </a:ext>
              </a:extLst>
            </p:cNvPr>
            <p:cNvSpPr txBox="1"/>
            <p:nvPr/>
          </p:nvSpPr>
          <p:spPr>
            <a:xfrm>
              <a:off x="546877" y="5165167"/>
              <a:ext cx="8343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>
                  <a:ea typeface="宋体" panose="02010600030101010101" pitchFamily="2" charset="-122"/>
                </a:rPr>
                <a:t>语法格式六</a:t>
              </a:r>
              <a:r>
                <a:rPr lang="zh-CN" altLang="zh-CN">
                  <a:ea typeface="宋体" panose="02010600030101010101" pitchFamily="2" charset="-122"/>
                </a:rPr>
                <a:t>：</a:t>
              </a:r>
              <a:r>
                <a:rPr lang="zh-CN" altLang="en-US">
                  <a:ea typeface="宋体" panose="02010600030101010101" pitchFamily="2" charset="-122"/>
                </a:rPr>
                <a:t>当 </a:t>
              </a:r>
              <a:r>
                <a:rPr lang="en-US" altLang="zh-CN">
                  <a:ea typeface="宋体" panose="02010600030101010101" pitchFamily="2" charset="-122"/>
                </a:rPr>
                <a:t>Lambda </a:t>
              </a:r>
              <a:r>
                <a:rPr lang="zh-CN" altLang="en-US">
                  <a:ea typeface="宋体" panose="02010600030101010101" pitchFamily="2" charset="-122"/>
                </a:rPr>
                <a:t>体只有</a:t>
              </a:r>
              <a:r>
                <a:rPr lang="zh-CN" altLang="en-US">
                  <a:solidFill>
                    <a:srgbClr val="FF0000"/>
                  </a:solidFill>
                  <a:ea typeface="宋体" panose="02010600030101010101" pitchFamily="2" charset="-122"/>
                </a:rPr>
                <a:t>一条</a:t>
              </a:r>
              <a:r>
                <a:rPr lang="zh-CN" altLang="en-US">
                  <a:ea typeface="宋体" panose="02010600030101010101" pitchFamily="2" charset="-122"/>
                </a:rPr>
                <a:t>语句时，</a:t>
              </a: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return </a:t>
              </a:r>
              <a:r>
                <a:rPr lang="zh-CN" altLang="en-US">
                  <a:solidFill>
                    <a:srgbClr val="FF0000"/>
                  </a:solidFill>
                  <a:ea typeface="宋体" panose="02010600030101010101" pitchFamily="2" charset="-122"/>
                </a:rPr>
                <a:t>与大括号</a:t>
              </a:r>
              <a:r>
                <a:rPr lang="zh-CN" altLang="en-US">
                  <a:ea typeface="宋体" panose="02010600030101010101" pitchFamily="2" charset="-122"/>
                </a:rPr>
                <a:t>若有，都可以省略</a:t>
              </a: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9" name="文本框 9">
              <a:extLst>
                <a:ext uri="{FF2B5EF4-FFF2-40B4-BE49-F238E27FC236}">
                  <a16:creationId xmlns:a16="http://schemas.microsoft.com/office/drawing/2014/main" id="{00B6191C-6ED2-415A-B911-8C8DEEA916B8}"/>
                </a:ext>
              </a:extLst>
            </p:cNvPr>
            <p:cNvSpPr txBox="1"/>
            <p:nvPr/>
          </p:nvSpPr>
          <p:spPr>
            <a:xfrm>
              <a:off x="508339" y="2881219"/>
              <a:ext cx="8382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>
                  <a:ea typeface="宋体" panose="02010600030101010101" pitchFamily="2" charset="-122"/>
                </a:rPr>
                <a:t>语法格式五</a:t>
              </a:r>
              <a:r>
                <a:rPr lang="zh-CN" altLang="zh-CN">
                  <a:ea typeface="宋体" panose="02010600030101010101" pitchFamily="2" charset="-122"/>
                </a:rPr>
                <a:t>：</a:t>
              </a:r>
              <a:r>
                <a:rPr lang="en-US" altLang="zh-CN">
                  <a:ea typeface="宋体" panose="02010600030101010101" pitchFamily="2" charset="-122"/>
                </a:rPr>
                <a:t>Lambda </a:t>
              </a:r>
              <a:r>
                <a:rPr lang="zh-CN" altLang="en-US">
                  <a:ea typeface="宋体" panose="02010600030101010101" pitchFamily="2" charset="-122"/>
                </a:rPr>
                <a:t>需要两个或以上的参数，多条执行语句，并且可以有返回值</a:t>
              </a: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D4EC01C-AC25-41BC-A19E-C6B2005769DA}"/>
                </a:ext>
              </a:extLst>
            </p:cNvPr>
            <p:cNvSpPr/>
            <p:nvPr/>
          </p:nvSpPr>
          <p:spPr>
            <a:xfrm>
              <a:off x="386230" y="1556792"/>
              <a:ext cx="8506250" cy="12241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8411321-CBBA-4522-9D37-4A2B5F6F6E45}"/>
                </a:ext>
              </a:extLst>
            </p:cNvPr>
            <p:cNvSpPr/>
            <p:nvPr/>
          </p:nvSpPr>
          <p:spPr>
            <a:xfrm>
              <a:off x="384378" y="2780928"/>
              <a:ext cx="8508101" cy="21640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6F15A82-B01A-4896-AE00-DAD8F1100AB8}"/>
                </a:ext>
              </a:extLst>
            </p:cNvPr>
            <p:cNvSpPr/>
            <p:nvPr/>
          </p:nvSpPr>
          <p:spPr>
            <a:xfrm>
              <a:off x="384379" y="4944964"/>
              <a:ext cx="8506250" cy="15073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3BA5D57-AC77-4228-B92C-F0D58A65C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339" y="2103518"/>
              <a:ext cx="7862170" cy="56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4D95E6E8-59E6-4469-AE13-DF176915A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27" y="5661248"/>
              <a:ext cx="7923130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2435B55E-2242-49B1-9FA3-94D69B91B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26" y="3356991"/>
              <a:ext cx="6121805" cy="1569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772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FED111-726E-4948-8DA8-CBBBBBE5E909}"/>
              </a:ext>
            </a:extLst>
          </p:cNvPr>
          <p:cNvSpPr txBox="1">
            <a:spLocks noChangeArrowheads="1"/>
          </p:cNvSpPr>
          <p:nvPr/>
        </p:nvSpPr>
        <p:spPr>
          <a:xfrm>
            <a:off x="2510958" y="955977"/>
            <a:ext cx="4176464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类型推断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9DAF0B-08D9-4E31-82A2-FDD4F3980B30}"/>
              </a:ext>
            </a:extLst>
          </p:cNvPr>
          <p:cNvSpPr txBox="1"/>
          <p:nvPr/>
        </p:nvSpPr>
        <p:spPr>
          <a:xfrm>
            <a:off x="278710" y="1352021"/>
            <a:ext cx="8865290" cy="207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表达式中的参数类型都是由编译器推断得出的。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表达式中无需指定类型，程序依然可以编译，这是因为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根据程序的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，在后台推断出了参数的类型。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表达式的类型依赖于上下文环境，是由编译器推断出来的。这就是所谓的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“类型推断”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7B67386-0A9C-480D-9CCE-71852F1C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75" y="4221561"/>
            <a:ext cx="5380831" cy="149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341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3100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BE54F1-6729-4B4A-B447-492B29A55C0A}"/>
              </a:ext>
            </a:extLst>
          </p:cNvPr>
          <p:cNvSpPr txBox="1">
            <a:spLocks noChangeArrowheads="1"/>
          </p:cNvSpPr>
          <p:nvPr/>
        </p:nvSpPr>
        <p:spPr>
          <a:xfrm>
            <a:off x="1835696" y="764704"/>
            <a:ext cx="5976664" cy="79208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什么是函数式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(Functional)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0DADA7-67B5-4843-A803-A8C8EC036C86}"/>
              </a:ext>
            </a:extLst>
          </p:cNvPr>
          <p:cNvSpPr txBox="1"/>
          <p:nvPr/>
        </p:nvSpPr>
        <p:spPr>
          <a:xfrm>
            <a:off x="410782" y="1357811"/>
            <a:ext cx="11171617" cy="3615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只包含一个抽象方法的接口，称为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你可以通过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表达式来创建该接口的对象。（若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表达式抛出一个受检异常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即：非运行时异常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，那么该异常需要在目标接口的抽象方法上进行声明）。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我们可以在一个接口上使用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FunctionalInterface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注解，这样做可以检查它是否是一个函数式接口。同时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也会包含一条声明，说明这个接口是一个函数式接口。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java.util.function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包下定义了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的丰富的函数式接口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325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CADDA5-C2D1-4E6E-97CE-BD0B12BB9AA0}"/>
              </a:ext>
            </a:extLst>
          </p:cNvPr>
          <p:cNvSpPr txBox="1">
            <a:spLocks noChangeArrowheads="1"/>
          </p:cNvSpPr>
          <p:nvPr/>
        </p:nvSpPr>
        <p:spPr>
          <a:xfrm>
            <a:off x="1835696" y="1086678"/>
            <a:ext cx="3398913" cy="4701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如何理解函数式接口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12E248-B908-4B4A-9148-F4053E0FA044}"/>
              </a:ext>
            </a:extLst>
          </p:cNvPr>
          <p:cNvSpPr txBox="1"/>
          <p:nvPr/>
        </p:nvSpPr>
        <p:spPr>
          <a:xfrm>
            <a:off x="248782" y="1556791"/>
            <a:ext cx="116944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从诞生日起就是一直倡导“一切皆对象”，在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里面面向对象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(OOP)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编程是一切。但是随着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等语言的兴起和新技术的挑战，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不得不做出调整以便支持更加广泛的技术要求，也即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不但可以支持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还可以支持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OOF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（面向函数编程）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在函数式编程语言当中，函数被当做一等公民对待。在将函数作为一等公民的编程语言中，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表达式的类型是函数。但是在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中，有所不同。在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表达式是对象，而不是函数，它们必须依附于一类特别的对象类型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简单的说，在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表达式就是一个函数式接口的实例。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表达式和函数式接口的关系。也就是说，只要一个对象是函数式接口的实例，那么该对象就可以用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表达式来表示。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所以以前用匿名内部类表示的现在都可以用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表达式来写。</a:t>
            </a:r>
          </a:p>
        </p:txBody>
      </p:sp>
    </p:spTree>
    <p:extLst>
      <p:ext uri="{BB962C8B-B14F-4D97-AF65-F5344CB8AC3E}">
        <p14:creationId xmlns:p14="http://schemas.microsoft.com/office/powerpoint/2010/main" val="164343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7934D48-6C43-4C18-949F-A404376E53A7}"/>
              </a:ext>
            </a:extLst>
          </p:cNvPr>
          <p:cNvSpPr txBox="1">
            <a:spLocks/>
          </p:cNvSpPr>
          <p:nvPr/>
        </p:nvSpPr>
        <p:spPr>
          <a:xfrm>
            <a:off x="994823" y="863149"/>
            <a:ext cx="2249884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51D1F3-D9B9-4C99-BF04-B292A8FB2A55}"/>
              </a:ext>
            </a:extLst>
          </p:cNvPr>
          <p:cNvSpPr txBox="1">
            <a:spLocks/>
          </p:cNvSpPr>
          <p:nvPr/>
        </p:nvSpPr>
        <p:spPr>
          <a:xfrm>
            <a:off x="575723" y="1720405"/>
            <a:ext cx="5850477" cy="34367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接口的新特性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FunctionInterface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注解的新特性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集合的底层源码实现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新日期时间的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Optional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类的使用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(Lambda Expressions)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Stream API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993FAAB-4DDA-4ECC-B6A9-E1CB086E5ADB}"/>
              </a:ext>
            </a:extLst>
          </p:cNvPr>
          <p:cNvSpPr txBox="1">
            <a:spLocks/>
          </p:cNvSpPr>
          <p:nvPr/>
        </p:nvSpPr>
        <p:spPr>
          <a:xfrm>
            <a:off x="6426200" y="863149"/>
            <a:ext cx="5626100" cy="52502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中最引人注目的当属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和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 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两者之间有什么关系呢？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说起，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Lambda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，可以理解为是一段可以传递的代码（将代码像数据一样进行传递）。先表达一下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之间的关系，方法引用是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的一种语法糖，能够让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表达式更加简洁。在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表达式是对象，而不是函数，它们必须依附于一类特别的对象类型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。可以理解为，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表达式是函数式接口的一个实例。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接着就说到了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 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了，我们可以看到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中处理的操作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(API)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很多入参都是一个函数式接口实例。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表达式恰好就是这么一个函数式接口的实例，完美的契合了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编程的需要。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272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9E1C2E-8ACC-4716-BC95-269B6CB16F5C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384322"/>
            <a:ext cx="4437306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函数式接口举例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F6C7F02-7375-4CBD-8D21-2EDB45C6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8" y="1844836"/>
            <a:ext cx="6299384" cy="281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2EBD24B-C4C3-44C8-BD3F-9C339C7B463A}"/>
              </a:ext>
            </a:extLst>
          </p:cNvPr>
          <p:cNvGrpSpPr/>
          <p:nvPr/>
        </p:nvGrpSpPr>
        <p:grpSpPr>
          <a:xfrm>
            <a:off x="7234462" y="1416146"/>
            <a:ext cx="4630216" cy="3954817"/>
            <a:chOff x="7274803" y="2021261"/>
            <a:chExt cx="4630216" cy="395481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ECF5DD45-894A-4A97-BBA6-839A3FD1A48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74803" y="2021261"/>
              <a:ext cx="4437306" cy="79208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自定义函数式接口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B2414C7-08A3-43E7-83E1-6175F2C0F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803" y="2478671"/>
              <a:ext cx="4630216" cy="1443185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9ED376F-9FD2-431D-B85C-C994BF5659E3}"/>
                </a:ext>
              </a:extLst>
            </p:cNvPr>
            <p:cNvSpPr txBox="1"/>
            <p:nvPr/>
          </p:nvSpPr>
          <p:spPr>
            <a:xfrm>
              <a:off x="7274803" y="4044588"/>
              <a:ext cx="291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函数式接口中使用泛型：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3A6FAC6-CCE5-41D0-87AC-8DB73514E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4803" y="4528917"/>
              <a:ext cx="4486200" cy="1447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657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3DE243-254F-4004-8DB2-7A9FF729D44A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3047153"/>
            <a:ext cx="3603280" cy="37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作为参数传递 </a:t>
            </a: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kumimoji="1"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79F38A-9A5C-46EE-8CC0-11F07F9F9019}"/>
              </a:ext>
            </a:extLst>
          </p:cNvPr>
          <p:cNvGrpSpPr/>
          <p:nvPr/>
        </p:nvGrpSpPr>
        <p:grpSpPr>
          <a:xfrm>
            <a:off x="383850" y="906938"/>
            <a:ext cx="8514391" cy="5468396"/>
            <a:chOff x="383850" y="1041409"/>
            <a:chExt cx="8514391" cy="546839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C6BA909-18D2-4DB3-900D-70D0AD6BC91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691680" y="1041409"/>
              <a:ext cx="5472608" cy="792088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作为参数传递 </a:t>
              </a:r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Lambda </a:t>
              </a:r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5E4A941-D988-4ED1-9697-2809EEB6D231}"/>
                </a:ext>
              </a:extLst>
            </p:cNvPr>
            <p:cNvSpPr txBox="1"/>
            <p:nvPr/>
          </p:nvSpPr>
          <p:spPr>
            <a:xfrm>
              <a:off x="383850" y="5085184"/>
              <a:ext cx="8292606" cy="1424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作为参数传递 </a:t>
              </a: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Lambda </a:t>
              </a: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表达式：为了将 </a:t>
              </a: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Lambda </a:t>
              </a: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表达式作为参数传递，接收</a:t>
              </a: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Lambda </a:t>
              </a: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表达式的参数类型必须是与该 </a:t>
              </a: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Lambda </a:t>
              </a: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表达式兼容的函数式接口的类型。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BC5681A-A5FF-4EBF-8F1B-887476E3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700808"/>
              <a:ext cx="8502705" cy="94354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47756D1-9913-4203-9E1D-742CD418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900" y="3449959"/>
              <a:ext cx="7049245" cy="104563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E91C5B3-C71A-46E4-BC19-F8FC21A545BD}"/>
                </a:ext>
              </a:extLst>
            </p:cNvPr>
            <p:cNvSpPr/>
            <p:nvPr/>
          </p:nvSpPr>
          <p:spPr>
            <a:xfrm>
              <a:off x="4427984" y="1643916"/>
              <a:ext cx="2520280" cy="3449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90E1CF1-8FAD-484B-9B8D-A118A95CF116}"/>
                </a:ext>
              </a:extLst>
            </p:cNvPr>
            <p:cNvSpPr/>
            <p:nvPr/>
          </p:nvSpPr>
          <p:spPr>
            <a:xfrm>
              <a:off x="1475656" y="3823520"/>
              <a:ext cx="4176464" cy="3255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630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7CC228-5007-4929-A198-E5EC892374B3}"/>
              </a:ext>
            </a:extLst>
          </p:cNvPr>
          <p:cNvSpPr txBox="1">
            <a:spLocks noChangeArrowheads="1"/>
          </p:cNvSpPr>
          <p:nvPr/>
        </p:nvSpPr>
        <p:spPr>
          <a:xfrm>
            <a:off x="1989647" y="1045453"/>
            <a:ext cx="4945921" cy="39600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内置四大核心函数式接口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DE2EBD-6BE4-474E-BA5B-F65CF4BBCA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8024" y="1530348"/>
          <a:ext cx="8712968" cy="5062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函数式接口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Consumer&lt;T&gt;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消费型接口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对类型为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的对象应用操作，包含方法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accept(T t)</a:t>
                      </a:r>
                      <a:endParaRPr lang="zh-CN" sz="1400" b="1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Supplier&lt;T&gt;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供给型接口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返回类型为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的对象，包含方法</a:t>
                      </a:r>
                      <a:r>
                        <a:rPr lang="zh-CN" alt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sz="14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 get()</a:t>
                      </a:r>
                      <a:endParaRPr lang="zh-CN" sz="1400" b="1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Function&lt;T, R&gt;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函数型接口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对类型为</a:t>
                      </a: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的对象应用操作，并返回结果。结果是</a:t>
                      </a: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类型的对象。包含方法</a:t>
                      </a:r>
                      <a:r>
                        <a:rPr lang="zh-CN" alt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sz="1400" b="1" kern="10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 apply(T t)</a:t>
                      </a:r>
                      <a:endParaRPr lang="zh-CN" sz="1400" b="1" kern="10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Predicate&lt;T&gt;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断定型接口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确定类型为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的对象是否满足某约束，并返回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值。包含方法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r>
                        <a:rPr lang="en-US" sz="14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test(T t)</a:t>
                      </a:r>
                      <a:endParaRPr lang="zh-CN" sz="1400" b="1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6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FD1AF8-2232-4602-B201-AE75AC4247A0}"/>
              </a:ext>
            </a:extLst>
          </p:cNvPr>
          <p:cNvSpPr txBox="1">
            <a:spLocks noChangeArrowheads="1"/>
          </p:cNvSpPr>
          <p:nvPr/>
        </p:nvSpPr>
        <p:spPr>
          <a:xfrm>
            <a:off x="3432852" y="698452"/>
            <a:ext cx="1569454" cy="426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其他接口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172BAF-745E-46A4-9FED-237EB49F9B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1179" y="1134290"/>
          <a:ext cx="8712967" cy="5552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9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函数式接口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参数类型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BiFunction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&lt;T, U, R&gt;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T, U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对类型为 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T, U 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参数应用操作，返回 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 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类型的结果。包含方法为</a:t>
                      </a:r>
                      <a:r>
                        <a:rPr lang="en-US" altLang="zh-CN" sz="1800" kern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 apply(T </a:t>
                      </a: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U u);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UnaryOperator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&lt;T&gt;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(Function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子接口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对类型为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的对象进行一元运算，并返回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类型的结果。包含方法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800" kern="100" baseline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 apply(T t);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BinaryOperator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&lt;T&gt;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BiFunction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子接口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T, T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对类型为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的对象进行二元运算，并返回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类型的结果。包含方法为</a:t>
                      </a:r>
                      <a:r>
                        <a:rPr lang="en-US" altLang="zh-CN" sz="1800" kern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 apply(T t1, T t2);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BiConsumer&lt;T, U&gt;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T, U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对类型为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T, U 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参数应用操作。包含方法为</a:t>
                      </a:r>
                      <a:r>
                        <a:rPr lang="en-US" altLang="zh-CN" sz="1800" kern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accept(T </a:t>
                      </a: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U u)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BiPredicate&lt;T,U&gt;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T,U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包含方法为  </a:t>
                      </a:r>
                      <a: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00" baseline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test(T t,U u)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ToIntFunction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&lt;T&gt;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ToLongFunction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&lt;T&gt;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ToDoubleFunction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&lt;T&gt;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分别计算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、值的函数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IntFunction&lt;R&gt;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LongFunction&lt;R&gt;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DoubleFunction&lt;R&gt;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参数分别为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 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类型的函数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779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4639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方法引用与构造器引用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C84593-E2A8-4EA0-9D44-BE7BD037949E}"/>
              </a:ext>
            </a:extLst>
          </p:cNvPr>
          <p:cNvGrpSpPr/>
          <p:nvPr/>
        </p:nvGrpSpPr>
        <p:grpSpPr>
          <a:xfrm>
            <a:off x="323528" y="953317"/>
            <a:ext cx="8640960" cy="5583899"/>
            <a:chOff x="323528" y="953317"/>
            <a:chExt cx="8640960" cy="558389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63503C61-5029-47AF-ABCD-E3A520EAB9A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89218" y="953317"/>
              <a:ext cx="5661442" cy="792088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方法引用</a:t>
              </a:r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(Method References)</a:t>
              </a:r>
              <a:endPara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83C06F-5C7E-4DDE-BF4E-CDB505450340}"/>
                </a:ext>
              </a:extLst>
            </p:cNvPr>
            <p:cNvSpPr txBox="1"/>
            <p:nvPr/>
          </p:nvSpPr>
          <p:spPr>
            <a:xfrm>
              <a:off x="323528" y="1484784"/>
              <a:ext cx="8640960" cy="3683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当要传递给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Lambda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体的操作，已经有实现的方法了，可以使用方法引用！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方法引用就是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Lambda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，就是函数式接口的一个实例，通过方法的名字来指向一个方法，可以认为是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Lambda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表达式的一个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语法糖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要求：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实现抽象方法的参数列表和返回值类型，必须与方法引用的方法的参数列表和返回值类型保持一致！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方法引用：使用操作符 “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将类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或对象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 方法名分隔开来。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如下三种主要使用情况：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BD158B5-ED2B-4C95-BF00-3FBD1F7BF2A3}"/>
                </a:ext>
              </a:extLst>
            </p:cNvPr>
            <p:cNvSpPr txBox="1"/>
            <p:nvPr/>
          </p:nvSpPr>
          <p:spPr>
            <a:xfrm>
              <a:off x="797239" y="5112595"/>
              <a:ext cx="2916324" cy="1424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实例方法名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静态方法名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实例方法名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599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EDD2D4C-3424-45F6-A8B5-4EC67DDA3731}"/>
              </a:ext>
            </a:extLst>
          </p:cNvPr>
          <p:cNvGrpSpPr/>
          <p:nvPr/>
        </p:nvGrpSpPr>
        <p:grpSpPr>
          <a:xfrm>
            <a:off x="539552" y="737658"/>
            <a:ext cx="8105760" cy="5715678"/>
            <a:chOff x="539552" y="737658"/>
            <a:chExt cx="8105760" cy="5715678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D5767EA-8326-47CE-9AD3-EE77BB98E8B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510958" y="737658"/>
              <a:ext cx="4176464" cy="79208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方法引用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559E8E7-45E1-400A-B28F-D67742549573}"/>
                </a:ext>
              </a:extLst>
            </p:cNvPr>
            <p:cNvSpPr txBox="1"/>
            <p:nvPr/>
          </p:nvSpPr>
          <p:spPr>
            <a:xfrm>
              <a:off x="539552" y="1412776"/>
              <a:ext cx="453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166EA79-CAB9-4D91-B154-6E0644B8F086}"/>
                </a:ext>
              </a:extLst>
            </p:cNvPr>
            <p:cNvSpPr txBox="1"/>
            <p:nvPr/>
          </p:nvSpPr>
          <p:spPr>
            <a:xfrm>
              <a:off x="591909" y="2660154"/>
              <a:ext cx="453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等同于：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027989-1250-424D-A4C5-3E4E75784F9B}"/>
                </a:ext>
              </a:extLst>
            </p:cNvPr>
            <p:cNvSpPr txBox="1"/>
            <p:nvPr/>
          </p:nvSpPr>
          <p:spPr>
            <a:xfrm>
              <a:off x="734334" y="4158327"/>
              <a:ext cx="453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BC8BC4F-36F8-4672-A30C-ECA90FCFA257}"/>
                </a:ext>
              </a:extLst>
            </p:cNvPr>
            <p:cNvSpPr txBox="1"/>
            <p:nvPr/>
          </p:nvSpPr>
          <p:spPr>
            <a:xfrm>
              <a:off x="702611" y="5199583"/>
              <a:ext cx="453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等同于：</a:t>
              </a: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3475FE6-078D-410B-A186-9197E0096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29" y="4653136"/>
              <a:ext cx="7952883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35996E05-07ED-46BB-B98A-B900E3C40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01" y="5661248"/>
              <a:ext cx="6290111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36ABA78-B765-40E0-AB8F-8DEDE2691235}"/>
                </a:ext>
              </a:extLst>
            </p:cNvPr>
            <p:cNvSpPr/>
            <p:nvPr/>
          </p:nvSpPr>
          <p:spPr>
            <a:xfrm>
              <a:off x="5599544" y="4619992"/>
              <a:ext cx="3036688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8690ED-659A-4F55-9BEC-DB8B0A53A963}"/>
                </a:ext>
              </a:extLst>
            </p:cNvPr>
            <p:cNvSpPr/>
            <p:nvPr/>
          </p:nvSpPr>
          <p:spPr>
            <a:xfrm>
              <a:off x="4568350" y="5661248"/>
              <a:ext cx="2405062" cy="3960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79C63D45-469F-4057-9E88-BC5A89291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173" y="2060848"/>
              <a:ext cx="7768136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9D239328-9A20-4B64-9688-99140F876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582" y="3128350"/>
              <a:ext cx="7201067" cy="53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5384691-F029-4B4F-94BE-6A9B0CDCFF87}"/>
                </a:ext>
              </a:extLst>
            </p:cNvPr>
            <p:cNvSpPr/>
            <p:nvPr/>
          </p:nvSpPr>
          <p:spPr>
            <a:xfrm>
              <a:off x="4355976" y="2060848"/>
              <a:ext cx="4086333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BF95570-2CB1-4F36-90E3-DA0B871C5DBB}"/>
                </a:ext>
              </a:extLst>
            </p:cNvPr>
            <p:cNvSpPr/>
            <p:nvPr/>
          </p:nvSpPr>
          <p:spPr>
            <a:xfrm>
              <a:off x="4668870" y="3128350"/>
              <a:ext cx="3172779" cy="5360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075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B7161D-47DF-4DE2-AFFF-FFE7AB00EEED}"/>
              </a:ext>
            </a:extLst>
          </p:cNvPr>
          <p:cNvGrpSpPr/>
          <p:nvPr/>
        </p:nvGrpSpPr>
        <p:grpSpPr>
          <a:xfrm>
            <a:off x="478995" y="831787"/>
            <a:ext cx="7992888" cy="5444296"/>
            <a:chOff x="478995" y="737658"/>
            <a:chExt cx="7992888" cy="544429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D11298A-69B7-4506-A1C9-79EE2B79278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510958" y="737658"/>
              <a:ext cx="4176464" cy="79208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方法引用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38724E3-266E-40BC-B5D8-E7D278ABAB62}"/>
                </a:ext>
              </a:extLst>
            </p:cNvPr>
            <p:cNvSpPr txBox="1"/>
            <p:nvPr/>
          </p:nvSpPr>
          <p:spPr>
            <a:xfrm>
              <a:off x="644906" y="1498160"/>
              <a:ext cx="4536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FDDB93-65D2-4788-9648-F0C505F17228}"/>
                </a:ext>
              </a:extLst>
            </p:cNvPr>
            <p:cNvSpPr txBox="1"/>
            <p:nvPr/>
          </p:nvSpPr>
          <p:spPr>
            <a:xfrm>
              <a:off x="677279" y="2666533"/>
              <a:ext cx="4536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等同于：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57DB67-CAC2-4299-A840-94BEAC043885}"/>
                </a:ext>
              </a:extLst>
            </p:cNvPr>
            <p:cNvSpPr txBox="1"/>
            <p:nvPr/>
          </p:nvSpPr>
          <p:spPr>
            <a:xfrm>
              <a:off x="478995" y="5307547"/>
              <a:ext cx="7992888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r>
                <a:rPr lang="zh-CN" altLang="zh-CN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zh-CN" altLang="en-US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函数式接口方法的</a:t>
              </a:r>
              <a:r>
                <a:rPr lang="zh-CN" altLang="zh-CN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第一个参数</a:t>
              </a:r>
              <a:r>
                <a:rPr lang="zh-CN" altLang="en-US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zh-CN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需要引用方法的调用</a:t>
              </a:r>
              <a:r>
                <a:rPr lang="zh-CN" altLang="en-US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者</a:t>
              </a:r>
              <a:r>
                <a:rPr lang="zh-CN" altLang="zh-CN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，并且第二个参数是需要引用方法的参数</a:t>
              </a:r>
              <a:r>
                <a:rPr lang="en-US" altLang="zh-CN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或无参数</a:t>
              </a:r>
              <a:r>
                <a:rPr lang="en-US" altLang="zh-CN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zh-CN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时：</a:t>
              </a:r>
              <a:r>
                <a:rPr lang="en-US" altLang="zh-CN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ClassName::methodName</a:t>
              </a:r>
              <a:endPara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6012957-9C2E-48D5-B0FF-FE7650295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279" y="2097926"/>
              <a:ext cx="7596320" cy="538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A68F46DB-92E7-4DFD-9D5D-EFD7C8563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4" y="3429000"/>
              <a:ext cx="7122246" cy="115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9F1C28-D768-40D0-86EB-8D19BFBB9B56}"/>
                </a:ext>
              </a:extLst>
            </p:cNvPr>
            <p:cNvSpPr/>
            <p:nvPr/>
          </p:nvSpPr>
          <p:spPr>
            <a:xfrm>
              <a:off x="5213783" y="2097926"/>
              <a:ext cx="2958617" cy="538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5D51FF-10D5-4836-9D26-ACCF3E8B7A6A}"/>
                </a:ext>
              </a:extLst>
            </p:cNvPr>
            <p:cNvSpPr/>
            <p:nvPr/>
          </p:nvSpPr>
          <p:spPr>
            <a:xfrm>
              <a:off x="5508104" y="3429000"/>
              <a:ext cx="2160240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718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0445D2-33D1-436F-B22C-23D13EBC21B2}"/>
              </a:ext>
            </a:extLst>
          </p:cNvPr>
          <p:cNvGrpSpPr/>
          <p:nvPr/>
        </p:nvGrpSpPr>
        <p:grpSpPr>
          <a:xfrm>
            <a:off x="462697" y="989526"/>
            <a:ext cx="8640960" cy="4570660"/>
            <a:chOff x="489591" y="1594644"/>
            <a:chExt cx="8640960" cy="4570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E2A4B60-A8E5-4D67-9634-3F49169142B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62088" y="1594644"/>
              <a:ext cx="4176464" cy="79208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构造器引用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B8963B-E1A0-4C9A-B537-BB43E834A1DC}"/>
                </a:ext>
              </a:extLst>
            </p:cNvPr>
            <p:cNvSpPr txBox="1"/>
            <p:nvPr/>
          </p:nvSpPr>
          <p:spPr>
            <a:xfrm>
              <a:off x="489591" y="2146673"/>
              <a:ext cx="8640960" cy="2076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   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ClassName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::new </a:t>
              </a:r>
            </a:p>
            <a:p>
              <a:pPr>
                <a:lnSpc>
                  <a:spcPts val="4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与函数式接口相结合，自动与函数式接口中方法兼容。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4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可以把构造器引用赋值给定义的方法，要求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构造器参数列表要与接口中抽象方法的参数列表一致！且方法的返回值即为构造器对应类的对象。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370B6D4-11F8-4035-B8BF-E25EFD9A6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413" y="5013177"/>
              <a:ext cx="7457971" cy="28803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98F8F0A-69EF-4666-9AA8-567532D6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413" y="5893335"/>
              <a:ext cx="6349430" cy="27196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621FB8-1CBE-44F2-9668-B03C7A59BAF0}"/>
                </a:ext>
              </a:extLst>
            </p:cNvPr>
            <p:cNvSpPr txBox="1"/>
            <p:nvPr/>
          </p:nvSpPr>
          <p:spPr>
            <a:xfrm>
              <a:off x="489591" y="4561734"/>
              <a:ext cx="4536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442C7D1-00BF-45C0-9356-8470B56A3707}"/>
                </a:ext>
              </a:extLst>
            </p:cNvPr>
            <p:cNvSpPr txBox="1"/>
            <p:nvPr/>
          </p:nvSpPr>
          <p:spPr>
            <a:xfrm>
              <a:off x="489591" y="5472539"/>
              <a:ext cx="4536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等同于：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EA995C0-DEAE-4EB7-8958-E5AB0935EC6B}"/>
                </a:ext>
              </a:extLst>
            </p:cNvPr>
            <p:cNvSpPr/>
            <p:nvPr/>
          </p:nvSpPr>
          <p:spPr>
            <a:xfrm>
              <a:off x="5026095" y="5893335"/>
              <a:ext cx="1809014" cy="2719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5BAF6E0-F372-4733-9D72-0CA376C206DF}"/>
                </a:ext>
              </a:extLst>
            </p:cNvPr>
            <p:cNvSpPr/>
            <p:nvPr/>
          </p:nvSpPr>
          <p:spPr>
            <a:xfrm>
              <a:off x="5068462" y="5013177"/>
              <a:ext cx="2846767" cy="3281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873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6C0CBB-1740-49C5-90EE-10C1E072DD05}"/>
              </a:ext>
            </a:extLst>
          </p:cNvPr>
          <p:cNvGrpSpPr/>
          <p:nvPr/>
        </p:nvGrpSpPr>
        <p:grpSpPr>
          <a:xfrm>
            <a:off x="391041" y="1174756"/>
            <a:ext cx="7281622" cy="3087250"/>
            <a:chOff x="391041" y="1174756"/>
            <a:chExt cx="7281622" cy="308725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345907A-78D1-4D94-A2AC-507900C1CF2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06593" y="1174756"/>
              <a:ext cx="4176464" cy="79208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数组引用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72D07B9-DE3C-4BA9-8192-C96B907FBA4D}"/>
                </a:ext>
              </a:extLst>
            </p:cNvPr>
            <p:cNvSpPr txBox="1"/>
            <p:nvPr/>
          </p:nvSpPr>
          <p:spPr>
            <a:xfrm>
              <a:off x="391041" y="1916832"/>
              <a:ext cx="5534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 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type[] :: new</a:t>
              </a:r>
              <a:endPara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D747E88-E35D-4CDB-A510-54167AD82920}"/>
                </a:ext>
              </a:extLst>
            </p:cNvPr>
            <p:cNvSpPr txBox="1"/>
            <p:nvPr/>
          </p:nvSpPr>
          <p:spPr>
            <a:xfrm>
              <a:off x="391041" y="2377170"/>
              <a:ext cx="453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9E929C0-CB58-40A4-97FF-8C9A5AA96E8D}"/>
                </a:ext>
              </a:extLst>
            </p:cNvPr>
            <p:cNvSpPr txBox="1"/>
            <p:nvPr/>
          </p:nvSpPr>
          <p:spPr>
            <a:xfrm>
              <a:off x="391041" y="3396549"/>
              <a:ext cx="453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等同于：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C46C76F-BB7B-4187-B3FF-B82D69784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41" y="2878611"/>
              <a:ext cx="7281622" cy="27076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FF2E28E-586E-4DA9-BCED-96AE62AF8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360" y="3996813"/>
              <a:ext cx="6440397" cy="252565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408077C-C1A2-4BEB-886D-8AEA4601B3C5}"/>
                </a:ext>
              </a:extLst>
            </p:cNvPr>
            <p:cNvSpPr/>
            <p:nvPr/>
          </p:nvSpPr>
          <p:spPr>
            <a:xfrm>
              <a:off x="4888137" y="2838835"/>
              <a:ext cx="2679918" cy="402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27D4C1-A362-43A8-91EE-EFD478E478F6}"/>
                </a:ext>
              </a:extLst>
            </p:cNvPr>
            <p:cNvSpPr/>
            <p:nvPr/>
          </p:nvSpPr>
          <p:spPr>
            <a:xfrm>
              <a:off x="4790756" y="3984184"/>
              <a:ext cx="2142382" cy="277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329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4206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强大的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 API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E9ED58-5752-4FD1-9FBB-6DA192C22808}"/>
              </a:ext>
            </a:extLst>
          </p:cNvPr>
          <p:cNvGrpSpPr/>
          <p:nvPr/>
        </p:nvGrpSpPr>
        <p:grpSpPr>
          <a:xfrm>
            <a:off x="296234" y="802381"/>
            <a:ext cx="11523331" cy="5837341"/>
            <a:chOff x="334334" y="698452"/>
            <a:chExt cx="11523331" cy="583734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9125D22-9B5E-44F3-A342-C962667AF46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77347" y="698452"/>
              <a:ext cx="4437306" cy="79208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zh-CN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API</a:t>
              </a:r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95DC3C1-5EB1-47AD-A0E8-067A7B98F7C0}"/>
                </a:ext>
              </a:extLst>
            </p:cNvPr>
            <p:cNvSpPr txBox="1"/>
            <p:nvPr/>
          </p:nvSpPr>
          <p:spPr>
            <a:xfrm>
              <a:off x="334334" y="928682"/>
              <a:ext cx="11523331" cy="412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Java8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中有两大最为重要的改变。第一个是 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Lambda 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；另外一个则是 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API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4000"/>
                </a:lnSpc>
              </a:pP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API ( </a:t>
              </a:r>
              <a:r>
                <a:rPr lang="en-US" altLang="zh-CN" sz="200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java.util.stream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把真正的函数式编程风格引入到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中。这是目前为止对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类库最好的补充，因为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API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可以极大提供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程序员的生产力，让程序员写出高效率、干净、简洁的代码。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Java8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中处理集合的关键抽象概念，它可以指定你希望对集合进行的操作，可以执行非常复杂的查找、过滤和映射数据等操作。 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API 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对集合数据进行操作，就类似于使用 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 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执行的数据库查询。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也可以使用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API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来并行执行操作。简言之，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API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提供了一种高效且易于使用的处理数据的方式。</a:t>
              </a:r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3F2DD2EA-AA91-4840-8FD7-B5857665A9C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34443" y="5262593"/>
              <a:ext cx="3890039" cy="394004"/>
            </a:xfrm>
            <a:prstGeom prst="rect">
              <a:avLst/>
            </a:prstGeom>
          </p:spPr>
          <p:txBody>
            <a:bodyPr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为什么要使用</a:t>
              </a:r>
              <a:r>
                <a:rPr kumimoji="1" lang="en-US" altLang="zh-CN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API</a:t>
              </a:r>
              <a:endParaRPr kumimoji="1"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13AA31-6255-4DE4-B267-DCC8825AEB44}"/>
                </a:ext>
              </a:extLst>
            </p:cNvPr>
            <p:cNvSpPr/>
            <p:nvPr/>
          </p:nvSpPr>
          <p:spPr>
            <a:xfrm>
              <a:off x="334334" y="5574504"/>
              <a:ext cx="11522750" cy="96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实际开发中，项目中多数数据源都来自于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Oracle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等。但现在数据源可以更多了，有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MongDB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Radis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等，而这些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NoSQL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的数据就需要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层面去处理。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00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80E038-3728-484D-B4E3-A6C8FF534A2A}"/>
              </a:ext>
            </a:extLst>
          </p:cNvPr>
          <p:cNvSpPr txBox="1">
            <a:spLocks noChangeArrowheads="1"/>
          </p:cNvSpPr>
          <p:nvPr/>
        </p:nvSpPr>
        <p:spPr>
          <a:xfrm>
            <a:off x="3650643" y="800925"/>
            <a:ext cx="3769940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8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新特性简介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305DA20-E096-41BE-802A-9FB6DD989784}"/>
              </a:ext>
            </a:extLst>
          </p:cNvPr>
          <p:cNvSpPr txBox="1"/>
          <p:nvPr/>
        </p:nvSpPr>
        <p:spPr>
          <a:xfrm>
            <a:off x="586160" y="1379364"/>
            <a:ext cx="1140264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1.8)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语言开发的一个主要版本。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月发布，可以看成是自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5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以来最具革命性的版本。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语言、编译器、类库、开发工具与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带来了大量新特性。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74C9E33-6287-4375-8C9E-6CC94E929A24}"/>
              </a:ext>
            </a:extLst>
          </p:cNvPr>
          <p:cNvSpPr txBox="1">
            <a:spLocks noChangeArrowheads="1"/>
          </p:cNvSpPr>
          <p:nvPr/>
        </p:nvSpPr>
        <p:spPr>
          <a:xfrm>
            <a:off x="586160" y="2916305"/>
            <a:ext cx="6258136" cy="4449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代码更少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增加了新的语法：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强大的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 API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速度更快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最大化减少空指针异常：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Nashorn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引擎，允许在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便于并行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211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9E8E07-DB93-4944-856D-316F7F2EFFDA}"/>
              </a:ext>
            </a:extLst>
          </p:cNvPr>
          <p:cNvSpPr txBox="1">
            <a:spLocks noChangeArrowheads="1"/>
          </p:cNvSpPr>
          <p:nvPr/>
        </p:nvSpPr>
        <p:spPr>
          <a:xfrm>
            <a:off x="2591640" y="970569"/>
            <a:ext cx="2464454" cy="3923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kumimoji="1"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endParaRPr kumimoji="1"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81C46E-1EDC-4E16-9DB6-4DF838EDE363}"/>
              </a:ext>
            </a:extLst>
          </p:cNvPr>
          <p:cNvSpPr txBox="1"/>
          <p:nvPr/>
        </p:nvSpPr>
        <p:spPr>
          <a:xfrm>
            <a:off x="323528" y="1700808"/>
            <a:ext cx="7690919" cy="156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到底是什么呢？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是数据渠道，用于操作数据源（集合、数组等）所生成的元素序列。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“集合讲的是数据，</a:t>
            </a:r>
            <a:r>
              <a:rPr lang="en-US" altLang="zh-CN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讲的是计算！”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5C5B45-DEC2-421B-BDA8-48BB0FF8A4C5}"/>
              </a:ext>
            </a:extLst>
          </p:cNvPr>
          <p:cNvSpPr txBox="1"/>
          <p:nvPr/>
        </p:nvSpPr>
        <p:spPr>
          <a:xfrm>
            <a:off x="323528" y="3429000"/>
            <a:ext cx="985589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自己不会存储元素。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不会改变源对象。相反，他们会返回一个持有结果的新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操作是延迟执行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惰性求值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的。这意味着他们会等到需要结果的时候才执行。</a:t>
            </a:r>
          </a:p>
        </p:txBody>
      </p:sp>
    </p:spTree>
    <p:extLst>
      <p:ext uri="{BB962C8B-B14F-4D97-AF65-F5344CB8AC3E}">
        <p14:creationId xmlns:p14="http://schemas.microsoft.com/office/powerpoint/2010/main" val="765324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3FD10A-3986-4B00-996E-4CA9F845A455}"/>
              </a:ext>
            </a:extLst>
          </p:cNvPr>
          <p:cNvSpPr txBox="1">
            <a:spLocks noChangeArrowheads="1"/>
          </p:cNvSpPr>
          <p:nvPr/>
        </p:nvSpPr>
        <p:spPr>
          <a:xfrm>
            <a:off x="2510958" y="831076"/>
            <a:ext cx="3585042" cy="432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 </a:t>
            </a:r>
            <a:r>
              <a:rPr kumimoji="1"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的操作三个步骤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59865C-F325-4BB6-8298-58AA9156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25144"/>
            <a:ext cx="8775277" cy="16561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775618-BF0B-4F2A-B077-1AE6714C686A}"/>
              </a:ext>
            </a:extLst>
          </p:cNvPr>
          <p:cNvSpPr txBox="1"/>
          <p:nvPr/>
        </p:nvSpPr>
        <p:spPr>
          <a:xfrm>
            <a:off x="248024" y="1484784"/>
            <a:ext cx="8644455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一个数据源（如：集合、数组），获取一个流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中间操作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一个中间操作链，对数据源的数据进行处理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终止操作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终端操作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旦执行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终止操作，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执行中间操作链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，并产生结果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。之后，不会再被使用</a:t>
            </a:r>
          </a:p>
        </p:txBody>
      </p:sp>
    </p:spTree>
    <p:extLst>
      <p:ext uri="{BB962C8B-B14F-4D97-AF65-F5344CB8AC3E}">
        <p14:creationId xmlns:p14="http://schemas.microsoft.com/office/powerpoint/2010/main" val="135414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3108BF3-60FA-40BD-BC9E-148E1F733B74}"/>
              </a:ext>
            </a:extLst>
          </p:cNvPr>
          <p:cNvGrpSpPr/>
          <p:nvPr/>
        </p:nvGrpSpPr>
        <p:grpSpPr>
          <a:xfrm>
            <a:off x="204258" y="936067"/>
            <a:ext cx="8424936" cy="5469958"/>
            <a:chOff x="204258" y="720915"/>
            <a:chExt cx="8424936" cy="5469958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2FBF802-CD9C-4C6F-A978-C6BCC0D4B95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4430" y="720915"/>
              <a:ext cx="4318717" cy="372826"/>
            </a:xfrm>
            <a:prstGeom prst="rect">
              <a:avLst/>
            </a:prstGeom>
          </p:spPr>
          <p:txBody>
            <a:bodyPr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 </a:t>
              </a:r>
              <a:r>
                <a:rPr kumimoji="1" lang="en-US" altLang="zh-CN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</a:t>
              </a:r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方式一：通过集合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CF8E4BF-EF91-4BCA-AE34-9CF10CA20F34}"/>
                </a:ext>
              </a:extLst>
            </p:cNvPr>
            <p:cNvSpPr txBox="1"/>
            <p:nvPr/>
          </p:nvSpPr>
          <p:spPr>
            <a:xfrm>
              <a:off x="204258" y="1000977"/>
              <a:ext cx="7389237" cy="1598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Java8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Collection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接口被扩展，提供了两个获取流的方法：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Stream&lt;E&gt; stream() : 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返回一个顺序流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Stream&lt;E&gt; 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parallelStream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: 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返回一个并行流</a:t>
              </a:r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894E93F6-5CD6-4037-BC70-C82161159E1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4430" y="2804923"/>
              <a:ext cx="5904656" cy="372826"/>
            </a:xfrm>
            <a:prstGeom prst="rect">
              <a:avLst/>
            </a:prstGeom>
          </p:spPr>
          <p:txBody>
            <a:bodyPr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 </a:t>
              </a:r>
              <a:r>
                <a:rPr kumimoji="1" lang="en-US" altLang="zh-CN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</a:t>
              </a:r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方式二：通过数组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C0448B0-E3D4-4EC7-A04F-A5026B9D7DF2}"/>
                </a:ext>
              </a:extLst>
            </p:cNvPr>
            <p:cNvSpPr txBox="1"/>
            <p:nvPr/>
          </p:nvSpPr>
          <p:spPr>
            <a:xfrm>
              <a:off x="204258" y="3087972"/>
              <a:ext cx="8424936" cy="310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Java8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Arrays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的静态方法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stream()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可以获取数组流：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 &lt;T&gt; Stream&lt;T&gt; stream(T[] array): 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返回一个流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4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重载形式，能够处理对应基本类型的数组：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 static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IntStream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stream(int[] array)</a:t>
              </a: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 static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LongStream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stream(long[] array)</a:t>
              </a: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 static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DoubleStream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stream(double[] array)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8392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378A39D-EF03-478E-8ADB-E05891C5105B}"/>
              </a:ext>
            </a:extLst>
          </p:cNvPr>
          <p:cNvGrpSpPr/>
          <p:nvPr/>
        </p:nvGrpSpPr>
        <p:grpSpPr>
          <a:xfrm>
            <a:off x="589828" y="1119046"/>
            <a:ext cx="11012343" cy="4397112"/>
            <a:chOff x="296633" y="1038364"/>
            <a:chExt cx="11012343" cy="439711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EEF3B4A-7237-4D21-9D4B-40976E78E82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45517" y="1038364"/>
              <a:ext cx="5437874" cy="360071"/>
            </a:xfrm>
            <a:prstGeom prst="rect">
              <a:avLst/>
            </a:prstGeom>
          </p:spPr>
          <p:txBody>
            <a:bodyPr>
              <a:normAutofit fontScale="90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 </a:t>
              </a:r>
              <a:r>
                <a:rPr kumimoji="1" lang="en-US" altLang="zh-CN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</a:t>
              </a:r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方式三：通过</a:t>
              </a:r>
              <a:r>
                <a:rPr kumimoji="1" lang="en-US" altLang="zh-CN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</a:t>
              </a:r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kumimoji="1" lang="en-US" altLang="zh-CN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of()</a:t>
              </a:r>
              <a:endParaRPr kumimoji="1"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06B0EDC-2D0A-4D3A-9311-77855B72B471}"/>
                </a:ext>
              </a:extLst>
            </p:cNvPr>
            <p:cNvSpPr txBox="1"/>
            <p:nvPr/>
          </p:nvSpPr>
          <p:spPr>
            <a:xfrm>
              <a:off x="296633" y="1317753"/>
              <a:ext cx="11012343" cy="105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可以调用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类静态方法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of(),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通过显示值创建一个流。它可以接收任意数量的参数。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 static&lt;T&gt; Stream&lt;T&gt; of(T... values) : 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返回一个流</a:t>
              </a:r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7F86DC59-334C-4772-BD86-F3F0CB63DDF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94823" y="2543621"/>
              <a:ext cx="5101177" cy="396044"/>
            </a:xfrm>
            <a:prstGeom prst="rect">
              <a:avLst/>
            </a:prstGeom>
          </p:spPr>
          <p:txBody>
            <a:bodyPr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 </a:t>
              </a:r>
              <a:r>
                <a:rPr kumimoji="1" lang="en-US" altLang="zh-CN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</a:t>
              </a:r>
              <a:r>
                <a:rPr kumimoji="1"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方式四：创建无限流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D101D5-7900-4DDB-8D46-76A190617FED}"/>
                </a:ext>
              </a:extLst>
            </p:cNvPr>
            <p:cNvSpPr txBox="1"/>
            <p:nvPr/>
          </p:nvSpPr>
          <p:spPr>
            <a:xfrm>
              <a:off x="296633" y="2845536"/>
              <a:ext cx="10232414" cy="2589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可以使用静态方法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Stream.iterate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Stream.generate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(),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创建无限流。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4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 static&lt;T&gt; Stream&lt;T&gt; iterate(final T seed, final 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UnaryOperator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&lt;T&gt; f) </a:t>
              </a: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4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 static&lt;T&gt; Stream&lt;T&gt; generate(Supplier&lt;T&gt; s) 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49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4286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Stream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的中间操作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C64BF28-79EE-4751-9ED7-B0786A9C5389}"/>
              </a:ext>
            </a:extLst>
          </p:cNvPr>
          <p:cNvSpPr txBox="1">
            <a:spLocks noChangeArrowheads="1"/>
          </p:cNvSpPr>
          <p:nvPr/>
        </p:nvSpPr>
        <p:spPr>
          <a:xfrm>
            <a:off x="1024038" y="723319"/>
            <a:ext cx="7510361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 </a:t>
            </a:r>
            <a:r>
              <a:rPr kumimoji="1"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的中间操作 </a:t>
            </a:r>
            <a:r>
              <a:rPr kumimoji="1"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返回的还是一个流对象的操作</a:t>
            </a:r>
            <a:r>
              <a:rPr kumimoji="1"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F840F0-C6BC-4D18-9E18-CD03755AEE3D}"/>
              </a:ext>
            </a:extLst>
          </p:cNvPr>
          <p:cNvSpPr txBox="1"/>
          <p:nvPr/>
        </p:nvSpPr>
        <p:spPr>
          <a:xfrm>
            <a:off x="297024" y="1894841"/>
            <a:ext cx="2520280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筛选与切片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3B07A8-C23F-4582-A14E-38661F4E8965}"/>
              </a:ext>
            </a:extLst>
          </p:cNvPr>
          <p:cNvSpPr txBox="1"/>
          <p:nvPr/>
        </p:nvSpPr>
        <p:spPr>
          <a:xfrm>
            <a:off x="179512" y="152974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4D6D96-0EEE-49B5-9E24-E25DF9BDA6FE}"/>
              </a:ext>
            </a:extLst>
          </p:cNvPr>
          <p:cNvSpPr txBox="1"/>
          <p:nvPr/>
        </p:nvSpPr>
        <p:spPr>
          <a:xfrm>
            <a:off x="179512" y="1162210"/>
            <a:ext cx="9388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中间操作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可以连接起来形成一个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，除非流水线上触发终止操作，否则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中间操作不会执行任何的处理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！而在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终止操作时一次性全部处理，称为“惰性求值”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F52D688-0A07-45DF-AB15-122C689452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7024" y="2422199"/>
          <a:ext cx="8352928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  法</a:t>
                      </a:r>
                      <a:endParaRPr lang="zh-CN" alt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  述</a:t>
                      </a:r>
                      <a:endParaRPr lang="zh-CN" alt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filter(Predicate</a:t>
                      </a:r>
                      <a:r>
                        <a:rPr lang="en-US" altLang="zh-CN" sz="20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r>
                        <a:rPr lang="en-US" alt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 </a:t>
                      </a:r>
                      <a:r>
                        <a:rPr lang="en-US" alt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Lambda </a:t>
                      </a:r>
                      <a:r>
                        <a:rPr lang="zh-CN" alt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 从流中排除某些元素</a:t>
                      </a:r>
                      <a:endParaRPr lang="zh-CN" sz="17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distinct()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筛选，通过流所生成元素的 </a:t>
                      </a:r>
                      <a:r>
                        <a:rPr lang="en-US" altLang="zh-CN" sz="17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hashCode</a:t>
                      </a:r>
                      <a:r>
                        <a:rPr lang="en-US" alt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</a:t>
                      </a:r>
                      <a:r>
                        <a:rPr lang="zh-CN" alt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equals() </a:t>
                      </a:r>
                      <a:r>
                        <a:rPr lang="zh-CN" alt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去除重复元素</a:t>
                      </a:r>
                      <a:endParaRPr lang="zh-CN" sz="17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limit(</a:t>
                      </a:r>
                      <a:r>
                        <a:rPr lang="en-US" altLang="zh-CN" sz="2000" b="1" kern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 maxSize</a:t>
                      </a:r>
                      <a:r>
                        <a:rPr lang="en-US" altLang="zh-CN" sz="2000" b="1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截断流，使其元素不超过给定数量</a:t>
                      </a:r>
                      <a:endParaRPr lang="zh-CN" sz="17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skip(</a:t>
                      </a:r>
                      <a:r>
                        <a:rPr lang="en-US" altLang="zh-CN" sz="2000" b="1" kern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 n</a:t>
                      </a:r>
                      <a:r>
                        <a:rPr lang="en-US" altLang="zh-CN" sz="2000" b="1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跳过元素，返回一个扔掉了前 </a:t>
                      </a:r>
                      <a:r>
                        <a:rPr lang="en-US" alt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个元素的流。若流中元素不足 </a:t>
                      </a:r>
                      <a:r>
                        <a:rPr lang="en-US" alt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个，则返回一个空流。与 </a:t>
                      </a:r>
                      <a:r>
                        <a:rPr lang="en-US" alt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limit(n) </a:t>
                      </a:r>
                      <a:r>
                        <a:rPr lang="zh-CN" alt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互补</a:t>
                      </a:r>
                      <a:endParaRPr lang="zh-CN" sz="17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552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EBEE3339-8DAE-43A1-BB23-066805E0AB6F}"/>
              </a:ext>
            </a:extLst>
          </p:cNvPr>
          <p:cNvSpPr/>
          <p:nvPr/>
        </p:nvSpPr>
        <p:spPr>
          <a:xfrm>
            <a:off x="0" y="59084"/>
            <a:ext cx="4286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Stream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的中间操作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2EC5C5-1395-48B1-9CC2-5A25BF260E9F}"/>
              </a:ext>
            </a:extLst>
          </p:cNvPr>
          <p:cNvSpPr txBox="1"/>
          <p:nvPr/>
        </p:nvSpPr>
        <p:spPr>
          <a:xfrm>
            <a:off x="467544" y="486420"/>
            <a:ext cx="4104456" cy="5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 射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DC9F05-4ADB-4A0A-B370-231288ECF4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1024516"/>
          <a:ext cx="7992888" cy="395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map(Function</a:t>
                      </a:r>
                      <a:r>
                        <a:rPr lang="en-US" altLang="zh-CN" sz="1800" b="1" kern="1200" baseline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</a:t>
                      </a:r>
                      <a:r>
                        <a:rPr lang="en-US" altLang="zh-CN" sz="1800" b="1" kern="120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800" b="1" kern="10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接收一个函数作为参数，该函数会被应用到每个元素上，并将其映射成一个新的元素。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mapToDouble(ToDoubleFunction f)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DoubleStream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mapToInt(ToIntFunction f)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IntStream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mapToLong(ToLongFunction f)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LongStream</a:t>
                      </a: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flatMap</a:t>
                      </a:r>
                      <a:r>
                        <a:rPr lang="en-US" altLang="zh-CN" sz="18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(Function f)</a:t>
                      </a:r>
                      <a:endParaRPr lang="zh-CN" sz="18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接收一个函数作为参数，将流中的每个值都换成另一个流，然后把所有流连接成一个流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764B5A5-8C2F-465F-94CD-1392CD1FD8B8}"/>
              </a:ext>
            </a:extLst>
          </p:cNvPr>
          <p:cNvSpPr txBox="1"/>
          <p:nvPr/>
        </p:nvSpPr>
        <p:spPr>
          <a:xfrm>
            <a:off x="467544" y="4850207"/>
            <a:ext cx="2232248" cy="54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20395C5-08A7-4B5C-989B-4FAA7A6C0B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5390611"/>
          <a:ext cx="7987343" cy="127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2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sorted()</a:t>
                      </a:r>
                      <a:endParaRPr lang="zh-CN" alt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产生一个新流，其中按自然顺序排序</a:t>
                      </a:r>
                      <a:endParaRPr lang="zh-CN" alt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sorted(Comparator</a:t>
                      </a:r>
                      <a:r>
                        <a:rPr lang="en-US" altLang="zh-CN" sz="1800" b="1" kern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com)</a:t>
                      </a:r>
                      <a:endParaRPr lang="zh-CN" alt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产生一个新流，其中按比较器顺序排序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919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AC129EBF-5083-4059-82BC-911E822EF3B5}"/>
              </a:ext>
            </a:extLst>
          </p:cNvPr>
          <p:cNvSpPr txBox="1">
            <a:spLocks noChangeArrowheads="1"/>
          </p:cNvSpPr>
          <p:nvPr/>
        </p:nvSpPr>
        <p:spPr>
          <a:xfrm>
            <a:off x="994823" y="746099"/>
            <a:ext cx="4437306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 </a:t>
            </a:r>
            <a:r>
              <a:rPr kumimoji="1"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的终止操作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2FEE74-996C-4EF7-B847-6DEFCA248ABF}"/>
              </a:ext>
            </a:extLst>
          </p:cNvPr>
          <p:cNvSpPr txBox="1"/>
          <p:nvPr/>
        </p:nvSpPr>
        <p:spPr>
          <a:xfrm>
            <a:off x="395536" y="2564904"/>
            <a:ext cx="6509175" cy="5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匹配与查找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75BE0D-5BBA-4D5C-B9BC-BFF2B2F1BC1C}"/>
              </a:ext>
            </a:extLst>
          </p:cNvPr>
          <p:cNvSpPr txBox="1"/>
          <p:nvPr/>
        </p:nvSpPr>
        <p:spPr>
          <a:xfrm>
            <a:off x="395536" y="12130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终端操作会从流的流水线生成结果。其结果可以是任何不是流的值，例如：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，甚至是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流进行了终止操作后，不能再次使用。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DE7187F-3D0D-4C35-87E6-C11A8F3CFF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536" y="3185739"/>
          <a:ext cx="8519482" cy="30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allMatch(</a:t>
                      </a: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Predicate p</a:t>
                      </a: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20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检查是否匹配所有元素</a:t>
                      </a:r>
                      <a:endParaRPr lang="zh-CN" alt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anyMatch</a:t>
                      </a:r>
                      <a:r>
                        <a:rPr lang="en-US" altLang="zh-CN" sz="20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Predicate p</a:t>
                      </a:r>
                      <a:r>
                        <a:rPr lang="en-US" altLang="zh-CN" sz="20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zh-CN" sz="20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检查是否至少匹配一个元素</a:t>
                      </a:r>
                      <a:endParaRPr lang="zh-CN" alt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noneMatch(Predicate</a:t>
                      </a:r>
                      <a:r>
                        <a:rPr lang="en-US" altLang="zh-CN" sz="2000" b="1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p)</a:t>
                      </a:r>
                      <a:endParaRPr lang="zh-CN" altLang="zh-CN" sz="20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检查是否没有匹配所有元素</a:t>
                      </a:r>
                      <a:endParaRPr lang="zh-CN" alt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findFirst()</a:t>
                      </a:r>
                      <a:endParaRPr lang="zh-CN" altLang="zh-CN" sz="20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返回第一个元素</a:t>
                      </a:r>
                      <a:endParaRPr lang="zh-CN" alt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findAny()</a:t>
                      </a:r>
                      <a:endParaRPr lang="zh-CN" altLang="zh-CN" sz="20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返回当前流中的任意元素</a:t>
                      </a:r>
                      <a:endParaRPr lang="zh-CN" alt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719CED56-378B-42F2-A6E8-152707456F2E}"/>
              </a:ext>
            </a:extLst>
          </p:cNvPr>
          <p:cNvSpPr/>
          <p:nvPr/>
        </p:nvSpPr>
        <p:spPr>
          <a:xfrm>
            <a:off x="0" y="59084"/>
            <a:ext cx="4286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Stream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的终止操作</a:t>
            </a:r>
          </a:p>
        </p:txBody>
      </p:sp>
    </p:spTree>
    <p:extLst>
      <p:ext uri="{BB962C8B-B14F-4D97-AF65-F5344CB8AC3E}">
        <p14:creationId xmlns:p14="http://schemas.microsoft.com/office/powerpoint/2010/main" val="3591254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B536D55-4956-4BEE-A3C4-AA9AA70B61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1066" y="1427321"/>
          <a:ext cx="10802552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6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count()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返回流中元素总数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max(Comparator</a:t>
                      </a:r>
                      <a:r>
                        <a:rPr lang="en-US" altLang="zh-CN" sz="1800" b="1" kern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返回流中最大值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min(Comparator</a:t>
                      </a:r>
                      <a:r>
                        <a:rPr lang="en-US" altLang="zh-CN" sz="1800" b="1" kern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返回流中最小值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alt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(Consumer</a:t>
                      </a:r>
                      <a:r>
                        <a:rPr lang="en-US" altLang="zh-CN" sz="1800" b="1" kern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内部迭代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 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Collection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接口需要用户去做迭代，称为</a:t>
                      </a:r>
                      <a:r>
                        <a:rPr lang="zh-CN" altLang="en-US" sz="1600" b="0" kern="100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外部迭代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。相反，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Stream API 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使用内部迭代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它帮你把迭代做了</a:t>
                      </a:r>
                      <a:r>
                        <a:rPr lang="en-US" altLang="zh-CN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DC431B8-5C4D-4E3A-AA8E-088E9823391F}"/>
              </a:ext>
            </a:extLst>
          </p:cNvPr>
          <p:cNvSpPr/>
          <p:nvPr/>
        </p:nvSpPr>
        <p:spPr>
          <a:xfrm>
            <a:off x="0" y="59084"/>
            <a:ext cx="4286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Stream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的终止操作</a:t>
            </a:r>
          </a:p>
        </p:txBody>
      </p:sp>
    </p:spTree>
    <p:extLst>
      <p:ext uri="{BB962C8B-B14F-4D97-AF65-F5344CB8AC3E}">
        <p14:creationId xmlns:p14="http://schemas.microsoft.com/office/powerpoint/2010/main" val="1800482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9401E8A-2547-4A24-8AD5-0FDD4C3AAD2E}"/>
              </a:ext>
            </a:extLst>
          </p:cNvPr>
          <p:cNvSpPr/>
          <p:nvPr/>
        </p:nvSpPr>
        <p:spPr>
          <a:xfrm>
            <a:off x="0" y="59084"/>
            <a:ext cx="4286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Stream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的终止操作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3C3F5C-EFF4-4B15-9C35-1BC9BCBE2E96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773126"/>
            <a:ext cx="4437306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 </a:t>
            </a:r>
            <a:r>
              <a:rPr kumimoji="1"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的终止操作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6C18807D-2C2C-4F17-B284-93DE858C1A99}"/>
              </a:ext>
            </a:extLst>
          </p:cNvPr>
          <p:cNvSpPr txBox="1"/>
          <p:nvPr/>
        </p:nvSpPr>
        <p:spPr>
          <a:xfrm>
            <a:off x="905196" y="1606113"/>
            <a:ext cx="1515414" cy="5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B808B8F5-0BEE-483F-9F8A-41F6F2465D6B}"/>
              </a:ext>
            </a:extLst>
          </p:cNvPr>
          <p:cNvSpPr txBox="1"/>
          <p:nvPr/>
        </p:nvSpPr>
        <p:spPr>
          <a:xfrm>
            <a:off x="993133" y="4887421"/>
            <a:ext cx="6586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的连接通常称为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map-reduce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模式，因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用它来进行网络搜索而出名。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9D7CC4E-3F03-4E6A-97C4-F0140F6F2B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5196" y="2357908"/>
          <a:ext cx="8252056" cy="177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48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6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reduce(T </a:t>
                      </a:r>
                      <a:r>
                        <a:rPr lang="en-US" altLang="zh-CN" sz="2000" b="1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iden</a:t>
                      </a:r>
                      <a:r>
                        <a:rPr lang="en-US" alt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000" b="1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BinaryOperator</a:t>
                      </a:r>
                      <a:r>
                        <a:rPr lang="en-US" alt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b)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可以将流中元素反复结合起来，得到一个值。返回 </a:t>
                      </a:r>
                      <a:r>
                        <a:rPr lang="en-US" altLang="zh-CN" sz="16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6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reduce(BinaryOperator b)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可以将流中元素反复结合起来，得到一个值。返回</a:t>
                      </a:r>
                      <a:r>
                        <a:rPr lang="zh-CN" altLang="en-US" sz="1600" b="0" kern="1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Optional&lt;T&gt;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817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D39157F-5DEB-4EF3-A506-7EBA44CB73EC}"/>
              </a:ext>
            </a:extLst>
          </p:cNvPr>
          <p:cNvSpPr/>
          <p:nvPr/>
        </p:nvSpPr>
        <p:spPr>
          <a:xfrm>
            <a:off x="0" y="59084"/>
            <a:ext cx="4286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Stream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的终止操作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965B22-73F0-4C8E-8FE0-DEB2C420D4D3}"/>
              </a:ext>
            </a:extLst>
          </p:cNvPr>
          <p:cNvSpPr txBox="1">
            <a:spLocks noChangeArrowheads="1"/>
          </p:cNvSpPr>
          <p:nvPr/>
        </p:nvSpPr>
        <p:spPr>
          <a:xfrm>
            <a:off x="2067649" y="1257531"/>
            <a:ext cx="4437306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 </a:t>
            </a:r>
            <a:r>
              <a:rPr kumimoji="1"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的终止操作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E06B76-32DC-4A90-ADD3-DC26917E42B8}"/>
              </a:ext>
            </a:extLst>
          </p:cNvPr>
          <p:cNvSpPr txBox="1"/>
          <p:nvPr/>
        </p:nvSpPr>
        <p:spPr>
          <a:xfrm>
            <a:off x="673532" y="1742427"/>
            <a:ext cx="1569955" cy="5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0646DE-A13B-4C34-BF5C-E5B8AC704D36}"/>
              </a:ext>
            </a:extLst>
          </p:cNvPr>
          <p:cNvSpPr txBox="1"/>
          <p:nvPr/>
        </p:nvSpPr>
        <p:spPr>
          <a:xfrm>
            <a:off x="517921" y="4437112"/>
            <a:ext cx="8655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Collector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接口中方法的实现决定了如何对流执行收集的操作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如收集到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Map)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另外，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Collectors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实用类提供了很多静态方法，可以方便地创建常见收集器实例，具体方法与实例如下表：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F1C2F05-E406-4F7F-9D20-C53210236C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7921" y="2492896"/>
          <a:ext cx="8429310" cy="134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collect(Collector c)</a:t>
                      </a:r>
                      <a:endParaRPr lang="zh-CN" sz="24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将流转换为其他形式。接收一个 </a:t>
                      </a:r>
                      <a:r>
                        <a:rPr lang="en-US" altLang="zh-CN" sz="20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Collector</a:t>
                      </a:r>
                      <a:r>
                        <a:rPr lang="zh-CN" altLang="en-US" sz="20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接口的实现，用于给</a:t>
                      </a:r>
                      <a:r>
                        <a:rPr lang="en-US" altLang="zh-CN" sz="20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Stream</a:t>
                      </a:r>
                      <a:r>
                        <a:rPr lang="zh-CN" altLang="en-US" sz="20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中元素做汇总的方法</a:t>
                      </a:r>
                      <a:endParaRPr lang="zh-CN" sz="2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53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2443E4-DD1C-4DF1-90FC-AAE6D2E49882}"/>
              </a:ext>
            </a:extLst>
          </p:cNvPr>
          <p:cNvSpPr txBox="1">
            <a:spLocks noChangeArrowheads="1"/>
          </p:cNvSpPr>
          <p:nvPr/>
        </p:nvSpPr>
        <p:spPr>
          <a:xfrm>
            <a:off x="4426816" y="919741"/>
            <a:ext cx="3338368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并行流与串行流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34556488-3F73-4342-8323-1E3CB1521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84" y="1711903"/>
            <a:ext cx="10906232" cy="310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中将并行进行了优化，我们可以很容易的对数据进行并行操作。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 API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可以声明性地通过 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parallel() 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sequential()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并行流与顺序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之间进行切换。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000"/>
              </a:lnSpc>
              <a:spcBef>
                <a:spcPct val="0"/>
              </a:spcBef>
              <a:buFont typeface="Arial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并行流就是把一个内容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数组或集合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分成多个数据块，并用不同的线程分别处理每个数据块的流。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这样一来，你就可以自动把给定操作的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工作负荷分配给多核处理器的所有内核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，让它们都忙起来。整个过程无需程序员显示实现优化。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8044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C591B4-B063-4C86-8836-D98A285CE4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2544" y="815955"/>
          <a:ext cx="10878552" cy="5572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返回类型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toList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&lt;Employee&gt; </a:t>
                      </a:r>
                      <a:r>
                        <a:rPr lang="en-US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emps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list.stream().collect(Collectors.toList());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toSet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Set&lt;</a:t>
                      </a:r>
                      <a:r>
                        <a:rPr lang="en-US" alt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Employee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 </a:t>
                      </a:r>
                      <a:r>
                        <a:rPr lang="en-US" altLang="zh-CN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emps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list.stream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().collect(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Collectors.toSet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());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toCollection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Collection&lt;T&gt;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把流中元素收集到创建的集合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Collection&lt;</a:t>
                      </a:r>
                      <a:r>
                        <a:rPr lang="en-US" alt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Employee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 </a:t>
                      </a:r>
                      <a:r>
                        <a:rPr lang="en-US" altLang="zh-CN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emps 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=list.stream().collect(Collectors.toCollection(ArrayList::new));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counting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计算流中元素的个数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 </a:t>
                      </a:r>
                      <a:r>
                        <a:rPr lang="en-US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list.stream().collect(Collectors.counting());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summingInt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Integer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对流中元素的整数属性求和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nt </a:t>
                      </a:r>
                      <a:r>
                        <a:rPr lang="en-US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=list.stream().collect(Collectors.summingInt(Employee::getSalary));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averagingInt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计算流中元素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属性的平均值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 </a:t>
                      </a:r>
                      <a:r>
                        <a:rPr lang="en-US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avg 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list.stream().collect(Collectors.averagingInt(</a:t>
                      </a:r>
                      <a:r>
                        <a:rPr lang="en-US" alt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Employee::getSalary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));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summarizingInt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IntSummaryStatistics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收集流中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属性的统计值。如：平均值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nt 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SummaryStatistics</a:t>
                      </a:r>
                      <a:r>
                        <a:rPr lang="en-US" sz="1600" u="sng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iss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list.stream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().collect(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Collectors.summarizingInt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Employee::</a:t>
                      </a:r>
                      <a:r>
                        <a:rPr lang="en-US" altLang="zh-CN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getSalary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));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766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224DE7B-D37F-48AB-99E1-8759927165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260" y="697591"/>
          <a:ext cx="11416140" cy="6101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5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joining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连接流中每个字符串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</a:t>
                      </a:r>
                      <a:r>
                        <a:rPr lang="en-US" sz="18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sz="1800" kern="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list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.stream().map(Employee::getName).collect(Collectors.joining());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根据比较器选择最大值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Optional&lt;Emp&gt;</a:t>
                      </a:r>
                      <a:r>
                        <a:rPr lang="en-US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list.stream().collect(Collectors.maxBy(comparingInt(Employee::getSalary)));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根据比较器选择最小值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Optional&lt;Emp&gt; </a:t>
                      </a:r>
                      <a:r>
                        <a:rPr lang="en-US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list.stream().collect(Collectors.minBy(comparingInt(Employee::getSalary)));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68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reducing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归约产生的类型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从一个作为累加器的初始值开始，利用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BinaryOperator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与流中元素逐个结合，从而归约成单个值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 </a:t>
                      </a:r>
                      <a:r>
                        <a:rPr lang="en-US" sz="18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  <a:r>
                        <a:rPr lang="en-US" sz="1800" u="none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=list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.stream().collect(Collectors.reducing(0, Employee::getSalar, Integer::sum));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collectingAndThen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转换函数返回的类型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包裹另一个收集器，对其结果转换函数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nt </a:t>
                      </a:r>
                      <a:r>
                        <a:rPr lang="en-US" sz="18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how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list.stream().collect(Collectors.collectingAndThen(Collectors.toList(), List::size));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groupingBy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Map&lt;K,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根据某属性值对流分组，属性为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，结果为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199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Map&lt;Emp.Status, List&lt;Emp&gt;&gt; map= list.stream()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	.collect(Collectors.groupingBy(Employee::getStatus));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partitioningBy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Map&lt;Boolean,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进行分区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Map&lt;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Boolean,List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&lt;Emp&gt;&gt; </a:t>
                      </a:r>
                      <a:r>
                        <a:rPr lang="en-US" sz="1600" u="sng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vd</a:t>
                      </a:r>
                      <a:r>
                        <a:rPr lang="en-US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list.stream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().collect(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Collectors.partitioningBy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(Employee::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getManage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));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98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3C41AE-483E-4DFE-9479-32CBF023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" y="2923766"/>
            <a:ext cx="7172325" cy="223837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33897E-1023-4C9D-B1D1-E838B5C88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" y="768396"/>
            <a:ext cx="7200900" cy="186690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23CCD1-B8CC-46E9-8CD4-4E074B414438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280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404AE4E-F3AD-47CD-872C-26EEE235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7" y="876164"/>
            <a:ext cx="7181850" cy="1552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B7E0FA-DBB1-4231-BCB0-CC8EF799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8" y="5819775"/>
            <a:ext cx="6534150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2ABF46-E179-45D3-9890-52C2A454C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72" y="2654618"/>
            <a:ext cx="72104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159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2191D2A-FA43-4337-BFEC-A5D4B2C8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84" y="942023"/>
            <a:ext cx="5514975" cy="10287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86C3123-EDE4-4CBF-8F3F-DB6D81AD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6" y="2392411"/>
            <a:ext cx="66103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60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A0D50A4-6AF6-477E-82CE-793AEBAF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97" y="956446"/>
            <a:ext cx="6686550" cy="10001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3DE07FD-3710-4C46-AABA-6E47C673A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97" y="2109787"/>
            <a:ext cx="7239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715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FEFAC63B-1230-4304-A468-18639435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9" y="1003254"/>
            <a:ext cx="7210425" cy="4276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6E4E77-FA4B-427E-9ADC-000C12452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34" y="5745478"/>
            <a:ext cx="7410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9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3E0354F5-F9AD-4055-B4E6-B83D3844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" y="858066"/>
            <a:ext cx="4752975" cy="3600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FC18CD-C38A-42F9-A6D8-9D79A737DC7C}"/>
              </a:ext>
            </a:extLst>
          </p:cNvPr>
          <p:cNvSpPr txBox="1"/>
          <p:nvPr/>
        </p:nvSpPr>
        <p:spPr>
          <a:xfrm>
            <a:off x="8673737" y="1175657"/>
            <a:ext cx="2586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通过这个例子来体会一下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 err="1"/>
              <a:t>flatMap</a:t>
            </a:r>
            <a:r>
              <a:rPr lang="zh-CN" altLang="en-US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17883811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3AE833D1-521D-4222-AE25-E5024B86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923652"/>
            <a:ext cx="7210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798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9604FE2-6DF6-4257-9AFA-8E2E98D0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09" y="993457"/>
            <a:ext cx="6562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0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3ED490-7AFB-462D-8B7F-2126C6BA9F72}"/>
              </a:ext>
            </a:extLst>
          </p:cNvPr>
          <p:cNvSpPr/>
          <p:nvPr/>
        </p:nvSpPr>
        <p:spPr>
          <a:xfrm>
            <a:off x="277090" y="833781"/>
            <a:ext cx="94210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chemeClr val="accent2"/>
                </a:solidFill>
                <a:latin typeface="Arial Unicode MS" pitchFamily="34" charset="-122"/>
                <a:ea typeface="宋体" charset="-122"/>
              </a:rPr>
              <a:t>public static long parallelSum(long n){ </a:t>
            </a:r>
            <a:endParaRPr lang="en-US" altLang="zh-CN" sz="2000" dirty="0">
              <a:solidFill>
                <a:schemeClr val="accent2"/>
              </a:solidFill>
              <a:latin typeface="Arial Unicode MS" pitchFamily="34" charset="-122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 Unicode MS" pitchFamily="34" charset="-122"/>
                <a:ea typeface="宋体" charset="-122"/>
              </a:rPr>
              <a:t>        </a:t>
            </a:r>
            <a:r>
              <a:rPr lang="zh-CN" altLang="zh-CN" sz="2000" dirty="0">
                <a:solidFill>
                  <a:schemeClr val="accent2"/>
                </a:solidFill>
                <a:latin typeface="Arial Unicode MS" pitchFamily="34" charset="-122"/>
                <a:ea typeface="宋体" charset="-122"/>
              </a:rPr>
              <a:t>return Stream.iterate(1L,i -&gt; i +1) .limit(n) .parallel() .reduce(0L,Long::sum); </a:t>
            </a:r>
            <a:endParaRPr lang="en-US" altLang="zh-CN" sz="2000" dirty="0">
              <a:solidFill>
                <a:schemeClr val="accent2"/>
              </a:solidFill>
              <a:latin typeface="Arial Unicode MS" pitchFamily="34" charset="-122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chemeClr val="accent2"/>
                </a:solidFill>
                <a:latin typeface="Arial Unicode MS" pitchFamily="34" charset="-122"/>
                <a:ea typeface="宋体" charset="-122"/>
              </a:rPr>
              <a:t>}</a:t>
            </a:r>
            <a:r>
              <a:rPr lang="zh-CN" altLang="zh-CN" sz="2000" dirty="0">
                <a:solidFill>
                  <a:schemeClr val="accent2"/>
                </a:solidFill>
                <a:latin typeface="Arial" charset="0"/>
                <a:ea typeface="宋体" charset="-122"/>
              </a:rPr>
              <a:t> </a:t>
            </a:r>
          </a:p>
        </p:txBody>
      </p:sp>
      <p:pic>
        <p:nvPicPr>
          <p:cNvPr id="5" name="Picture 2" descr="http://upload-images.jianshu.io/upload_images/815978-8f30ec405cd0c4a4.png?imageMogr2/auto-orient/strip%7CimageView2/2/w/700">
            <a:extLst>
              <a:ext uri="{FF2B5EF4-FFF2-40B4-BE49-F238E27FC236}">
                <a16:creationId xmlns:a16="http://schemas.microsoft.com/office/drawing/2014/main" id="{E2E6B71A-9A68-4A07-8258-E70E00CD5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" y="2073624"/>
            <a:ext cx="66675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108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721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616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35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019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3556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388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76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150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081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4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4992FB3-D9C8-4EC3-AF75-59540527505B}"/>
              </a:ext>
            </a:extLst>
          </p:cNvPr>
          <p:cNvSpPr/>
          <p:nvPr/>
        </p:nvSpPr>
        <p:spPr>
          <a:xfrm>
            <a:off x="0" y="59084"/>
            <a:ext cx="3782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接口的新特性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6F07DAD-360A-4CC8-8650-35386EB592DB}"/>
              </a:ext>
            </a:extLst>
          </p:cNvPr>
          <p:cNvSpPr txBox="1"/>
          <p:nvPr/>
        </p:nvSpPr>
        <p:spPr>
          <a:xfrm>
            <a:off x="1153999" y="83348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中关于接口的改进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C2C92CD-B789-4C51-8057-1EC972F8E04A}"/>
              </a:ext>
            </a:extLst>
          </p:cNvPr>
          <p:cNvSpPr txBox="1"/>
          <p:nvPr/>
        </p:nvSpPr>
        <p:spPr>
          <a:xfrm>
            <a:off x="273581" y="1580596"/>
            <a:ext cx="5947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中，你可以为接口添加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。从技术角度来说，这是完全合法的，只是它看起来违反了接口作为一个抽象定义的理念。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关键字修饰。可以通过接口直接调用静态方法，并执行其方法体。我们经常在相互一起使用的类中使用静态方法。你可以在标准库中找到像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Collection/Collections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Path/Paths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这样成对的接口和类。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默认方法：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默认方法使用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关键字修饰。可以通过实现类对象来调用。我们在已有的接口中提供新方法的同时，还保持了与旧版本代码的兼容性。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 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等接口提供了丰富的默认方法。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8F9BEAF-3435-4231-BD80-B44E6855641F}"/>
              </a:ext>
            </a:extLst>
          </p:cNvPr>
          <p:cNvSpPr txBox="1"/>
          <p:nvPr/>
        </p:nvSpPr>
        <p:spPr>
          <a:xfrm>
            <a:off x="6410583" y="1691824"/>
            <a:ext cx="5615162" cy="47089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AA 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double PI = 3.14;</a:t>
            </a:r>
          </a:p>
          <a:p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default void method()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String method1()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return "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method2() 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(“hello lambda!");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3697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1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337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8933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173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119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《Java 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539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6589-9B86-46B0-81A1-6EE180D4C9CD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FEBE17C-6AF8-49FC-AA73-544EE00B4DD1}"/>
              </a:ext>
            </a:extLst>
          </p:cNvPr>
          <p:cNvSpPr/>
          <p:nvPr/>
        </p:nvSpPr>
        <p:spPr>
          <a:xfrm>
            <a:off x="0" y="59084"/>
            <a:ext cx="2321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Blog for www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982F54-1D45-469E-A916-9CFE8C62D175}"/>
              </a:ext>
            </a:extLst>
          </p:cNvPr>
          <p:cNvCxnSpPr/>
          <p:nvPr/>
        </p:nvCxnSpPr>
        <p:spPr>
          <a:xfrm>
            <a:off x="8372475" y="609600"/>
            <a:ext cx="0" cy="6248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B24017DD-CF6E-409D-91EC-32A5D12BD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7" y="1019522"/>
            <a:ext cx="4499989" cy="29204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32CFD-E7F9-47A8-8EAE-63A6FFF8C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7" y="4527370"/>
            <a:ext cx="5402986" cy="19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5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6BFBA073-1573-4D93-9D6B-41705238DDAC}"/>
              </a:ext>
            </a:extLst>
          </p:cNvPr>
          <p:cNvSpPr txBox="1">
            <a:spLocks noChangeArrowheads="1"/>
          </p:cNvSpPr>
          <p:nvPr/>
        </p:nvSpPr>
        <p:spPr>
          <a:xfrm>
            <a:off x="766161" y="877723"/>
            <a:ext cx="322394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接口中的默认方法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1D43EC-7C76-40F6-9851-D5151F8CA96E}"/>
              </a:ext>
            </a:extLst>
          </p:cNvPr>
          <p:cNvSpPr txBox="1"/>
          <p:nvPr/>
        </p:nvSpPr>
        <p:spPr>
          <a:xfrm>
            <a:off x="281963" y="1336821"/>
            <a:ext cx="5689346" cy="5148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接口默认方法的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类优先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若一个接口中定义了一个默认方法，而另外一个父类或接口中又定义了一个同名的方法时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选择父类中的方法。如果一个父类提供了具体的实现，那么接口中具有相同名称和参数的默认方法会被忽略。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接口冲突。如果一个父接口提供一个默认方法，而另一个接口也提供了一个具有相同名称和参数列表的方法（不管方法是否是默认方法），那么实现类必须覆盖该方法来解决冲突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4789105-053B-49EC-86C1-9A3B547824A8}"/>
              </a:ext>
            </a:extLst>
          </p:cNvPr>
          <p:cNvSpPr txBox="1">
            <a:spLocks noChangeArrowheads="1"/>
          </p:cNvSpPr>
          <p:nvPr/>
        </p:nvSpPr>
        <p:spPr>
          <a:xfrm>
            <a:off x="7220954" y="940777"/>
            <a:ext cx="305769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接口冲突的解决方式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FDA9E0-DC8E-4EBD-BDDB-90051766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7" y="1732865"/>
            <a:ext cx="4504868" cy="43422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9A72C49-300E-4EB2-8EA5-A7A7059B1072}"/>
              </a:ext>
            </a:extLst>
          </p:cNvPr>
          <p:cNvSpPr/>
          <p:nvPr/>
        </p:nvSpPr>
        <p:spPr>
          <a:xfrm>
            <a:off x="0" y="59084"/>
            <a:ext cx="3782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JDK8 ---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接口的新特性</a:t>
            </a:r>
          </a:p>
        </p:txBody>
      </p:sp>
    </p:spTree>
    <p:extLst>
      <p:ext uri="{BB962C8B-B14F-4D97-AF65-F5344CB8AC3E}">
        <p14:creationId xmlns:p14="http://schemas.microsoft.com/office/powerpoint/2010/main" val="158819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8142</Words>
  <Application>Microsoft Office PowerPoint</Application>
  <PresentationFormat>宽屏</PresentationFormat>
  <Paragraphs>720</Paragraphs>
  <Slides>86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6" baseType="lpstr">
      <vt:lpstr>Arial Unicode MS</vt:lpstr>
      <vt:lpstr>等线</vt:lpstr>
      <vt:lpstr>等线 Light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Sliver Hands</dc:creator>
  <cp:lastModifiedBy>Sliver Hands</cp:lastModifiedBy>
  <cp:revision>34</cp:revision>
  <dcterms:created xsi:type="dcterms:W3CDTF">2018-10-24T13:45:28Z</dcterms:created>
  <dcterms:modified xsi:type="dcterms:W3CDTF">2018-11-24T07:49:40Z</dcterms:modified>
</cp:coreProperties>
</file>