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2" r:id="rId11"/>
    <p:sldId id="278" r:id="rId12"/>
    <p:sldId id="281" r:id="rId13"/>
    <p:sldId id="279" r:id="rId14"/>
    <p:sldId id="280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74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48">
              <a:defRPr/>
            </a:lvl6pPr>
            <a:lvl7pPr marL="1956848">
              <a:defRPr/>
            </a:lvl7pPr>
            <a:lvl8pPr marL="1956848">
              <a:defRPr/>
            </a:lvl8pPr>
            <a:lvl9pPr marL="1956848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4" y="3480597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44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0" y="277818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9">
              <a:defRPr/>
            </a:lvl2pPr>
            <a:lvl3pPr marL="777252">
              <a:defRPr/>
            </a:lvl3pPr>
            <a:lvl4pPr marL="1005856">
              <a:defRPr/>
            </a:lvl4pPr>
            <a:lvl5pPr marL="1234461">
              <a:defRPr/>
            </a:lvl5pPr>
            <a:lvl6pPr marL="1463065">
              <a:defRPr baseline="0"/>
            </a:lvl6pPr>
            <a:lvl7pPr marL="1691668">
              <a:defRPr baseline="0"/>
            </a:lvl7pPr>
            <a:lvl8pPr marL="1920272">
              <a:defRPr baseline="0"/>
            </a:lvl8pPr>
            <a:lvl9pPr marL="2148876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30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9" y="1905000"/>
            <a:ext cx="3315563" cy="42672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48">
              <a:defRPr sz="1600"/>
            </a:lvl6pPr>
            <a:lvl7pPr marL="1956848">
              <a:defRPr sz="1600" baseline="0"/>
            </a:lvl7pPr>
            <a:lvl8pPr marL="1956848">
              <a:defRPr sz="1600" baseline="0"/>
            </a:lvl8pPr>
            <a:lvl9pPr marL="1956848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48">
              <a:defRPr sz="1600"/>
            </a:lvl6pPr>
            <a:lvl7pPr marL="1956848">
              <a:defRPr sz="1600"/>
            </a:lvl7pPr>
            <a:lvl8pPr marL="1956848">
              <a:defRPr sz="1600" baseline="0"/>
            </a:lvl8pPr>
            <a:lvl9pPr marL="1956848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9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9" y="2819404"/>
            <a:ext cx="3313277" cy="3352801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48">
              <a:defRPr sz="1600"/>
            </a:lvl6pPr>
            <a:lvl7pPr marL="1956848">
              <a:defRPr sz="1600" baseline="0"/>
            </a:lvl7pPr>
            <a:lvl8pPr marL="1956848">
              <a:defRPr sz="1600" baseline="0"/>
            </a:lvl8pPr>
            <a:lvl9pPr marL="1956848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819404"/>
            <a:ext cx="3313277" cy="3352801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48">
              <a:defRPr sz="1600"/>
            </a:lvl5pPr>
            <a:lvl6pPr marL="1956848">
              <a:defRPr sz="1600"/>
            </a:lvl6pPr>
            <a:lvl7pPr marL="1956848">
              <a:defRPr sz="1600"/>
            </a:lvl7pPr>
            <a:lvl8pPr marL="1956848">
              <a:defRPr sz="1600"/>
            </a:lvl8pPr>
            <a:lvl9pPr marL="195684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2" y="1630826"/>
            <a:ext cx="4719500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6"/>
            <a:ext cx="4719500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2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1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9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3/10/2015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9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3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5" indent="-274325" algn="l" defTabSz="914415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76081" indent="-274325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85" indent="-22860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90" indent="-22860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92" indent="-22860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97" indent="-22860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101" indent="-22860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705" indent="-22860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308" indent="-22860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nus.edu.sg/~stevenha/visualization/hea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Pichayoot Ouppaphan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772816"/>
            <a:ext cx="7606356" cy="4267200"/>
          </a:xfrm>
        </p:spPr>
        <p:txBody>
          <a:bodyPr/>
          <a:lstStyle/>
          <a:p>
            <a:r>
              <a:rPr lang="en-US" dirty="0" smtClean="0"/>
              <a:t>To remove the maximum element</a:t>
            </a:r>
          </a:p>
          <a:p>
            <a:pPr marL="731524" lvl="1" indent="-457200">
              <a:buFont typeface="+mj-lt"/>
              <a:buAutoNum type="arabicPeriod"/>
            </a:pPr>
            <a:r>
              <a:rPr lang="en-US" dirty="0" smtClean="0"/>
              <a:t>Replace the root of the heap with the last element on the last level</a:t>
            </a:r>
          </a:p>
          <a:p>
            <a:pPr marL="731524" lvl="1" indent="-457200">
              <a:buFont typeface="+mj-lt"/>
              <a:buAutoNum type="arabicPeriod"/>
            </a:pPr>
            <a:r>
              <a:rPr lang="en-US" dirty="0" smtClean="0"/>
              <a:t>Compare the new root with its children; if they are in the correct order, stop</a:t>
            </a:r>
          </a:p>
          <a:p>
            <a:pPr marL="731524" lvl="1" indent="-457200">
              <a:buFont typeface="+mj-lt"/>
              <a:buAutoNum type="arabicPeriod"/>
            </a:pPr>
            <a:r>
              <a:rPr lang="en-US" dirty="0" smtClean="0"/>
              <a:t>If not, swap the root with the larger child and return to step 2 (</a:t>
            </a:r>
            <a:r>
              <a:rPr lang="en-US" dirty="0" err="1" smtClean="0"/>
              <a:t>heapify</a:t>
            </a:r>
            <a:r>
              <a:rPr lang="en-US" dirty="0" smtClean="0"/>
              <a:t>-down, percolate-down)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79912" y="6246961"/>
            <a:ext cx="435898" cy="44339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7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55312" y="5462287"/>
            <a:ext cx="451385" cy="443396"/>
            <a:chOff x="3779912" y="6079318"/>
            <a:chExt cx="451385" cy="443396"/>
          </a:xfrm>
        </p:grpSpPr>
        <p:sp>
          <p:nvSpPr>
            <p:cNvPr id="6" name="Oval 5"/>
            <p:cNvSpPr/>
            <p:nvPr/>
          </p:nvSpPr>
          <p:spPr>
            <a:xfrm>
              <a:off x="3779912" y="6079318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9249" y="6165304"/>
              <a:ext cx="43204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72842" y="4719497"/>
            <a:ext cx="451385" cy="443396"/>
            <a:chOff x="2672842" y="4575480"/>
            <a:chExt cx="451385" cy="443396"/>
          </a:xfrm>
        </p:grpSpPr>
        <p:sp>
          <p:nvSpPr>
            <p:cNvPr id="9" name="Oval 8"/>
            <p:cNvSpPr/>
            <p:nvPr/>
          </p:nvSpPr>
          <p:spPr>
            <a:xfrm>
              <a:off x="2672842" y="4575480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2179" y="4640258"/>
              <a:ext cx="43204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15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89937" y="4128302"/>
            <a:ext cx="442140" cy="443396"/>
            <a:chOff x="3689937" y="3984285"/>
            <a:chExt cx="442140" cy="443396"/>
          </a:xfrm>
        </p:grpSpPr>
        <p:sp>
          <p:nvSpPr>
            <p:cNvPr id="13" name="Oval 12"/>
            <p:cNvSpPr/>
            <p:nvPr/>
          </p:nvSpPr>
          <p:spPr>
            <a:xfrm>
              <a:off x="3689937" y="3984285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00029" y="4049220"/>
              <a:ext cx="43204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16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59228" y="5946798"/>
            <a:ext cx="45459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558880" y="3861048"/>
            <a:ext cx="4165248" cy="2809185"/>
            <a:chOff x="1558880" y="3717031"/>
            <a:chExt cx="4165248" cy="2809185"/>
          </a:xfrm>
        </p:grpSpPr>
        <p:sp>
          <p:nvSpPr>
            <p:cNvPr id="12" name="TextBox 11"/>
            <p:cNvSpPr txBox="1"/>
            <p:nvPr/>
          </p:nvSpPr>
          <p:spPr>
            <a:xfrm>
              <a:off x="3779912" y="371703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993530" y="5314474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8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070763" y="5314474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288230" y="5314474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558880" y="6082820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82243" y="6082820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63440" y="6079910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cxnSp>
          <p:nvCxnSpPr>
            <p:cNvPr id="21" name="Straight Connector 20"/>
            <p:cNvCxnSpPr>
              <a:stCxn id="13" idx="3"/>
              <a:endCxn id="9" idx="7"/>
            </p:cNvCxnSpPr>
            <p:nvPr/>
          </p:nvCxnSpPr>
          <p:spPr>
            <a:xfrm flipH="1">
              <a:off x="3044904" y="4290739"/>
              <a:ext cx="708869" cy="27766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4" idx="1"/>
            </p:cNvCxnSpPr>
            <p:nvPr/>
          </p:nvCxnSpPr>
          <p:spPr>
            <a:xfrm>
              <a:off x="4061999" y="4290739"/>
              <a:ext cx="660436" cy="3496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3"/>
              <a:endCxn id="15" idx="7"/>
            </p:cNvCxnSpPr>
            <p:nvPr/>
          </p:nvCxnSpPr>
          <p:spPr>
            <a:xfrm flipH="1">
              <a:off x="2365592" y="4881934"/>
              <a:ext cx="371086" cy="49747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4" idx="3"/>
              <a:endCxn id="16" idx="7"/>
            </p:cNvCxnSpPr>
            <p:nvPr/>
          </p:nvCxnSpPr>
          <p:spPr>
            <a:xfrm flipH="1">
              <a:off x="4442825" y="4953943"/>
              <a:ext cx="279610" cy="42546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5"/>
              <a:endCxn id="17" idx="1"/>
            </p:cNvCxnSpPr>
            <p:nvPr/>
          </p:nvCxnSpPr>
          <p:spPr>
            <a:xfrm>
              <a:off x="5030662" y="4953943"/>
              <a:ext cx="321404" cy="42546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5" idx="3"/>
            </p:cNvCxnSpPr>
            <p:nvPr/>
          </p:nvCxnSpPr>
          <p:spPr>
            <a:xfrm flipH="1">
              <a:off x="1849586" y="5692937"/>
              <a:ext cx="207781" cy="42546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5"/>
            </p:cNvCxnSpPr>
            <p:nvPr/>
          </p:nvCxnSpPr>
          <p:spPr>
            <a:xfrm>
              <a:off x="2365593" y="5692937"/>
              <a:ext cx="134439" cy="42546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262853" y="5708605"/>
              <a:ext cx="184919" cy="38697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788024" y="4293096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71800" y="4293096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51720" y="506747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19872" y="506747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61944" y="506747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4088" y="506747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41664" y="5805264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83768" y="5805264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65277" y="5805264"/>
              <a:ext cx="454595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658599" y="4575480"/>
              <a:ext cx="463005" cy="443396"/>
              <a:chOff x="4658599" y="4575480"/>
              <a:chExt cx="463005" cy="44339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658599" y="4575480"/>
                <a:ext cx="435898" cy="44339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89556" y="4652380"/>
                <a:ext cx="432048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10</a:t>
                </a:r>
                <a:endParaRPr lang="en-US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</p:grpSp>
        <p:cxnSp>
          <p:nvCxnSpPr>
            <p:cNvPr id="47" name="Straight Connector 46"/>
            <p:cNvCxnSpPr>
              <a:stCxn id="9" idx="5"/>
              <a:endCxn id="6" idx="1"/>
            </p:cNvCxnSpPr>
            <p:nvPr/>
          </p:nvCxnSpPr>
          <p:spPr>
            <a:xfrm>
              <a:off x="3044904" y="4881934"/>
              <a:ext cx="374244" cy="4292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>
            <a:stCxn id="6" idx="5"/>
          </p:cNvCxnSpPr>
          <p:nvPr/>
        </p:nvCxnSpPr>
        <p:spPr>
          <a:xfrm>
            <a:off x="3727374" y="5840749"/>
            <a:ext cx="147096" cy="431476"/>
          </a:xfrm>
          <a:prstGeom prst="line">
            <a:avLst/>
          </a:prstGeom>
          <a:ln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92094" y="5045651"/>
            <a:ext cx="22183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Running time: O(</a:t>
            </a:r>
            <a:r>
              <a:rPr lang="en-US" sz="2400" dirty="0" err="1" smtClean="0"/>
              <a:t>lg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6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32431 0.0229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0.01041 -0.309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550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0.11112 -0.0870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-435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30996 L -0.12014 -0.2229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7466 -0.1083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541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14 -0.22292 L -0.04548 -0.1145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4" grpId="2" animBg="1"/>
      <p:bldP spid="4" grpId="3" animBg="1"/>
      <p:bldP spid="41" grpId="0"/>
      <p:bldP spid="41" grpId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Heapify</a:t>
            </a:r>
            <a:r>
              <a:rPr lang="en-US" dirty="0" smtClean="0"/>
              <a:t>-down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108" y="1916832"/>
            <a:ext cx="6859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-down(H,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 = LEFT(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 = RIGHT(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l &lt;=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a[l] &gt;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largest = 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largest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r &lt;=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a[r] &gt; a[largest]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largest = 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largest !=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swap(a[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a[largest])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-down(H, largest)</a:t>
            </a:r>
          </a:p>
        </p:txBody>
      </p:sp>
    </p:spTree>
    <p:extLst>
      <p:ext uri="{BB962C8B-B14F-4D97-AF65-F5344CB8AC3E}">
        <p14:creationId xmlns:p14="http://schemas.microsoft.com/office/powerpoint/2010/main" val="114006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905000"/>
            <a:ext cx="6859786" cy="4692352"/>
          </a:xfrm>
        </p:spPr>
        <p:txBody>
          <a:bodyPr>
            <a:normAutofit/>
          </a:bodyPr>
          <a:lstStyle/>
          <a:p>
            <a:r>
              <a:rPr lang="en-US" dirty="0" smtClean="0"/>
              <a:t>Two approaches to construct a heap:</a:t>
            </a:r>
          </a:p>
          <a:p>
            <a:pPr lvl="1"/>
            <a:r>
              <a:rPr lang="en-US" dirty="0" smtClean="0"/>
              <a:t>Construct incrementally by inserting a new element one-by-one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Running time?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Modify an existing array to satisfy the max-heap property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/>
              <a:t>Running 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070701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to n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insert(H,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50131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n/2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-down(H,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2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Speed-up the implementation of some algorithms</a:t>
            </a:r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algorithm (Single-source shortest path)</a:t>
            </a:r>
          </a:p>
          <a:p>
            <a:pPr lvl="1"/>
            <a:r>
              <a:rPr lang="en-US" dirty="0" smtClean="0"/>
              <a:t>Prim’s algorithm (Minimum spanning tree)</a:t>
            </a:r>
          </a:p>
          <a:p>
            <a:pPr lvl="1"/>
            <a:r>
              <a:rPr lang="en-US" dirty="0" smtClean="0"/>
              <a:t>Event simulation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242596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Build-heap(H)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Extract-max(H)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http://www.comp.nus.edu.sg/~stevenha/visualization/heap.html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An elementary data structure that represents a sequence of values</a:t>
            </a:r>
          </a:p>
          <a:p>
            <a:pPr lvl="1"/>
            <a:r>
              <a:rPr lang="en-US" dirty="0" smtClean="0"/>
              <a:t>Can insert a new element, remove an existing element, or find an element in the list</a:t>
            </a:r>
          </a:p>
          <a:p>
            <a:pPr lvl="1"/>
            <a:r>
              <a:rPr lang="en-US" dirty="0" smtClean="0"/>
              <a:t>Implementation: array or linked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37213"/>
              </p:ext>
            </p:extLst>
          </p:nvPr>
        </p:nvGraphicFramePr>
        <p:xfrm>
          <a:off x="1390577" y="5445224"/>
          <a:ext cx="7501903" cy="138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62227"/>
                <a:gridCol w="886046"/>
                <a:gridCol w="1008112"/>
                <a:gridCol w="1008112"/>
                <a:gridCol w="1080120"/>
                <a:gridCol w="936104"/>
                <a:gridCol w="1021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 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1977794" y="4005062"/>
            <a:ext cx="5364620" cy="792090"/>
            <a:chOff x="1977794" y="4005062"/>
            <a:chExt cx="5364620" cy="792090"/>
          </a:xfrm>
        </p:grpSpPr>
        <p:grpSp>
          <p:nvGrpSpPr>
            <p:cNvPr id="47" name="Group 46"/>
            <p:cNvGrpSpPr/>
            <p:nvPr/>
          </p:nvGrpSpPr>
          <p:grpSpPr>
            <a:xfrm>
              <a:off x="1977794" y="4005062"/>
              <a:ext cx="5244653" cy="784642"/>
              <a:chOff x="1977794" y="4005062"/>
              <a:chExt cx="5244653" cy="78464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977794" y="4005064"/>
                <a:ext cx="3746334" cy="784640"/>
                <a:chOff x="1037331" y="3501011"/>
                <a:chExt cx="3746334" cy="78464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1240716" y="3501011"/>
                  <a:ext cx="3542949" cy="432047"/>
                  <a:chOff x="2763125" y="3822576"/>
                  <a:chExt cx="3542949" cy="432048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3790156" y="3822576"/>
                    <a:ext cx="2515918" cy="432048"/>
                    <a:chOff x="2566020" y="3861048"/>
                    <a:chExt cx="2515918" cy="432048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2566020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20</a:t>
                      </a:r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3074980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12</a:t>
                      </a:r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3579036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4073826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577882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31</a:t>
                      </a:r>
                    </a:p>
                  </p:txBody>
                </p:sp>
              </p:grp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63125" y="3822576"/>
                    <a:ext cx="504056" cy="4320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037331" y="3861048"/>
                  <a:ext cx="910827" cy="424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399" dirty="0"/>
                    <a:t>count</a:t>
                  </a: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5714862" y="4005063"/>
                <a:ext cx="504056" cy="4320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31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214335" y="4005062"/>
                <a:ext cx="504056" cy="432047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99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718391" y="4005062"/>
                <a:ext cx="504056" cy="432047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99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305872" y="4427820"/>
              <a:ext cx="4036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 smtClean="0">
                  <a:latin typeface="Book Antiqua" panose="02040602050305030304" pitchFamily="18" charset="0"/>
                </a:rPr>
                <a:t>1      2      3      4      5      6     7      8</a:t>
              </a:r>
              <a:endParaRPr lang="en-US" sz="2000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49480" y="4262393"/>
            <a:ext cx="6510952" cy="1110823"/>
            <a:chOff x="1949480" y="4262393"/>
            <a:chExt cx="6510952" cy="1110823"/>
          </a:xfrm>
        </p:grpSpPr>
        <p:grpSp>
          <p:nvGrpSpPr>
            <p:cNvPr id="40" name="Group 39"/>
            <p:cNvGrpSpPr/>
            <p:nvPr/>
          </p:nvGrpSpPr>
          <p:grpSpPr>
            <a:xfrm>
              <a:off x="1949480" y="4941170"/>
              <a:ext cx="6510952" cy="432046"/>
              <a:chOff x="1964191" y="5124017"/>
              <a:chExt cx="6510952" cy="43204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09625" y="5124017"/>
                <a:ext cx="796555" cy="432048"/>
                <a:chOff x="3209625" y="5124017"/>
                <a:chExt cx="796555" cy="43204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209625" y="5124017"/>
                  <a:ext cx="504056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20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724778" y="5124017"/>
                  <a:ext cx="281402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322377" y="5124017"/>
                <a:ext cx="796555" cy="432048"/>
                <a:chOff x="3209625" y="5124017"/>
                <a:chExt cx="796555" cy="432048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209625" y="5124017"/>
                  <a:ext cx="504056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12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724778" y="5124017"/>
                  <a:ext cx="281402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441873" y="5124017"/>
                <a:ext cx="796555" cy="432048"/>
                <a:chOff x="3209625" y="5124017"/>
                <a:chExt cx="796555" cy="432048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209625" y="5124017"/>
                  <a:ext cx="504056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4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724778" y="5124017"/>
                  <a:ext cx="281402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560570" y="5124017"/>
                <a:ext cx="796555" cy="432048"/>
                <a:chOff x="3209625" y="5124017"/>
                <a:chExt cx="796555" cy="432048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209625" y="5124017"/>
                  <a:ext cx="504056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9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724778" y="5124017"/>
                  <a:ext cx="281402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7678588" y="5124017"/>
                <a:ext cx="796555" cy="432048"/>
                <a:chOff x="3209625" y="5124017"/>
                <a:chExt cx="796555" cy="432048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3209625" y="5124017"/>
                  <a:ext cx="504056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31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724778" y="5124017"/>
                  <a:ext cx="281402" cy="43204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cxnSp>
            <p:nvCxnSpPr>
              <p:cNvPr id="32" name="Straight Arrow Connector 31"/>
              <p:cNvCxnSpPr>
                <a:endCxn id="16" idx="1"/>
              </p:cNvCxnSpPr>
              <p:nvPr/>
            </p:nvCxnSpPr>
            <p:spPr>
              <a:xfrm>
                <a:off x="2763125" y="5340041"/>
                <a:ext cx="446500" cy="0"/>
              </a:xfrm>
              <a:prstGeom prst="straightConnector1">
                <a:avLst/>
              </a:prstGeom>
              <a:ln w="2540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964191" y="5131332"/>
                <a:ext cx="816249" cy="424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399" dirty="0"/>
                  <a:t>head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875877" y="5340041"/>
                <a:ext cx="446500" cy="0"/>
              </a:xfrm>
              <a:prstGeom prst="straightConnector1">
                <a:avLst/>
              </a:prstGeom>
              <a:ln w="2540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999840" y="5346082"/>
                <a:ext cx="446500" cy="0"/>
              </a:xfrm>
              <a:prstGeom prst="straightConnector1">
                <a:avLst/>
              </a:prstGeom>
              <a:ln w="2540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114070" y="5340041"/>
                <a:ext cx="446500" cy="0"/>
              </a:xfrm>
              <a:prstGeom prst="straightConnector1">
                <a:avLst/>
              </a:prstGeom>
              <a:ln w="2540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7232088" y="5340041"/>
                <a:ext cx="446500" cy="0"/>
              </a:xfrm>
              <a:prstGeom prst="straightConnector1">
                <a:avLst/>
              </a:prstGeom>
              <a:ln w="2540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8193741" y="5131333"/>
                <a:ext cx="281402" cy="42473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7657388" y="4262393"/>
              <a:ext cx="587020" cy="42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399" dirty="0" smtClean="0"/>
                <a:t>tail</a:t>
              </a:r>
              <a:endParaRPr lang="en-US" sz="2399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7962459" y="4601317"/>
              <a:ext cx="0" cy="339851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6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Last-In, First-Out (LIFO)</a:t>
            </a:r>
          </a:p>
          <a:p>
            <a:pPr lvl="1"/>
            <a:r>
              <a:rPr lang="en-US" dirty="0" smtClean="0"/>
              <a:t>Operations: Push, Pop</a:t>
            </a:r>
          </a:p>
          <a:p>
            <a:pPr lvl="1"/>
            <a:r>
              <a:rPr lang="en-US" dirty="0" smtClean="0"/>
              <a:t>Implementation: array or linked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50082" y="3501008"/>
            <a:ext cx="4475521" cy="1491057"/>
            <a:chOff x="1950082" y="3501008"/>
            <a:chExt cx="4475521" cy="1491057"/>
          </a:xfrm>
        </p:grpSpPr>
        <p:grpSp>
          <p:nvGrpSpPr>
            <p:cNvPr id="48" name="Group 47"/>
            <p:cNvGrpSpPr/>
            <p:nvPr/>
          </p:nvGrpSpPr>
          <p:grpSpPr>
            <a:xfrm>
              <a:off x="1950082" y="4199975"/>
              <a:ext cx="4475521" cy="792090"/>
              <a:chOff x="2866893" y="4005062"/>
              <a:chExt cx="4475521" cy="79209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866893" y="4005062"/>
                <a:ext cx="4355554" cy="432049"/>
                <a:chOff x="2866893" y="4005062"/>
                <a:chExt cx="4355554" cy="432049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866893" y="4005064"/>
                  <a:ext cx="2857235" cy="432047"/>
                  <a:chOff x="1926430" y="3501011"/>
                  <a:chExt cx="2857235" cy="432047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267747" y="3501011"/>
                    <a:ext cx="2515918" cy="432047"/>
                    <a:chOff x="2566020" y="3861048"/>
                    <a:chExt cx="2515918" cy="432048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66020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15</a:t>
                      </a:r>
                      <a:endParaRPr lang="en-US" sz="2199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3074980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6</a:t>
                      </a:r>
                      <a:endParaRPr lang="en-US" sz="2199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3579036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en-US" sz="2199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4073826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4577882" y="3861048"/>
                      <a:ext cx="504056" cy="43204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2199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17</a:t>
                      </a:r>
                      <a:endParaRPr lang="en-US" sz="2199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p:txBody>
                </p:sp>
              </p:grp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926430" y="3501011"/>
                    <a:ext cx="354584" cy="4246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sz="2399" dirty="0"/>
                      <a:t>S</a:t>
                    </a:r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5714862" y="4005063"/>
                  <a:ext cx="504056" cy="43204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199" dirty="0" smtClean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3</a:t>
                  </a:r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214335" y="4005062"/>
                  <a:ext cx="504056" cy="432047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6718391" y="4005062"/>
                  <a:ext cx="504056" cy="432047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305872" y="4427820"/>
                <a:ext cx="4036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Book Antiqua" panose="02040602050305030304" pitchFamily="18" charset="0"/>
                  </a:rPr>
                  <a:t>1      2      3      4      5      6     7      8</a:t>
                </a:r>
                <a:endParaRPr lang="en-US" sz="2000" dirty="0"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745008" y="3501008"/>
              <a:ext cx="619080" cy="42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399" dirty="0" smtClean="0"/>
                <a:t>top</a:t>
              </a:r>
              <a:endParaRPr lang="en-US" sz="2399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050079" y="3839932"/>
              <a:ext cx="0" cy="339851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7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First-In, First-Out (FIFO)</a:t>
            </a:r>
          </a:p>
          <a:p>
            <a:pPr lvl="1"/>
            <a:r>
              <a:rPr lang="en-US" dirty="0" smtClean="0"/>
              <a:t>Operations: </a:t>
            </a:r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Implementation: array or linked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Circular Queue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7704" y="3501008"/>
            <a:ext cx="4517899" cy="1491057"/>
            <a:chOff x="1907704" y="3501008"/>
            <a:chExt cx="4517899" cy="1491057"/>
          </a:xfrm>
        </p:grpSpPr>
        <p:grpSp>
          <p:nvGrpSpPr>
            <p:cNvPr id="7" name="Group 6"/>
            <p:cNvGrpSpPr/>
            <p:nvPr/>
          </p:nvGrpSpPr>
          <p:grpSpPr>
            <a:xfrm>
              <a:off x="1907704" y="3501008"/>
              <a:ext cx="4517899" cy="1491057"/>
              <a:chOff x="1907704" y="3501008"/>
              <a:chExt cx="4517899" cy="149105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907704" y="4199975"/>
                <a:ext cx="4517899" cy="792090"/>
                <a:chOff x="2824515" y="4005062"/>
                <a:chExt cx="4517899" cy="792090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824515" y="4005062"/>
                  <a:ext cx="4397932" cy="432049"/>
                  <a:chOff x="2824515" y="4005062"/>
                  <a:chExt cx="4397932" cy="432049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824515" y="4005064"/>
                    <a:ext cx="2899613" cy="432047"/>
                    <a:chOff x="1884052" y="3501011"/>
                    <a:chExt cx="2899613" cy="432047"/>
                  </a:xfrm>
                </p:grpSpPr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2267747" y="3501011"/>
                      <a:ext cx="2515918" cy="432047"/>
                      <a:chOff x="2566020" y="3861048"/>
                      <a:chExt cx="2515918" cy="432048"/>
                    </a:xfrm>
                  </p:grpSpPr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2566020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endParaRPr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3074980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3579036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endParaRPr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4073826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199" dirty="0">
                            <a:solidFill>
                              <a:schemeClr val="bg1"/>
                            </a:solidFill>
                            <a:latin typeface="Book Antiqua" panose="02040602050305030304" pitchFamily="18" charset="0"/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4577882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199" dirty="0" smtClean="0">
                            <a:solidFill>
                              <a:schemeClr val="bg1"/>
                            </a:solidFill>
                            <a:latin typeface="Book Antiqua" panose="02040602050305030304" pitchFamily="18" charset="0"/>
                          </a:rPr>
                          <a:t>17</a:t>
                        </a:r>
                        <a:endPara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endParaRPr>
                      </a:p>
                    </p:txBody>
                  </p:sp>
                </p:grp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884052" y="3501011"/>
                      <a:ext cx="412292" cy="42460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399" dirty="0"/>
                        <a:t>Q</a:t>
                      </a:r>
                    </a:p>
                  </p:txBody>
                </p:sp>
              </p:grpSp>
              <p:sp>
                <p:nvSpPr>
                  <p:cNvPr id="52" name="Rectangle 51"/>
                  <p:cNvSpPr/>
                  <p:nvPr/>
                </p:nvSpPr>
                <p:spPr>
                  <a:xfrm>
                    <a:off x="5714862" y="4005063"/>
                    <a:ext cx="504056" cy="43204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3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6214335" y="4005062"/>
                    <a:ext cx="504056" cy="43204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4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6718391" y="4005062"/>
                    <a:ext cx="504056" cy="43204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3305872" y="4427820"/>
                  <a:ext cx="40365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000" dirty="0" smtClean="0">
                      <a:latin typeface="Book Antiqua" panose="02040602050305030304" pitchFamily="18" charset="0"/>
                    </a:rPr>
                    <a:t>1      2      3      4      5      6     7      8</a:t>
                  </a:r>
                  <a:endParaRPr lang="en-US" sz="2000" dirty="0">
                    <a:latin typeface="Book Antiqua" panose="02040602050305030304" pitchFamily="18" charset="0"/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724128" y="3501008"/>
                <a:ext cx="587020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399" dirty="0" smtClean="0"/>
                  <a:t>tail</a:t>
                </a:r>
                <a:endParaRPr lang="en-US" sz="2399" dirty="0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29199" y="3839932"/>
                <a:ext cx="0" cy="339851"/>
              </a:xfrm>
              <a:prstGeom prst="straightConnector1">
                <a:avLst/>
              </a:prstGeom>
              <a:ln w="2540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3635896" y="3501008"/>
              <a:ext cx="816249" cy="42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399" dirty="0" smtClean="0"/>
                <a:t>head</a:t>
              </a:r>
              <a:endParaRPr lang="en-US" sz="2399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074027" y="3839932"/>
              <a:ext cx="0" cy="339851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07704" y="5373216"/>
            <a:ext cx="4517899" cy="1491057"/>
            <a:chOff x="1907704" y="3501008"/>
            <a:chExt cx="4517899" cy="1491057"/>
          </a:xfrm>
        </p:grpSpPr>
        <p:grpSp>
          <p:nvGrpSpPr>
            <p:cNvPr id="42" name="Group 41"/>
            <p:cNvGrpSpPr/>
            <p:nvPr/>
          </p:nvGrpSpPr>
          <p:grpSpPr>
            <a:xfrm>
              <a:off x="1907704" y="3501008"/>
              <a:ext cx="4517899" cy="1491057"/>
              <a:chOff x="1907704" y="3501008"/>
              <a:chExt cx="4517899" cy="149105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907704" y="4199975"/>
                <a:ext cx="4517899" cy="792090"/>
                <a:chOff x="2824515" y="4005062"/>
                <a:chExt cx="4517899" cy="79209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824515" y="4005062"/>
                  <a:ext cx="4397932" cy="432049"/>
                  <a:chOff x="2824515" y="4005062"/>
                  <a:chExt cx="4397932" cy="432049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2824515" y="4005064"/>
                    <a:ext cx="2899613" cy="432047"/>
                    <a:chOff x="1884052" y="3501011"/>
                    <a:chExt cx="2899613" cy="432047"/>
                  </a:xfrm>
                </p:grpSpPr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2267747" y="3501011"/>
                      <a:ext cx="2515918" cy="432047"/>
                      <a:chOff x="2566020" y="3861048"/>
                      <a:chExt cx="2515918" cy="432048"/>
                    </a:xfrm>
                  </p:grpSpPr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2566020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199" dirty="0" smtClean="0">
                            <a:solidFill>
                              <a:schemeClr val="bg1"/>
                            </a:solidFill>
                            <a:latin typeface="Book Antiqua" panose="02040602050305030304" pitchFamily="18" charset="0"/>
                          </a:rPr>
                          <a:t>1</a:t>
                        </a:r>
                        <a:endPara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074980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199" dirty="0" smtClean="0">
                            <a:solidFill>
                              <a:schemeClr val="bg1"/>
                            </a:solidFill>
                            <a:latin typeface="Book Antiqua" panose="02040602050305030304" pitchFamily="18" charset="0"/>
                          </a:rPr>
                          <a:t>8</a:t>
                        </a:r>
                        <a:endPara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endParaRPr>
                      </a:p>
                    </p:txBody>
                  </p:sp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3579036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endParaRPr>
                      </a:p>
                    </p:txBody>
                  </p: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4073826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endParaRPr>
                      </a:p>
                    </p:txBody>
                  </p:sp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4577882" y="3861048"/>
                        <a:ext cx="504056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2199" dirty="0" smtClean="0">
                            <a:solidFill>
                              <a:schemeClr val="bg1"/>
                            </a:solidFill>
                            <a:latin typeface="Book Antiqua" panose="02040602050305030304" pitchFamily="18" charset="0"/>
                          </a:rPr>
                          <a:t>17</a:t>
                        </a:r>
                        <a:endParaRPr lang="en-US" sz="2199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endParaRPr>
                      </a:p>
                    </p:txBody>
                  </p:sp>
                </p:grp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1884052" y="3501011"/>
                      <a:ext cx="412292" cy="42460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399" dirty="0"/>
                        <a:t>Q</a:t>
                      </a:r>
                    </a:p>
                  </p:txBody>
                </p:sp>
              </p:grpSp>
              <p:sp>
                <p:nvSpPr>
                  <p:cNvPr id="66" name="Rectangle 65"/>
                  <p:cNvSpPr/>
                  <p:nvPr/>
                </p:nvSpPr>
                <p:spPr>
                  <a:xfrm>
                    <a:off x="5714862" y="4005063"/>
                    <a:ext cx="504056" cy="43204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3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6214335" y="4005062"/>
                    <a:ext cx="504056" cy="43204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4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6718391" y="4005062"/>
                    <a:ext cx="504056" cy="43204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9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3305872" y="4427820"/>
                  <a:ext cx="40365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000" dirty="0" smtClean="0">
                      <a:latin typeface="Book Antiqua" panose="02040602050305030304" pitchFamily="18" charset="0"/>
                    </a:rPr>
                    <a:t>1      2      3      4      5      6     7      8</a:t>
                  </a:r>
                  <a:endParaRPr lang="en-US" sz="2000" dirty="0">
                    <a:latin typeface="Book Antiqua" panose="02040602050305030304" pitchFamily="18" charset="0"/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3264900" y="3501008"/>
                <a:ext cx="587020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399" dirty="0" smtClean="0"/>
                  <a:t>tail</a:t>
                </a:r>
                <a:endParaRPr lang="en-US" sz="2399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3569971" y="3839932"/>
                <a:ext cx="0" cy="339851"/>
              </a:xfrm>
              <a:prstGeom prst="straightConnector1">
                <a:avLst/>
              </a:prstGeom>
              <a:ln w="2540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115791" y="3501008"/>
              <a:ext cx="816249" cy="42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399" dirty="0" smtClean="0"/>
                <a:t>head</a:t>
              </a:r>
              <a:endParaRPr lang="en-US" sz="2399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553922" y="3839932"/>
              <a:ext cx="0" cy="339851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8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consider a data structure that supports the following operations:</a:t>
            </a:r>
          </a:p>
          <a:p>
            <a:pPr lvl="1"/>
            <a:r>
              <a:rPr lang="en-US" dirty="0" smtClean="0"/>
              <a:t>Insert(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: insert the element </a:t>
            </a:r>
            <a:r>
              <a:rPr lang="en-US" i="1" dirty="0" smtClean="0"/>
              <a:t>x</a:t>
            </a:r>
            <a:r>
              <a:rPr lang="en-US" dirty="0" smtClean="0"/>
              <a:t> into the set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Maximum(</a:t>
            </a:r>
            <a:r>
              <a:rPr lang="en-US" i="1" dirty="0" smtClean="0"/>
              <a:t>S</a:t>
            </a:r>
            <a:r>
              <a:rPr lang="en-US" dirty="0" smtClean="0"/>
              <a:t>) : return the element of </a:t>
            </a:r>
            <a:r>
              <a:rPr lang="en-US" i="1" dirty="0" smtClean="0"/>
              <a:t>S</a:t>
            </a:r>
            <a:r>
              <a:rPr lang="en-US" dirty="0" smtClean="0"/>
              <a:t> with the largest key</a:t>
            </a:r>
          </a:p>
          <a:p>
            <a:pPr lvl="1"/>
            <a:r>
              <a:rPr lang="en-US" dirty="0" smtClean="0"/>
              <a:t>Extract-Max(</a:t>
            </a:r>
            <a:r>
              <a:rPr lang="en-US" i="1" dirty="0" smtClean="0"/>
              <a:t>S</a:t>
            </a:r>
            <a:r>
              <a:rPr lang="en-US" dirty="0" smtClean="0"/>
              <a:t>) : removes and returns the element of </a:t>
            </a:r>
            <a:r>
              <a:rPr lang="en-US" i="1" dirty="0" smtClean="0"/>
              <a:t>S</a:t>
            </a:r>
            <a:r>
              <a:rPr lang="en-US" dirty="0" smtClean="0"/>
              <a:t> with the largest key</a:t>
            </a:r>
          </a:p>
          <a:p>
            <a:pPr lvl="1"/>
            <a:r>
              <a:rPr lang="en-US" dirty="0" smtClean="0"/>
              <a:t>Increase-Key(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) : increase the value of element </a:t>
            </a:r>
            <a:r>
              <a:rPr lang="en-US" i="1" dirty="0" smtClean="0"/>
              <a:t>x</a:t>
            </a:r>
            <a:r>
              <a:rPr lang="en-US" dirty="0" smtClean="0"/>
              <a:t>’s key to the new value </a:t>
            </a:r>
            <a:r>
              <a:rPr lang="en-US" i="1" dirty="0" smtClean="0"/>
              <a:t>k</a:t>
            </a:r>
            <a:r>
              <a:rPr lang="en-US" dirty="0" smtClean="0"/>
              <a:t>, which is assumed to be at least as large as </a:t>
            </a:r>
            <a:r>
              <a:rPr lang="en-US" i="1" dirty="0" smtClean="0"/>
              <a:t>x</a:t>
            </a:r>
            <a:r>
              <a:rPr lang="en-US" dirty="0" smtClean="0"/>
              <a:t>’s current key value</a:t>
            </a:r>
          </a:p>
          <a:p>
            <a:r>
              <a:rPr lang="en-US" dirty="0" smtClean="0"/>
              <a:t>How would you implement this data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heap is an array object that we can view as a nearly complete binary tree</a:t>
            </a:r>
            <a:endParaRPr lang="en-US" dirty="0"/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694784" y="2650435"/>
            <a:ext cx="5677416" cy="3730893"/>
            <a:chOff x="971600" y="2495555"/>
            <a:chExt cx="6192688" cy="4000681"/>
          </a:xfrm>
        </p:grpSpPr>
        <p:sp>
          <p:nvSpPr>
            <p:cNvPr id="4" name="Oval 3"/>
            <p:cNvSpPr/>
            <p:nvPr/>
          </p:nvSpPr>
          <p:spPr>
            <a:xfrm>
              <a:off x="4139952" y="2780928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16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627784" y="3645024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580112" y="3645024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17817" y="4725144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8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63888" y="4725144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706145" y="4725144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16216" y="4725144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971600" y="5848164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195736" y="5848164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059832" y="5843912"/>
              <a:ext cx="648072" cy="648072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cxnSp>
          <p:nvCxnSpPr>
            <p:cNvPr id="17" name="Straight Connector 16"/>
            <p:cNvCxnSpPr>
              <a:stCxn id="4" idx="3"/>
              <a:endCxn id="5" idx="7"/>
            </p:cNvCxnSpPr>
            <p:nvPr/>
          </p:nvCxnSpPr>
          <p:spPr>
            <a:xfrm flipH="1">
              <a:off x="3180948" y="3334092"/>
              <a:ext cx="1053912" cy="40584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6" idx="1"/>
            </p:cNvCxnSpPr>
            <p:nvPr/>
          </p:nvCxnSpPr>
          <p:spPr>
            <a:xfrm>
              <a:off x="4693116" y="3334092"/>
              <a:ext cx="981904" cy="40584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3"/>
              <a:endCxn id="7" idx="7"/>
            </p:cNvCxnSpPr>
            <p:nvPr/>
          </p:nvCxnSpPr>
          <p:spPr>
            <a:xfrm flipH="1">
              <a:off x="2170981" y="4198188"/>
              <a:ext cx="551711" cy="62186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3"/>
              <a:endCxn id="9" idx="7"/>
            </p:cNvCxnSpPr>
            <p:nvPr/>
          </p:nvCxnSpPr>
          <p:spPr>
            <a:xfrm flipH="1">
              <a:off x="5259309" y="4198188"/>
              <a:ext cx="415711" cy="62186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5"/>
              <a:endCxn id="8" idx="1"/>
            </p:cNvCxnSpPr>
            <p:nvPr/>
          </p:nvCxnSpPr>
          <p:spPr>
            <a:xfrm>
              <a:off x="3180948" y="4198188"/>
              <a:ext cx="477848" cy="62186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5"/>
              <a:endCxn id="10" idx="1"/>
            </p:cNvCxnSpPr>
            <p:nvPr/>
          </p:nvCxnSpPr>
          <p:spPr>
            <a:xfrm>
              <a:off x="6133276" y="4198188"/>
              <a:ext cx="477848" cy="62186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7" idx="3"/>
            </p:cNvCxnSpPr>
            <p:nvPr/>
          </p:nvCxnSpPr>
          <p:spPr>
            <a:xfrm flipH="1">
              <a:off x="1403807" y="5278308"/>
              <a:ext cx="308918" cy="62186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" idx="5"/>
            </p:cNvCxnSpPr>
            <p:nvPr/>
          </p:nvCxnSpPr>
          <p:spPr>
            <a:xfrm>
              <a:off x="2170981" y="5278308"/>
              <a:ext cx="199877" cy="62186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504984" y="5301208"/>
              <a:ext cx="274928" cy="5656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60640" y="3334092"/>
              <a:ext cx="3955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21199" y="2495555"/>
              <a:ext cx="3955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98008" y="3360598"/>
              <a:ext cx="3955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71065" y="4414394"/>
              <a:ext cx="3955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7610" y="4414212"/>
              <a:ext cx="3955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99609" y="4414136"/>
              <a:ext cx="3955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96744" y="4414060"/>
              <a:ext cx="3955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46738" y="5510856"/>
              <a:ext cx="3955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70858" y="5510665"/>
              <a:ext cx="3955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68352" y="5510665"/>
              <a:ext cx="53955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779912" y="5733256"/>
            <a:ext cx="5220072" cy="792090"/>
            <a:chOff x="3923928" y="5877272"/>
            <a:chExt cx="5220072" cy="792090"/>
          </a:xfrm>
        </p:grpSpPr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3923928" y="5877272"/>
              <a:ext cx="5220072" cy="792090"/>
              <a:chOff x="3208210" y="4005062"/>
              <a:chExt cx="5220072" cy="79209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208210" y="4005062"/>
                <a:ext cx="4014237" cy="432049"/>
                <a:chOff x="3208210" y="4005062"/>
                <a:chExt cx="4014237" cy="432049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3208210" y="4005064"/>
                  <a:ext cx="2515918" cy="432047"/>
                  <a:chOff x="2566020" y="3861048"/>
                  <a:chExt cx="2515918" cy="432048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2566020" y="3861048"/>
                    <a:ext cx="504056" cy="4320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16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074980" y="3861048"/>
                    <a:ext cx="504056" cy="4320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14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579036" y="3861048"/>
                    <a:ext cx="504056" cy="4320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10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4073826" y="3861048"/>
                    <a:ext cx="504056" cy="4320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8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4577882" y="3861048"/>
                    <a:ext cx="504056" cy="4320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199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rPr>
                      <a:t>7</a:t>
                    </a:r>
                    <a:endParaRPr lang="en-US" sz="2199" dirty="0">
                      <a:solidFill>
                        <a:schemeClr val="bg1"/>
                      </a:solidFill>
                      <a:latin typeface="Book Antiqua" panose="02040602050305030304" pitchFamily="18" charset="0"/>
                    </a:endParaRPr>
                  </a:p>
                </p:txBody>
              </p:sp>
            </p:grpSp>
            <p:sp>
              <p:nvSpPr>
                <p:cNvPr id="72" name="Rectangle 71"/>
                <p:cNvSpPr/>
                <p:nvPr/>
              </p:nvSpPr>
              <p:spPr>
                <a:xfrm>
                  <a:off x="5714862" y="4005063"/>
                  <a:ext cx="504056" cy="43204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199" dirty="0" smtClean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9</a:t>
                  </a:r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214335" y="4005062"/>
                  <a:ext cx="504056" cy="43204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199" dirty="0" smtClean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3</a:t>
                  </a:r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6718391" y="4005062"/>
                  <a:ext cx="504056" cy="43204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  <a:lumOff val="1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199" dirty="0" smtClean="0">
                      <a:solidFill>
                        <a:schemeClr val="bg1"/>
                      </a:solidFill>
                      <a:latin typeface="Book Antiqua" panose="02040602050305030304" pitchFamily="18" charset="0"/>
                    </a:rPr>
                    <a:t>2</a:t>
                  </a:r>
                  <a:endParaRPr lang="en-US" sz="2199" dirty="0">
                    <a:solidFill>
                      <a:schemeClr val="bg1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3305872" y="4427820"/>
                <a:ext cx="512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Book Antiqua" panose="02040602050305030304" pitchFamily="18" charset="0"/>
                  </a:rPr>
                  <a:t>1      2      3      4      5      6     7      8      9     10     </a:t>
                </a:r>
                <a:endParaRPr lang="en-US" sz="2000" dirty="0"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7943069" y="5877272"/>
              <a:ext cx="504056" cy="4320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99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4</a:t>
              </a:r>
              <a:endParaRPr lang="en-US" sz="2199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442221" y="5877272"/>
              <a:ext cx="504056" cy="4320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99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</a:t>
              </a:r>
              <a:endParaRPr lang="en-US" sz="2199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13" name="Content Placeholder 2"/>
          <p:cNvSpPr txBox="1">
            <a:spLocks/>
          </p:cNvSpPr>
          <p:nvPr/>
        </p:nvSpPr>
        <p:spPr>
          <a:xfrm>
            <a:off x="6156176" y="3140968"/>
            <a:ext cx="2854856" cy="230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5" indent="-274325" algn="l" defTabSz="914415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9" indent="-274325" algn="l" defTabSz="914415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52" indent="-228604" algn="l" defTabSz="914415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56" indent="-228604" algn="l" defTabSz="914415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61" indent="-228604" algn="l" defTabSz="914415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65" indent="-228604" algn="l" defTabSz="914415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68" indent="-228604" algn="l" defTabSz="914415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72" indent="-228604" algn="l" defTabSz="914415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76" indent="-228604" algn="l" defTabSz="914415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Observe this binary heap. What properties can you 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2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For a node at index </a:t>
            </a:r>
            <a:r>
              <a:rPr lang="en-US" i="1" dirty="0" err="1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endParaRPr lang="en-US" i="1" dirty="0" smtClean="0"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+mj-lt"/>
              </a:rPr>
              <a:t>Parent : at index </a:t>
            </a:r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⎿</a:t>
            </a:r>
            <a:r>
              <a:rPr lang="en-US" i="1" dirty="0" err="1" smtClean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/ 2</a:t>
            </a:r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⏌ (</a:t>
            </a:r>
            <a:r>
              <a:rPr lang="en-US" i="1" dirty="0" err="1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&gt;&gt; 1)</a:t>
            </a:r>
          </a:p>
          <a:p>
            <a:pPr lvl="1"/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Left child: at index 2</a:t>
            </a:r>
            <a:r>
              <a:rPr lang="en-US" i="1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&lt;&lt; 1)</a:t>
            </a:r>
            <a:endParaRPr lang="en-US" i="1" dirty="0" smtClean="0"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Right child: at index 2</a:t>
            </a:r>
            <a:r>
              <a:rPr lang="en-US" i="1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+ 1 ( (</a:t>
            </a:r>
            <a:r>
              <a:rPr lang="en-US" i="1" dirty="0" err="1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&lt;&lt; 1) + 1)</a:t>
            </a:r>
            <a:endParaRPr lang="en-US" i="1" dirty="0" smtClean="0">
              <a:latin typeface="+mj-lt"/>
              <a:ea typeface="Cambria Math" panose="02040503050406030204" pitchFamily="18" charset="0"/>
            </a:endParaRPr>
          </a:p>
          <a:p>
            <a:r>
              <a:rPr lang="en-US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For any node in the heap, all its descendants has smaller key. In other words,</a:t>
            </a:r>
          </a:p>
          <a:p>
            <a:pPr marL="274324" lvl="1" indent="0">
              <a:buNone/>
            </a:pPr>
            <a:r>
              <a:rPr lang="en-US" i="1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[ Parent(</a:t>
            </a:r>
            <a:r>
              <a:rPr lang="en-US" sz="2400" i="1" dirty="0" err="1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) ] ≥ </a:t>
            </a:r>
            <a:r>
              <a:rPr lang="en-US" sz="2400" i="1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[ </a:t>
            </a:r>
            <a:r>
              <a:rPr lang="en-US" sz="2400" i="1" dirty="0" err="1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] </a:t>
            </a:r>
            <a:endParaRPr lang="en-US" dirty="0" smtClean="0"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74324" lvl="1" indent="0">
              <a:buNone/>
            </a:pP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for every node </a:t>
            </a:r>
            <a:r>
              <a:rPr lang="en-US" sz="2400" i="1" dirty="0" err="1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other than the root</a:t>
            </a:r>
          </a:p>
          <a:p>
            <a:r>
              <a:rPr lang="en-US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The maximum element is at the root (index 1)</a:t>
            </a:r>
          </a:p>
          <a:p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The height of a heap with </a:t>
            </a:r>
            <a:r>
              <a:rPr lang="en-US" sz="2400" i="1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nodes is </a:t>
            </a:r>
            <a:r>
              <a:rPr lang="el-GR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lg</a:t>
            </a: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insert a new element</a:t>
            </a:r>
          </a:p>
          <a:p>
            <a:pPr marL="731524" lvl="1" indent="-457200">
              <a:buFont typeface="+mj-lt"/>
              <a:buAutoNum type="arabicPeriod"/>
            </a:pPr>
            <a:r>
              <a:rPr lang="en-US" dirty="0" smtClean="0"/>
              <a:t>Add the new element to the bottom of the heap</a:t>
            </a:r>
          </a:p>
          <a:p>
            <a:pPr marL="731524" lvl="1" indent="-457200">
              <a:buFont typeface="+mj-lt"/>
              <a:buAutoNum type="arabicPeriod"/>
            </a:pPr>
            <a:r>
              <a:rPr lang="en-US" dirty="0" smtClean="0"/>
              <a:t>Compare the added element with its parent; if they are in the correct order, stop</a:t>
            </a:r>
          </a:p>
          <a:p>
            <a:pPr marL="731524" lvl="1" indent="-457200">
              <a:buFont typeface="+mj-lt"/>
              <a:buAutoNum type="arabicPeriod"/>
            </a:pPr>
            <a:r>
              <a:rPr lang="en-US" dirty="0" smtClean="0"/>
              <a:t>If not, swap the element with its parent and return to step 2 (</a:t>
            </a:r>
            <a:r>
              <a:rPr lang="en-US" dirty="0" err="1" smtClean="0"/>
              <a:t>heapify</a:t>
            </a:r>
            <a:r>
              <a:rPr lang="en-US" dirty="0" smtClean="0"/>
              <a:t>-up, percolate-up)</a:t>
            </a:r>
          </a:p>
          <a:p>
            <a:pPr marL="731524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302472" y="5457618"/>
            <a:ext cx="435898" cy="44339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7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779912" y="6222462"/>
            <a:ext cx="451385" cy="443396"/>
            <a:chOff x="3779912" y="6079318"/>
            <a:chExt cx="451385" cy="443396"/>
          </a:xfrm>
        </p:grpSpPr>
        <p:sp>
          <p:nvSpPr>
            <p:cNvPr id="69" name="Oval 68"/>
            <p:cNvSpPr/>
            <p:nvPr/>
          </p:nvSpPr>
          <p:spPr>
            <a:xfrm>
              <a:off x="3779912" y="6079318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99249" y="6165304"/>
              <a:ext cx="43204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FF0000"/>
                  </a:solidFill>
                  <a:latin typeface="Book Antiqua" panose="02040602050305030304" pitchFamily="18" charset="0"/>
                </a:rPr>
                <a:t>15</a:t>
              </a:r>
              <a:endParaRPr lang="en-US" dirty="0"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672842" y="4718624"/>
            <a:ext cx="451385" cy="443396"/>
            <a:chOff x="2672842" y="4575480"/>
            <a:chExt cx="451385" cy="443396"/>
          </a:xfrm>
        </p:grpSpPr>
        <p:sp>
          <p:nvSpPr>
            <p:cNvPr id="36" name="Oval 35"/>
            <p:cNvSpPr/>
            <p:nvPr/>
          </p:nvSpPr>
          <p:spPr>
            <a:xfrm>
              <a:off x="2672842" y="4575480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92179" y="4640258"/>
              <a:ext cx="43204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58880" y="3860175"/>
            <a:ext cx="4165248" cy="2809185"/>
            <a:chOff x="1558880" y="3717031"/>
            <a:chExt cx="4165248" cy="2809185"/>
          </a:xfrm>
        </p:grpSpPr>
        <p:sp>
          <p:nvSpPr>
            <p:cNvPr id="55" name="TextBox 54"/>
            <p:cNvSpPr txBox="1"/>
            <p:nvPr/>
          </p:nvSpPr>
          <p:spPr>
            <a:xfrm>
              <a:off x="3779912" y="371703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689937" y="3984285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658599" y="4575480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993530" y="5314474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8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070763" y="5314474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288230" y="5314474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558880" y="6082820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82243" y="6082820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963440" y="6079910"/>
              <a:ext cx="435898" cy="443396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cxnSp>
          <p:nvCxnSpPr>
            <p:cNvPr id="45" name="Straight Connector 44"/>
            <p:cNvCxnSpPr>
              <a:stCxn id="35" idx="3"/>
              <a:endCxn id="36" idx="7"/>
            </p:cNvCxnSpPr>
            <p:nvPr/>
          </p:nvCxnSpPr>
          <p:spPr>
            <a:xfrm flipH="1">
              <a:off x="3044904" y="4362747"/>
              <a:ext cx="708869" cy="34880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5" idx="5"/>
              <a:endCxn id="37" idx="1"/>
            </p:cNvCxnSpPr>
            <p:nvPr/>
          </p:nvCxnSpPr>
          <p:spPr>
            <a:xfrm>
              <a:off x="4061999" y="4362748"/>
              <a:ext cx="660436" cy="27766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6" idx="3"/>
              <a:endCxn id="38" idx="7"/>
            </p:cNvCxnSpPr>
            <p:nvPr/>
          </p:nvCxnSpPr>
          <p:spPr>
            <a:xfrm flipH="1">
              <a:off x="2365592" y="5025077"/>
              <a:ext cx="371086" cy="3543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3"/>
              <a:endCxn id="40" idx="7"/>
            </p:cNvCxnSpPr>
            <p:nvPr/>
          </p:nvCxnSpPr>
          <p:spPr>
            <a:xfrm flipH="1">
              <a:off x="4442825" y="4953943"/>
              <a:ext cx="279610" cy="42546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5"/>
              <a:endCxn id="39" idx="1"/>
            </p:cNvCxnSpPr>
            <p:nvPr/>
          </p:nvCxnSpPr>
          <p:spPr>
            <a:xfrm>
              <a:off x="3044904" y="5025077"/>
              <a:ext cx="321404" cy="42546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5"/>
              <a:endCxn id="41" idx="1"/>
            </p:cNvCxnSpPr>
            <p:nvPr/>
          </p:nvCxnSpPr>
          <p:spPr>
            <a:xfrm>
              <a:off x="5030662" y="4953943"/>
              <a:ext cx="321404" cy="42546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8" idx="3"/>
            </p:cNvCxnSpPr>
            <p:nvPr/>
          </p:nvCxnSpPr>
          <p:spPr>
            <a:xfrm flipH="1">
              <a:off x="1849586" y="5692937"/>
              <a:ext cx="207781" cy="42546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8" idx="5"/>
            </p:cNvCxnSpPr>
            <p:nvPr/>
          </p:nvCxnSpPr>
          <p:spPr>
            <a:xfrm>
              <a:off x="2365593" y="5692937"/>
              <a:ext cx="134439" cy="42546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262853" y="5708605"/>
              <a:ext cx="184919" cy="38697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88024" y="4293096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71800" y="4293096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720" y="506747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19872" y="506747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61944" y="506747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64088" y="5067471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41664" y="5805264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83768" y="5805264"/>
              <a:ext cx="266040" cy="23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65277" y="5805264"/>
              <a:ext cx="454595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00029" y="4049220"/>
              <a:ext cx="43204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16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89556" y="4652380"/>
              <a:ext cx="43204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59228" y="5945925"/>
            <a:ext cx="45459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/>
          <p:cNvCxnSpPr>
            <a:stCxn id="39" idx="5"/>
          </p:cNvCxnSpPr>
          <p:nvPr/>
        </p:nvCxnSpPr>
        <p:spPr>
          <a:xfrm>
            <a:off x="3674534" y="5836080"/>
            <a:ext cx="184694" cy="425466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00192" y="4760102"/>
            <a:ext cx="22183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Running time: O(</a:t>
            </a:r>
            <a:r>
              <a:rPr lang="en-US" sz="2400" dirty="0" err="1" smtClean="0"/>
              <a:t>lg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68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5312 0.111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557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5312 -0.111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0.06789 0.1078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539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12 -0.11157 L -0.12101 -0.219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 animBg="1"/>
      <p:bldP spid="39" grpId="1" animBg="1"/>
      <p:bldP spid="71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Heapify</a:t>
            </a:r>
            <a:r>
              <a:rPr lang="en-US" dirty="0" smtClean="0"/>
              <a:t>-up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108" y="1916832"/>
            <a:ext cx="685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-up(H,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 and a[parent(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 &lt;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swap(a[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a[parent(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parent(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8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ustom 3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787</Words>
  <Application>Microsoft Office PowerPoint</Application>
  <PresentationFormat>On-screen Show (4:3)</PresentationFormat>
  <Paragraphs>252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Angsana New</vt:lpstr>
      <vt:lpstr>Arial</vt:lpstr>
      <vt:lpstr>Book Antiqua</vt:lpstr>
      <vt:lpstr>Cambria Math</vt:lpstr>
      <vt:lpstr>Consolas</vt:lpstr>
      <vt:lpstr>Corbel</vt:lpstr>
      <vt:lpstr>Courier New</vt:lpstr>
      <vt:lpstr>Times New Roman</vt:lpstr>
      <vt:lpstr>Chalkboard 16x9</vt:lpstr>
      <vt:lpstr>Priority Queue</vt:lpstr>
      <vt:lpstr>Recap</vt:lpstr>
      <vt:lpstr>Recap</vt:lpstr>
      <vt:lpstr>Recap</vt:lpstr>
      <vt:lpstr>Priority Queue</vt:lpstr>
      <vt:lpstr>Binary Heap</vt:lpstr>
      <vt:lpstr>Binary Heap</vt:lpstr>
      <vt:lpstr>Insertion in Binary Heap</vt:lpstr>
      <vt:lpstr>Heapify-up</vt:lpstr>
      <vt:lpstr>Extract Max</vt:lpstr>
      <vt:lpstr>Heapify-down</vt:lpstr>
      <vt:lpstr>Building a Heap</vt:lpstr>
      <vt:lpstr>Applications of Heap</vt:lpstr>
      <vt:lpstr>Visualizing Heap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2015-03-05T03:22:40Z</dcterms:created>
  <dcterms:modified xsi:type="dcterms:W3CDTF">2015-03-10T12:24:06Z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