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1" r:id="rId3"/>
    <p:sldId id="262" r:id="rId4"/>
    <p:sldId id="265" r:id="rId5"/>
    <p:sldId id="282" r:id="rId6"/>
    <p:sldId id="266" r:id="rId7"/>
    <p:sldId id="290" r:id="rId8"/>
    <p:sldId id="273" r:id="rId9"/>
    <p:sldId id="284" r:id="rId10"/>
    <p:sldId id="283" r:id="rId11"/>
    <p:sldId id="298" r:id="rId12"/>
    <p:sldId id="297" r:id="rId13"/>
    <p:sldId id="299" r:id="rId14"/>
    <p:sldId id="274" r:id="rId15"/>
    <p:sldId id="275" r:id="rId16"/>
    <p:sldId id="291" r:id="rId17"/>
    <p:sldId id="292" r:id="rId18"/>
    <p:sldId id="295" r:id="rId19"/>
    <p:sldId id="276" r:id="rId20"/>
    <p:sldId id="286" r:id="rId21"/>
    <p:sldId id="293" r:id="rId22"/>
    <p:sldId id="294" r:id="rId23"/>
    <p:sldId id="278" r:id="rId24"/>
    <p:sldId id="279" r:id="rId25"/>
    <p:sldId id="280" r:id="rId26"/>
    <p:sldId id="288" r:id="rId27"/>
    <p:sldId id="287" r:id="rId28"/>
    <p:sldId id="289" r:id="rId29"/>
    <p:sldId id="300" r:id="rId30"/>
    <p:sldId id="296" r:id="rId3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336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669" tIns="43335" rIns="86669" bIns="43335" numCol="1" anchor="t" anchorCtr="0" compatLnSpc="1">
            <a:prstTxWarp prst="textNoShape">
              <a:avLst/>
            </a:prstTxWarp>
          </a:bodyPr>
          <a:lstStyle>
            <a:lvl1pPr defTabSz="866775">
              <a:defRPr sz="1100"/>
            </a:lvl1pPr>
          </a:lstStyle>
          <a:p>
            <a:endParaRPr lang="en-US" alt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6838" y="0"/>
            <a:ext cx="3040062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669" tIns="43335" rIns="86669" bIns="43335" numCol="1" anchor="t" anchorCtr="0" compatLnSpc="1">
            <a:prstTxWarp prst="textNoShape">
              <a:avLst/>
            </a:prstTxWarp>
          </a:bodyPr>
          <a:lstStyle>
            <a:lvl1pPr algn="r" defTabSz="866775">
              <a:defRPr sz="1100"/>
            </a:lvl1pPr>
          </a:lstStyle>
          <a:p>
            <a:endParaRPr lang="en-US" alt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3163"/>
            <a:ext cx="3038475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669" tIns="43335" rIns="86669" bIns="43335" numCol="1" anchor="b" anchorCtr="0" compatLnSpc="1">
            <a:prstTxWarp prst="textNoShape">
              <a:avLst/>
            </a:prstTxWarp>
          </a:bodyPr>
          <a:lstStyle>
            <a:lvl1pPr defTabSz="866775">
              <a:defRPr sz="1100"/>
            </a:lvl1pPr>
          </a:lstStyle>
          <a:p>
            <a:endParaRPr lang="en-US" alt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6838" y="8793163"/>
            <a:ext cx="3040062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669" tIns="43335" rIns="86669" bIns="43335" numCol="1" anchor="b" anchorCtr="0" compatLnSpc="1">
            <a:prstTxWarp prst="textNoShape">
              <a:avLst/>
            </a:prstTxWarp>
          </a:bodyPr>
          <a:lstStyle>
            <a:lvl1pPr algn="r" defTabSz="866775">
              <a:defRPr sz="1100"/>
            </a:lvl1pPr>
          </a:lstStyle>
          <a:p>
            <a:fld id="{D1FC735E-4379-4F23-97A9-49E678B297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434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35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70" tIns="45735" rIns="91470" bIns="4573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0650" y="0"/>
            <a:ext cx="30035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70" tIns="45735" rIns="91470" bIns="4573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70" tIns="45735" rIns="91470" bIns="457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35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70" tIns="45735" rIns="91470" bIns="4573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0650" y="8759825"/>
            <a:ext cx="30035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70" tIns="45735" rIns="91470" bIns="4573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A8419D2C-C1A5-49DB-B466-DB527F890B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395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304913-EA6F-43D5-AAD9-431597391AD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625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5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BDF40-6888-47E9-882A-74CA0099BB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69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0DEDD-BC84-472A-A8E6-46A708A21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13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C94BA-E6CD-4133-93F1-50441AC10D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93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C4B47-DF71-4CCA-99D3-3952F7F358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47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25557-6AA9-43BA-89B7-4C59AF4DCE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4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5C477-0316-4187-AC50-05915D189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51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7EF87-E0AC-4717-A6F1-AF1B118F55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86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FCAFB-51BB-4960-9DD6-B97B35EC73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61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2525D-20E5-49CF-A677-D460AF8933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29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C02AB-359B-4BD4-8140-6B5147CAC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715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F589D-CB91-4AFF-8903-046E457A43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32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21E9D01-7666-4045-84D0-CC38A460904B}" type="datetime1">
              <a:rPr lang="en-US" altLang="en-US"/>
              <a:pPr/>
              <a:t>3/11/2015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Trees -- CSE 373 AU 2004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D56DD30-2A42-4A25-B8F2-32BA887371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85800" y="17526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>
                <a:solidFill>
                  <a:srgbClr val="FF0000"/>
                </a:solidFill>
              </a:rPr>
              <a:t>Trees</a:t>
            </a:r>
            <a:r>
              <a:rPr lang="en-US" altLang="en-US" sz="4400"/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 dirty="0" smtClean="0"/>
              <a:t>Slides taken from https://courses.cs.washington.edu/courses/cse373/06sp/calendar373.html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4BF0-2784-4932-9304-546B7944F9A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Maximum depth vs node count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is the maximum depth of a binary tree?</a:t>
            </a:r>
          </a:p>
          <a:p>
            <a:pPr lvl="1"/>
            <a:r>
              <a:rPr lang="en-US" altLang="en-US"/>
              <a:t>Degenerate case: Tree is a linked list!</a:t>
            </a:r>
          </a:p>
          <a:p>
            <a:pPr lvl="1"/>
            <a:r>
              <a:rPr lang="en-US" altLang="en-US"/>
              <a:t>Maximum depth = </a:t>
            </a:r>
            <a:r>
              <a:rPr lang="en-US" altLang="en-US">
                <a:solidFill>
                  <a:srgbClr val="0000FF"/>
                </a:solidFill>
              </a:rPr>
              <a:t>N-1</a:t>
            </a:r>
          </a:p>
          <a:p>
            <a:r>
              <a:rPr lang="en-US" altLang="en-US"/>
              <a:t>Goal: Would like to keep depth at around log N to get better performance than linked list for operations like Find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A141-9642-4CAC-96AB-630C04EB643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A degenerate tree</a:t>
            </a:r>
          </a:p>
        </p:txBody>
      </p:sp>
      <p:sp>
        <p:nvSpPr>
          <p:cNvPr id="94211" name="Oval 1027"/>
          <p:cNvSpPr>
            <a:spLocks noChangeArrowheads="1"/>
          </p:cNvSpPr>
          <p:nvPr/>
        </p:nvSpPr>
        <p:spPr bwMode="auto">
          <a:xfrm>
            <a:off x="685800" y="2133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94212" name="Oval 1028"/>
          <p:cNvSpPr>
            <a:spLocks noChangeArrowheads="1"/>
          </p:cNvSpPr>
          <p:nvPr/>
        </p:nvSpPr>
        <p:spPr bwMode="auto">
          <a:xfrm>
            <a:off x="4876800" y="4267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94213" name="Oval 1029"/>
          <p:cNvSpPr>
            <a:spLocks noChangeArrowheads="1"/>
          </p:cNvSpPr>
          <p:nvPr/>
        </p:nvSpPr>
        <p:spPr bwMode="auto">
          <a:xfrm>
            <a:off x="1752600" y="2667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94214" name="Oval 1030"/>
          <p:cNvSpPr>
            <a:spLocks noChangeArrowheads="1"/>
          </p:cNvSpPr>
          <p:nvPr/>
        </p:nvSpPr>
        <p:spPr bwMode="auto">
          <a:xfrm>
            <a:off x="2895600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94215" name="Oval 1031"/>
          <p:cNvSpPr>
            <a:spLocks noChangeArrowheads="1"/>
          </p:cNvSpPr>
          <p:nvPr/>
        </p:nvSpPr>
        <p:spPr bwMode="auto">
          <a:xfrm>
            <a:off x="38862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94216" name="Oval 1032"/>
          <p:cNvSpPr>
            <a:spLocks noChangeArrowheads="1"/>
          </p:cNvSpPr>
          <p:nvPr/>
        </p:nvSpPr>
        <p:spPr bwMode="auto">
          <a:xfrm>
            <a:off x="6781800" y="5486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94217" name="Oval 1033"/>
          <p:cNvSpPr>
            <a:spLocks noChangeArrowheads="1"/>
          </p:cNvSpPr>
          <p:nvPr/>
        </p:nvSpPr>
        <p:spPr bwMode="auto">
          <a:xfrm>
            <a:off x="5867400" y="4876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</a:t>
            </a:r>
          </a:p>
        </p:txBody>
      </p:sp>
      <p:cxnSp>
        <p:nvCxnSpPr>
          <p:cNvPr id="94218" name="AutoShape 1034"/>
          <p:cNvCxnSpPr>
            <a:cxnSpLocks noChangeShapeType="1"/>
            <a:stCxn id="94211" idx="5"/>
            <a:endCxn id="94213" idx="0"/>
          </p:cNvCxnSpPr>
          <p:nvPr/>
        </p:nvCxnSpPr>
        <p:spPr bwMode="auto">
          <a:xfrm>
            <a:off x="1076325" y="2524125"/>
            <a:ext cx="9048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219" name="AutoShape 1035"/>
          <p:cNvCxnSpPr>
            <a:cxnSpLocks noChangeShapeType="1"/>
            <a:stCxn id="94212" idx="5"/>
            <a:endCxn id="94217" idx="0"/>
          </p:cNvCxnSpPr>
          <p:nvPr/>
        </p:nvCxnSpPr>
        <p:spPr bwMode="auto">
          <a:xfrm>
            <a:off x="5267325" y="4657725"/>
            <a:ext cx="8286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220" name="AutoShape 1036"/>
          <p:cNvCxnSpPr>
            <a:cxnSpLocks noChangeShapeType="1"/>
            <a:stCxn id="94213" idx="5"/>
            <a:endCxn id="94214" idx="0"/>
          </p:cNvCxnSpPr>
          <p:nvPr/>
        </p:nvCxnSpPr>
        <p:spPr bwMode="auto">
          <a:xfrm>
            <a:off x="2143125" y="3057525"/>
            <a:ext cx="9810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221" name="AutoShape 1037"/>
          <p:cNvCxnSpPr>
            <a:cxnSpLocks noChangeShapeType="1"/>
            <a:stCxn id="94214" idx="5"/>
            <a:endCxn id="94215" idx="0"/>
          </p:cNvCxnSpPr>
          <p:nvPr/>
        </p:nvCxnSpPr>
        <p:spPr bwMode="auto">
          <a:xfrm>
            <a:off x="3286125" y="3590925"/>
            <a:ext cx="8286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222" name="AutoShape 1038"/>
          <p:cNvCxnSpPr>
            <a:cxnSpLocks noChangeShapeType="1"/>
            <a:stCxn id="94215" idx="4"/>
            <a:endCxn id="94212" idx="1"/>
          </p:cNvCxnSpPr>
          <p:nvPr/>
        </p:nvCxnSpPr>
        <p:spPr bwMode="auto">
          <a:xfrm>
            <a:off x="4114800" y="4191000"/>
            <a:ext cx="8286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223" name="AutoShape 1039"/>
          <p:cNvCxnSpPr>
            <a:cxnSpLocks noChangeShapeType="1"/>
            <a:stCxn id="94217" idx="5"/>
            <a:endCxn id="94216" idx="0"/>
          </p:cNvCxnSpPr>
          <p:nvPr/>
        </p:nvCxnSpPr>
        <p:spPr bwMode="auto">
          <a:xfrm>
            <a:off x="6257925" y="5267325"/>
            <a:ext cx="752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224" name="Text Box 1040"/>
          <p:cNvSpPr txBox="1">
            <a:spLocks noChangeArrowheads="1"/>
          </p:cNvSpPr>
          <p:nvPr/>
        </p:nvSpPr>
        <p:spPr bwMode="auto">
          <a:xfrm>
            <a:off x="4116388" y="2255838"/>
            <a:ext cx="4813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400"/>
              <a:t>A linked list with high overhead</a:t>
            </a:r>
          </a:p>
          <a:p>
            <a:r>
              <a:rPr lang="en-US" altLang="en-US" sz="2400"/>
              <a:t>and few redeeming characteristics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6C5A-03ED-47B5-A233-DA5784A746C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Traversing Binary Trees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The definitions of the traversals are recursive definitions. For example:</a:t>
            </a:r>
          </a:p>
          <a:p>
            <a:pPr lvl="1"/>
            <a:r>
              <a:rPr lang="en-US" altLang="en-US" sz="2400"/>
              <a:t>Visit the root</a:t>
            </a:r>
          </a:p>
          <a:p>
            <a:pPr lvl="1"/>
            <a:r>
              <a:rPr lang="en-US" altLang="en-US" sz="2400"/>
              <a:t>Visit the left subtree (i.e., visit the tree whose root is the left child) and do this recursively</a:t>
            </a:r>
          </a:p>
          <a:p>
            <a:pPr lvl="1"/>
            <a:r>
              <a:rPr lang="en-US" altLang="en-US" sz="2400"/>
              <a:t>Visit the right subtree (i.e., visit the tree whose root is the right child) and do this recursively</a:t>
            </a:r>
          </a:p>
          <a:p>
            <a:r>
              <a:rPr lang="en-US" altLang="en-US" sz="2800"/>
              <a:t>Traversal definitions can be extended to general (non-binary) trees </a:t>
            </a:r>
          </a:p>
          <a:p>
            <a:pPr lvl="1"/>
            <a:endParaRPr lang="en-US" altLang="en-US" sz="24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6E9D-ACF7-4021-900A-8AC8E5BF887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52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Traversing Binary Trees</a:t>
            </a:r>
          </a:p>
        </p:txBody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Preorder: Node, then Children (starting </a:t>
            </a:r>
            <a:br>
              <a:rPr lang="en-US" altLang="en-US" sz="2800"/>
            </a:br>
            <a:r>
              <a:rPr lang="en-US" altLang="en-US" sz="2800"/>
              <a:t>with the left) recursively </a:t>
            </a:r>
            <a:r>
              <a:rPr lang="en-US" altLang="en-US" sz="2400"/>
              <a:t>+ * + A B C D</a:t>
            </a:r>
          </a:p>
          <a:p>
            <a:endParaRPr lang="en-US" altLang="en-US" sz="2400"/>
          </a:p>
          <a:p>
            <a:endParaRPr lang="en-US" altLang="en-US" sz="2800"/>
          </a:p>
          <a:p>
            <a:r>
              <a:rPr lang="en-US" altLang="en-US" sz="2800"/>
              <a:t>Inorder: Left child recursively, Node, </a:t>
            </a:r>
            <a:br>
              <a:rPr lang="en-US" altLang="en-US" sz="2800"/>
            </a:br>
            <a:r>
              <a:rPr lang="en-US" altLang="en-US" sz="2800"/>
              <a:t>Right child recursively </a:t>
            </a:r>
            <a:r>
              <a:rPr lang="en-US" altLang="en-US" sz="2400"/>
              <a:t>A + B * C + D</a:t>
            </a:r>
          </a:p>
          <a:p>
            <a:r>
              <a:rPr lang="en-US" altLang="en-US" sz="2800"/>
              <a:t>Postorder: Children recursively, then Node</a:t>
            </a:r>
          </a:p>
          <a:p>
            <a:pPr lvl="1">
              <a:buFontTx/>
              <a:buNone/>
            </a:pPr>
            <a:r>
              <a:rPr lang="en-US" altLang="en-US" sz="2400"/>
              <a:t>A B + C * D +</a:t>
            </a:r>
          </a:p>
        </p:txBody>
      </p:sp>
      <p:sp>
        <p:nvSpPr>
          <p:cNvPr id="95237" name="Oval 1029"/>
          <p:cNvSpPr>
            <a:spLocks noChangeArrowheads="1"/>
          </p:cNvSpPr>
          <p:nvPr/>
        </p:nvSpPr>
        <p:spPr bwMode="auto">
          <a:xfrm>
            <a:off x="67056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8" name="Oval 1030"/>
          <p:cNvSpPr>
            <a:spLocks noChangeArrowheads="1"/>
          </p:cNvSpPr>
          <p:nvPr/>
        </p:nvSpPr>
        <p:spPr bwMode="auto">
          <a:xfrm>
            <a:off x="7467600" y="2971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9" name="Oval 1031"/>
          <p:cNvSpPr>
            <a:spLocks noChangeArrowheads="1"/>
          </p:cNvSpPr>
          <p:nvPr/>
        </p:nvSpPr>
        <p:spPr bwMode="auto">
          <a:xfrm>
            <a:off x="74676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Oval 1032"/>
          <p:cNvSpPr>
            <a:spLocks noChangeArrowheads="1"/>
          </p:cNvSpPr>
          <p:nvPr/>
        </p:nvSpPr>
        <p:spPr bwMode="auto">
          <a:xfrm>
            <a:off x="7086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Text Box 1038"/>
          <p:cNvSpPr txBox="1">
            <a:spLocks noChangeArrowheads="1"/>
          </p:cNvSpPr>
          <p:nvPr/>
        </p:nvSpPr>
        <p:spPr bwMode="auto">
          <a:xfrm>
            <a:off x="6781800" y="4419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5247" name="Text Box 1039"/>
          <p:cNvSpPr txBox="1">
            <a:spLocks noChangeArrowheads="1"/>
          </p:cNvSpPr>
          <p:nvPr/>
        </p:nvSpPr>
        <p:spPr bwMode="auto">
          <a:xfrm>
            <a:off x="7543800" y="3048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95248" name="Text Box 1040"/>
          <p:cNvSpPr txBox="1">
            <a:spLocks noChangeArrowheads="1"/>
          </p:cNvSpPr>
          <p:nvPr/>
        </p:nvSpPr>
        <p:spPr bwMode="auto">
          <a:xfrm>
            <a:off x="7467600" y="4419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95250" name="Oval 1042"/>
          <p:cNvSpPr>
            <a:spLocks noChangeArrowheads="1"/>
          </p:cNvSpPr>
          <p:nvPr/>
        </p:nvSpPr>
        <p:spPr bwMode="auto">
          <a:xfrm>
            <a:off x="7848600" y="3657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1" name="Oval 1043"/>
          <p:cNvSpPr>
            <a:spLocks noChangeArrowheads="1"/>
          </p:cNvSpPr>
          <p:nvPr/>
        </p:nvSpPr>
        <p:spPr bwMode="auto">
          <a:xfrm>
            <a:off x="8229600" y="2971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4" name="Text Box 1046"/>
          <p:cNvSpPr txBox="1">
            <a:spLocks noChangeArrowheads="1"/>
          </p:cNvSpPr>
          <p:nvPr/>
        </p:nvSpPr>
        <p:spPr bwMode="auto">
          <a:xfrm>
            <a:off x="7848600" y="3657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95255" name="Text Box 1047"/>
          <p:cNvSpPr txBox="1">
            <a:spLocks noChangeArrowheads="1"/>
          </p:cNvSpPr>
          <p:nvPr/>
        </p:nvSpPr>
        <p:spPr bwMode="auto">
          <a:xfrm>
            <a:off x="8229600" y="2971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95257" name="Text Box 1049"/>
          <p:cNvSpPr txBox="1">
            <a:spLocks noChangeArrowheads="1"/>
          </p:cNvSpPr>
          <p:nvPr/>
        </p:nvSpPr>
        <p:spPr bwMode="auto">
          <a:xfrm>
            <a:off x="7162800" y="3733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+</a:t>
            </a:r>
          </a:p>
        </p:txBody>
      </p:sp>
      <p:sp>
        <p:nvSpPr>
          <p:cNvPr id="95258" name="Line 1050"/>
          <p:cNvSpPr>
            <a:spLocks noChangeShapeType="1"/>
          </p:cNvSpPr>
          <p:nvPr/>
        </p:nvSpPr>
        <p:spPr bwMode="auto">
          <a:xfrm flipH="1">
            <a:off x="7010400" y="4191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9" name="Line 1051"/>
          <p:cNvSpPr>
            <a:spLocks noChangeShapeType="1"/>
          </p:cNvSpPr>
          <p:nvPr/>
        </p:nvSpPr>
        <p:spPr bwMode="auto">
          <a:xfrm>
            <a:off x="7543800" y="4114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0" name="Line 1052"/>
          <p:cNvSpPr>
            <a:spLocks noChangeShapeType="1"/>
          </p:cNvSpPr>
          <p:nvPr/>
        </p:nvSpPr>
        <p:spPr bwMode="auto">
          <a:xfrm flipH="1">
            <a:off x="7391400" y="3429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3" name="Line 1055"/>
          <p:cNvSpPr>
            <a:spLocks noChangeShapeType="1"/>
          </p:cNvSpPr>
          <p:nvPr/>
        </p:nvSpPr>
        <p:spPr bwMode="auto">
          <a:xfrm>
            <a:off x="7848600" y="3429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4" name="Oval 1056"/>
          <p:cNvSpPr>
            <a:spLocks noChangeArrowheads="1"/>
          </p:cNvSpPr>
          <p:nvPr/>
        </p:nvSpPr>
        <p:spPr bwMode="auto">
          <a:xfrm>
            <a:off x="7696200" y="2286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5" name="Line 1057"/>
          <p:cNvSpPr>
            <a:spLocks noChangeShapeType="1"/>
          </p:cNvSpPr>
          <p:nvPr/>
        </p:nvSpPr>
        <p:spPr bwMode="auto">
          <a:xfrm flipH="1">
            <a:off x="77724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8" name="Text Box 1060"/>
          <p:cNvSpPr txBox="1">
            <a:spLocks noChangeArrowheads="1"/>
          </p:cNvSpPr>
          <p:nvPr/>
        </p:nvSpPr>
        <p:spPr bwMode="auto">
          <a:xfrm>
            <a:off x="7772400" y="2362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+</a:t>
            </a:r>
          </a:p>
        </p:txBody>
      </p:sp>
      <p:sp>
        <p:nvSpPr>
          <p:cNvPr id="95269" name="Line 1061"/>
          <p:cNvSpPr>
            <a:spLocks noChangeShapeType="1"/>
          </p:cNvSpPr>
          <p:nvPr/>
        </p:nvSpPr>
        <p:spPr bwMode="auto">
          <a:xfrm>
            <a:off x="8077200" y="2667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4A0A-8BAF-4D80-93E2-F9EA5067BA5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Binary Search Trees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6019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Binary search trees are binary trees in which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all values in the node’s </a:t>
            </a:r>
            <a:r>
              <a:rPr lang="en-US" altLang="en-US" sz="2400">
                <a:solidFill>
                  <a:srgbClr val="0000FF"/>
                </a:solidFill>
              </a:rPr>
              <a:t>left</a:t>
            </a:r>
            <a:r>
              <a:rPr lang="en-US" altLang="en-US" sz="2400"/>
              <a:t> subtree are less than node value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ym typeface="Symbol" panose="05050102010706020507" pitchFamily="18" charset="2"/>
              </a:rPr>
              <a:t>all values in the node’s </a:t>
            </a:r>
            <a:r>
              <a:rPr lang="en-US" altLang="en-US" sz="2400">
                <a:solidFill>
                  <a:srgbClr val="0000FF"/>
                </a:solidFill>
                <a:sym typeface="Symbol" panose="05050102010706020507" pitchFamily="18" charset="2"/>
              </a:rPr>
              <a:t>right</a:t>
            </a:r>
            <a:r>
              <a:rPr lang="en-US" altLang="en-US" sz="2400">
                <a:sym typeface="Symbol" panose="05050102010706020507" pitchFamily="18" charset="2"/>
              </a:rPr>
              <a:t> subtree are greater than node value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Operations: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Find, FindMin, FindMax, Insert, Delete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What happens when we traverse the tree in inorder?</a:t>
            </a: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7026275" y="216535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6629400" y="315595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7543800" y="315595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7086600" y="429895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8001000" y="429895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 flipH="1">
            <a:off x="6950075" y="2608263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7331075" y="2593975"/>
            <a:ext cx="365125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 flipH="1">
            <a:off x="7315200" y="361315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7772400" y="361315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7062788" y="2133600"/>
            <a:ext cx="404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6667500" y="3140075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7075488" y="4278313"/>
            <a:ext cx="498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66576" name="Oval 16"/>
          <p:cNvSpPr>
            <a:spLocks noChangeArrowheads="1"/>
          </p:cNvSpPr>
          <p:nvPr/>
        </p:nvSpPr>
        <p:spPr bwMode="auto">
          <a:xfrm>
            <a:off x="7556500" y="5427663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Oval 17"/>
          <p:cNvSpPr>
            <a:spLocks noChangeArrowheads="1"/>
          </p:cNvSpPr>
          <p:nvPr/>
        </p:nvSpPr>
        <p:spPr bwMode="auto">
          <a:xfrm>
            <a:off x="8470900" y="5427663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 flipH="1">
            <a:off x="7785100" y="4741863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8242300" y="4741863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7534275" y="5414963"/>
            <a:ext cx="519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96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8469313" y="5408613"/>
            <a:ext cx="538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99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7559675" y="314166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94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7986713" y="427355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97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080-8CC9-49F6-BC1E-A2F18EF3679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7629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Operations on Binary Search Trees</a:t>
            </a:r>
          </a:p>
        </p:txBody>
      </p:sp>
      <p:sp>
        <p:nvSpPr>
          <p:cNvPr id="67630" name="Rectangle 4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How would you implement these?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Recursive definition of binary </a:t>
            </a:r>
            <a:br>
              <a:rPr lang="en-US" altLang="en-US" sz="2400"/>
            </a:br>
            <a:r>
              <a:rPr lang="en-US" altLang="en-US" sz="2400"/>
              <a:t>search trees allows recursive routines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Call by reference helps too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FindMin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FindMax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Find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Insert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Delete</a:t>
            </a:r>
          </a:p>
        </p:txBody>
      </p:sp>
      <p:sp>
        <p:nvSpPr>
          <p:cNvPr id="67608" name="Oval 24"/>
          <p:cNvSpPr>
            <a:spLocks noChangeArrowheads="1"/>
          </p:cNvSpPr>
          <p:nvPr/>
        </p:nvSpPr>
        <p:spPr bwMode="auto">
          <a:xfrm>
            <a:off x="7026275" y="216535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Oval 25"/>
          <p:cNvSpPr>
            <a:spLocks noChangeArrowheads="1"/>
          </p:cNvSpPr>
          <p:nvPr/>
        </p:nvSpPr>
        <p:spPr bwMode="auto">
          <a:xfrm>
            <a:off x="6629400" y="315595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0" name="Oval 26"/>
          <p:cNvSpPr>
            <a:spLocks noChangeArrowheads="1"/>
          </p:cNvSpPr>
          <p:nvPr/>
        </p:nvSpPr>
        <p:spPr bwMode="auto">
          <a:xfrm>
            <a:off x="7543800" y="315595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1" name="Oval 27"/>
          <p:cNvSpPr>
            <a:spLocks noChangeArrowheads="1"/>
          </p:cNvSpPr>
          <p:nvPr/>
        </p:nvSpPr>
        <p:spPr bwMode="auto">
          <a:xfrm>
            <a:off x="7086600" y="429895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2" name="Oval 28"/>
          <p:cNvSpPr>
            <a:spLocks noChangeArrowheads="1"/>
          </p:cNvSpPr>
          <p:nvPr/>
        </p:nvSpPr>
        <p:spPr bwMode="auto">
          <a:xfrm>
            <a:off x="8001000" y="429895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3" name="Line 29"/>
          <p:cNvSpPr>
            <a:spLocks noChangeShapeType="1"/>
          </p:cNvSpPr>
          <p:nvPr/>
        </p:nvSpPr>
        <p:spPr bwMode="auto">
          <a:xfrm flipH="1">
            <a:off x="6950075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4" name="Line 30"/>
          <p:cNvSpPr>
            <a:spLocks noChangeShapeType="1"/>
          </p:cNvSpPr>
          <p:nvPr/>
        </p:nvSpPr>
        <p:spPr bwMode="auto">
          <a:xfrm>
            <a:off x="7331075" y="2576513"/>
            <a:ext cx="38100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5" name="Line 31"/>
          <p:cNvSpPr>
            <a:spLocks noChangeShapeType="1"/>
          </p:cNvSpPr>
          <p:nvPr/>
        </p:nvSpPr>
        <p:spPr bwMode="auto">
          <a:xfrm flipH="1">
            <a:off x="7315200" y="3595688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6" name="Line 32"/>
          <p:cNvSpPr>
            <a:spLocks noChangeShapeType="1"/>
          </p:cNvSpPr>
          <p:nvPr/>
        </p:nvSpPr>
        <p:spPr bwMode="auto">
          <a:xfrm>
            <a:off x="7772400" y="35956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7" name="Text Box 33"/>
          <p:cNvSpPr txBox="1">
            <a:spLocks noChangeArrowheads="1"/>
          </p:cNvSpPr>
          <p:nvPr/>
        </p:nvSpPr>
        <p:spPr bwMode="auto">
          <a:xfrm>
            <a:off x="7062788" y="2133600"/>
            <a:ext cx="404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</a:t>
            </a:r>
          </a:p>
        </p:txBody>
      </p:sp>
      <p:sp>
        <p:nvSpPr>
          <p:cNvPr id="67618" name="Text Box 34"/>
          <p:cNvSpPr txBox="1">
            <a:spLocks noChangeArrowheads="1"/>
          </p:cNvSpPr>
          <p:nvPr/>
        </p:nvSpPr>
        <p:spPr bwMode="auto">
          <a:xfrm>
            <a:off x="6667500" y="3140075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67619" name="Text Box 35"/>
          <p:cNvSpPr txBox="1">
            <a:spLocks noChangeArrowheads="1"/>
          </p:cNvSpPr>
          <p:nvPr/>
        </p:nvSpPr>
        <p:spPr bwMode="auto">
          <a:xfrm>
            <a:off x="7075488" y="4278313"/>
            <a:ext cx="620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67620" name="Oval 36"/>
          <p:cNvSpPr>
            <a:spLocks noChangeArrowheads="1"/>
          </p:cNvSpPr>
          <p:nvPr/>
        </p:nvSpPr>
        <p:spPr bwMode="auto">
          <a:xfrm>
            <a:off x="7556500" y="5427663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1" name="Oval 37"/>
          <p:cNvSpPr>
            <a:spLocks noChangeArrowheads="1"/>
          </p:cNvSpPr>
          <p:nvPr/>
        </p:nvSpPr>
        <p:spPr bwMode="auto">
          <a:xfrm>
            <a:off x="8470900" y="5427663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2" name="Line 38"/>
          <p:cNvSpPr>
            <a:spLocks noChangeShapeType="1"/>
          </p:cNvSpPr>
          <p:nvPr/>
        </p:nvSpPr>
        <p:spPr bwMode="auto">
          <a:xfrm flipH="1">
            <a:off x="7785100" y="4724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3" name="Line 39"/>
          <p:cNvSpPr>
            <a:spLocks noChangeShapeType="1"/>
          </p:cNvSpPr>
          <p:nvPr/>
        </p:nvSpPr>
        <p:spPr bwMode="auto">
          <a:xfrm>
            <a:off x="8229600" y="4724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4" name="Text Box 40"/>
          <p:cNvSpPr txBox="1">
            <a:spLocks noChangeArrowheads="1"/>
          </p:cNvSpPr>
          <p:nvPr/>
        </p:nvSpPr>
        <p:spPr bwMode="auto">
          <a:xfrm>
            <a:off x="7534275" y="5414963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96</a:t>
            </a:r>
          </a:p>
        </p:txBody>
      </p:sp>
      <p:sp>
        <p:nvSpPr>
          <p:cNvPr id="67625" name="Text Box 41"/>
          <p:cNvSpPr txBox="1">
            <a:spLocks noChangeArrowheads="1"/>
          </p:cNvSpPr>
          <p:nvPr/>
        </p:nvSpPr>
        <p:spPr bwMode="auto">
          <a:xfrm>
            <a:off x="8469313" y="5408613"/>
            <a:ext cx="538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99</a:t>
            </a:r>
          </a:p>
        </p:txBody>
      </p:sp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7559675" y="314166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94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7986713" y="427355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97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FE8D-3285-45E7-90CD-D038FF170A2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Binary SearchTree</a:t>
            </a:r>
          </a:p>
        </p:txBody>
      </p:sp>
      <p:sp>
        <p:nvSpPr>
          <p:cNvPr id="84995" name="Oval 3"/>
          <p:cNvSpPr>
            <a:spLocks noChangeArrowheads="1"/>
          </p:cNvSpPr>
          <p:nvPr/>
        </p:nvSpPr>
        <p:spPr bwMode="auto">
          <a:xfrm>
            <a:off x="1411288" y="193675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Oval 4"/>
          <p:cNvSpPr>
            <a:spLocks noChangeArrowheads="1"/>
          </p:cNvSpPr>
          <p:nvPr/>
        </p:nvSpPr>
        <p:spPr bwMode="auto">
          <a:xfrm>
            <a:off x="1014413" y="292735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Oval 5"/>
          <p:cNvSpPr>
            <a:spLocks noChangeArrowheads="1"/>
          </p:cNvSpPr>
          <p:nvPr/>
        </p:nvSpPr>
        <p:spPr bwMode="auto">
          <a:xfrm>
            <a:off x="1928813" y="292735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Oval 6"/>
          <p:cNvSpPr>
            <a:spLocks noChangeArrowheads="1"/>
          </p:cNvSpPr>
          <p:nvPr/>
        </p:nvSpPr>
        <p:spPr bwMode="auto">
          <a:xfrm>
            <a:off x="1471613" y="407035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Oval 7"/>
          <p:cNvSpPr>
            <a:spLocks noChangeArrowheads="1"/>
          </p:cNvSpPr>
          <p:nvPr/>
        </p:nvSpPr>
        <p:spPr bwMode="auto">
          <a:xfrm>
            <a:off x="2386013" y="407035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 flipH="1">
            <a:off x="1335088" y="2362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1" name="Line 9"/>
          <p:cNvSpPr>
            <a:spLocks noChangeShapeType="1"/>
          </p:cNvSpPr>
          <p:nvPr/>
        </p:nvSpPr>
        <p:spPr bwMode="auto">
          <a:xfrm>
            <a:off x="1716088" y="2347913"/>
            <a:ext cx="38100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 flipH="1">
            <a:off x="1700213" y="3367088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>
            <a:off x="2157413" y="33670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1447800" y="1905000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1052513" y="2911475"/>
            <a:ext cx="404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1460500" y="4049713"/>
            <a:ext cx="62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85007" name="Oval 15"/>
          <p:cNvSpPr>
            <a:spLocks noChangeArrowheads="1"/>
          </p:cNvSpPr>
          <p:nvPr/>
        </p:nvSpPr>
        <p:spPr bwMode="auto">
          <a:xfrm>
            <a:off x="1941513" y="5199063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8" name="Oval 16"/>
          <p:cNvSpPr>
            <a:spLocks noChangeArrowheads="1"/>
          </p:cNvSpPr>
          <p:nvPr/>
        </p:nvSpPr>
        <p:spPr bwMode="auto">
          <a:xfrm>
            <a:off x="2855913" y="5199063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H="1">
            <a:off x="2170113" y="4495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2614613" y="4495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1919288" y="5186363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96</a:t>
            </a:r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2854325" y="5180013"/>
            <a:ext cx="538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99</a:t>
            </a:r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1944688" y="291306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94</a:t>
            </a:r>
          </a:p>
        </p:txBody>
      </p:sp>
      <p:sp>
        <p:nvSpPr>
          <p:cNvPr id="85014" name="Text Box 22"/>
          <p:cNvSpPr txBox="1">
            <a:spLocks noChangeArrowheads="1"/>
          </p:cNvSpPr>
          <p:nvPr/>
        </p:nvSpPr>
        <p:spPr bwMode="auto">
          <a:xfrm>
            <a:off x="2371725" y="404495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97</a:t>
            </a:r>
          </a:p>
        </p:txBody>
      </p:sp>
      <p:sp>
        <p:nvSpPr>
          <p:cNvPr id="85015" name="Rectangle 23"/>
          <p:cNvSpPr>
            <a:spLocks noChangeArrowheads="1"/>
          </p:cNvSpPr>
          <p:nvPr/>
        </p:nvSpPr>
        <p:spPr bwMode="auto">
          <a:xfrm>
            <a:off x="4419600" y="5715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6" name="Rectangle 24"/>
          <p:cNvSpPr>
            <a:spLocks noChangeArrowheads="1"/>
          </p:cNvSpPr>
          <p:nvPr/>
        </p:nvSpPr>
        <p:spPr bwMode="auto">
          <a:xfrm>
            <a:off x="4724400" y="5715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7" name="Rectangle 25"/>
          <p:cNvSpPr>
            <a:spLocks noChangeArrowheads="1"/>
          </p:cNvSpPr>
          <p:nvPr/>
        </p:nvSpPr>
        <p:spPr bwMode="auto">
          <a:xfrm>
            <a:off x="4419600" y="5410200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85018" name="Text Box 26"/>
          <p:cNvSpPr txBox="1">
            <a:spLocks noChangeArrowheads="1"/>
          </p:cNvSpPr>
          <p:nvPr/>
        </p:nvSpPr>
        <p:spPr bwMode="auto">
          <a:xfrm>
            <a:off x="4343400" y="5029200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</a:t>
            </a:r>
          </a:p>
        </p:txBody>
      </p: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3810000" y="5638800"/>
            <a:ext cx="1924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left             right</a:t>
            </a:r>
          </a:p>
        </p:txBody>
      </p:sp>
      <p:sp>
        <p:nvSpPr>
          <p:cNvPr id="85026" name="Rectangle 34"/>
          <p:cNvSpPr>
            <a:spLocks noChangeArrowheads="1"/>
          </p:cNvSpPr>
          <p:nvPr/>
        </p:nvSpPr>
        <p:spPr bwMode="auto">
          <a:xfrm>
            <a:off x="6019800" y="2209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7" name="Rectangle 35"/>
          <p:cNvSpPr>
            <a:spLocks noChangeArrowheads="1"/>
          </p:cNvSpPr>
          <p:nvPr/>
        </p:nvSpPr>
        <p:spPr bwMode="auto">
          <a:xfrm>
            <a:off x="6324600" y="2209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8" name="Rectangle 36"/>
          <p:cNvSpPr>
            <a:spLocks noChangeArrowheads="1"/>
          </p:cNvSpPr>
          <p:nvPr/>
        </p:nvSpPr>
        <p:spPr bwMode="auto">
          <a:xfrm>
            <a:off x="6019800" y="1905000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5029" name="Rectangle 37"/>
          <p:cNvSpPr>
            <a:spLocks noChangeArrowheads="1"/>
          </p:cNvSpPr>
          <p:nvPr/>
        </p:nvSpPr>
        <p:spPr bwMode="auto">
          <a:xfrm>
            <a:off x="5486400" y="3200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0" name="Rectangle 38"/>
          <p:cNvSpPr>
            <a:spLocks noChangeArrowheads="1"/>
          </p:cNvSpPr>
          <p:nvPr/>
        </p:nvSpPr>
        <p:spPr bwMode="auto">
          <a:xfrm>
            <a:off x="5791200" y="3200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1" name="Rectangle 39"/>
          <p:cNvSpPr>
            <a:spLocks noChangeArrowheads="1"/>
          </p:cNvSpPr>
          <p:nvPr/>
        </p:nvSpPr>
        <p:spPr bwMode="auto">
          <a:xfrm>
            <a:off x="5486400" y="2895600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85032" name="Rectangle 40"/>
          <p:cNvSpPr>
            <a:spLocks noChangeArrowheads="1"/>
          </p:cNvSpPr>
          <p:nvPr/>
        </p:nvSpPr>
        <p:spPr bwMode="auto">
          <a:xfrm>
            <a:off x="6629400" y="3200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3" name="Rectangle 41"/>
          <p:cNvSpPr>
            <a:spLocks noChangeArrowheads="1"/>
          </p:cNvSpPr>
          <p:nvPr/>
        </p:nvSpPr>
        <p:spPr bwMode="auto">
          <a:xfrm>
            <a:off x="6934200" y="3200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4" name="Rectangle 42"/>
          <p:cNvSpPr>
            <a:spLocks noChangeArrowheads="1"/>
          </p:cNvSpPr>
          <p:nvPr/>
        </p:nvSpPr>
        <p:spPr bwMode="auto">
          <a:xfrm>
            <a:off x="6629400" y="2895600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94</a:t>
            </a:r>
          </a:p>
        </p:txBody>
      </p:sp>
      <p:sp>
        <p:nvSpPr>
          <p:cNvPr id="85035" name="Rectangle 43"/>
          <p:cNvSpPr>
            <a:spLocks noChangeArrowheads="1"/>
          </p:cNvSpPr>
          <p:nvPr/>
        </p:nvSpPr>
        <p:spPr bwMode="auto">
          <a:xfrm>
            <a:off x="6019800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6" name="Rectangle 44"/>
          <p:cNvSpPr>
            <a:spLocks noChangeArrowheads="1"/>
          </p:cNvSpPr>
          <p:nvPr/>
        </p:nvSpPr>
        <p:spPr bwMode="auto">
          <a:xfrm>
            <a:off x="6324600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7" name="Rectangle 45"/>
          <p:cNvSpPr>
            <a:spLocks noChangeArrowheads="1"/>
          </p:cNvSpPr>
          <p:nvPr/>
        </p:nvSpPr>
        <p:spPr bwMode="auto">
          <a:xfrm>
            <a:off x="6019800" y="3886200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5038" name="Rectangle 46"/>
          <p:cNvSpPr>
            <a:spLocks noChangeArrowheads="1"/>
          </p:cNvSpPr>
          <p:nvPr/>
        </p:nvSpPr>
        <p:spPr bwMode="auto">
          <a:xfrm>
            <a:off x="7162800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9" name="Rectangle 47"/>
          <p:cNvSpPr>
            <a:spLocks noChangeArrowheads="1"/>
          </p:cNvSpPr>
          <p:nvPr/>
        </p:nvSpPr>
        <p:spPr bwMode="auto">
          <a:xfrm>
            <a:off x="7467600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0" name="Rectangle 48"/>
          <p:cNvSpPr>
            <a:spLocks noChangeArrowheads="1"/>
          </p:cNvSpPr>
          <p:nvPr/>
        </p:nvSpPr>
        <p:spPr bwMode="auto">
          <a:xfrm>
            <a:off x="7162800" y="3886200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97</a:t>
            </a:r>
          </a:p>
        </p:txBody>
      </p:sp>
      <p:sp>
        <p:nvSpPr>
          <p:cNvPr id="85041" name="Rectangle 49"/>
          <p:cNvSpPr>
            <a:spLocks noChangeArrowheads="1"/>
          </p:cNvSpPr>
          <p:nvPr/>
        </p:nvSpPr>
        <p:spPr bwMode="auto">
          <a:xfrm>
            <a:off x="6553200" y="5181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2" name="Rectangle 50"/>
          <p:cNvSpPr>
            <a:spLocks noChangeArrowheads="1"/>
          </p:cNvSpPr>
          <p:nvPr/>
        </p:nvSpPr>
        <p:spPr bwMode="auto">
          <a:xfrm>
            <a:off x="6858000" y="5181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3" name="Rectangle 51"/>
          <p:cNvSpPr>
            <a:spLocks noChangeArrowheads="1"/>
          </p:cNvSpPr>
          <p:nvPr/>
        </p:nvSpPr>
        <p:spPr bwMode="auto">
          <a:xfrm>
            <a:off x="6553200" y="4876800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96</a:t>
            </a:r>
          </a:p>
        </p:txBody>
      </p:sp>
      <p:sp>
        <p:nvSpPr>
          <p:cNvPr id="85044" name="Rectangle 52"/>
          <p:cNvSpPr>
            <a:spLocks noChangeArrowheads="1"/>
          </p:cNvSpPr>
          <p:nvPr/>
        </p:nvSpPr>
        <p:spPr bwMode="auto">
          <a:xfrm>
            <a:off x="7696200" y="5181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5" name="Rectangle 53"/>
          <p:cNvSpPr>
            <a:spLocks noChangeArrowheads="1"/>
          </p:cNvSpPr>
          <p:nvPr/>
        </p:nvSpPr>
        <p:spPr bwMode="auto">
          <a:xfrm>
            <a:off x="8001000" y="5181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6" name="Rectangle 54"/>
          <p:cNvSpPr>
            <a:spLocks noChangeArrowheads="1"/>
          </p:cNvSpPr>
          <p:nvPr/>
        </p:nvSpPr>
        <p:spPr bwMode="auto">
          <a:xfrm>
            <a:off x="7696200" y="4876800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99</a:t>
            </a:r>
          </a:p>
        </p:txBody>
      </p:sp>
      <p:sp>
        <p:nvSpPr>
          <p:cNvPr id="85047" name="Line 55"/>
          <p:cNvSpPr>
            <a:spLocks noChangeShapeType="1"/>
          </p:cNvSpPr>
          <p:nvPr/>
        </p:nvSpPr>
        <p:spPr bwMode="auto">
          <a:xfrm flipH="1">
            <a:off x="5791200" y="2362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8" name="Line 56"/>
          <p:cNvSpPr>
            <a:spLocks noChangeShapeType="1"/>
          </p:cNvSpPr>
          <p:nvPr/>
        </p:nvSpPr>
        <p:spPr bwMode="auto">
          <a:xfrm flipH="1">
            <a:off x="6400800" y="3352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9" name="Line 57"/>
          <p:cNvSpPr>
            <a:spLocks noChangeShapeType="1"/>
          </p:cNvSpPr>
          <p:nvPr/>
        </p:nvSpPr>
        <p:spPr bwMode="auto">
          <a:xfrm flipH="1">
            <a:off x="6934200" y="4343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0" name="Line 58"/>
          <p:cNvSpPr>
            <a:spLocks noChangeShapeType="1"/>
          </p:cNvSpPr>
          <p:nvPr/>
        </p:nvSpPr>
        <p:spPr bwMode="auto">
          <a:xfrm>
            <a:off x="6553200" y="2362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1" name="Line 59"/>
          <p:cNvSpPr>
            <a:spLocks noChangeShapeType="1"/>
          </p:cNvSpPr>
          <p:nvPr/>
        </p:nvSpPr>
        <p:spPr bwMode="auto">
          <a:xfrm>
            <a:off x="7086600" y="3352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2" name="Line 60"/>
          <p:cNvSpPr>
            <a:spLocks noChangeShapeType="1"/>
          </p:cNvSpPr>
          <p:nvPr/>
        </p:nvSpPr>
        <p:spPr bwMode="auto">
          <a:xfrm>
            <a:off x="7620000" y="4343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5" name="Rectangle 63"/>
          <p:cNvSpPr>
            <a:spLocks noChangeArrowheads="1"/>
          </p:cNvSpPr>
          <p:nvPr/>
        </p:nvSpPr>
        <p:spPr bwMode="auto">
          <a:xfrm>
            <a:off x="4953000" y="19050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6" name="Line 64"/>
          <p:cNvSpPr>
            <a:spLocks noChangeShapeType="1"/>
          </p:cNvSpPr>
          <p:nvPr/>
        </p:nvSpPr>
        <p:spPr bwMode="auto">
          <a:xfrm>
            <a:off x="5029200" y="1981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4DFD-1675-4732-A3FF-8FF0704B524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Find</a:t>
            </a:r>
          </a:p>
        </p:txBody>
      </p:sp>
      <p:sp>
        <p:nvSpPr>
          <p:cNvPr id="86019" name="Text Box 1027"/>
          <p:cNvSpPr txBox="1">
            <a:spLocks noChangeArrowheads="1"/>
          </p:cNvSpPr>
          <p:nvPr/>
        </p:nvSpPr>
        <p:spPr bwMode="auto">
          <a:xfrm>
            <a:off x="1905000" y="21336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86020" name="Text Box 1028"/>
          <p:cNvSpPr txBox="1">
            <a:spLocks noChangeArrowheads="1"/>
          </p:cNvSpPr>
          <p:nvPr/>
        </p:nvSpPr>
        <p:spPr bwMode="auto">
          <a:xfrm>
            <a:off x="1143000" y="2003425"/>
            <a:ext cx="71469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Courier New" panose="02070309020205020404" pitchFamily="49" charset="0"/>
              </a:rPr>
              <a:t>Find(T : tree pointer, x : element): tree pointer {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case {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T = null : return null;     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T.data = x : return 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T.data &gt; x : return Find(T.left,x);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T.data &lt; x : return Find(T.right,x)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CF16-7BB5-40E1-9242-1561CF82430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9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FindMin</a:t>
            </a:r>
          </a:p>
        </p:txBody>
      </p:sp>
      <p:sp>
        <p:nvSpPr>
          <p:cNvPr id="890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Design recursive FindMin operation that returns the smallest element in a binary search tree.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</a:rPr>
              <a:t>FindMin(T : tree pointer) : tree pointer {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// precondition: T is not null //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???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CEA-9BFD-4642-A838-789E2EEF75F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Insert Operation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181600" cy="4114800"/>
          </a:xfrm>
        </p:spPr>
        <p:txBody>
          <a:bodyPr/>
          <a:lstStyle/>
          <a:p>
            <a:r>
              <a:rPr lang="en-US" altLang="en-US" sz="1800" b="1">
                <a:latin typeface="Courier New" panose="02070309020205020404" pitchFamily="49" charset="0"/>
              </a:rPr>
              <a:t>Insert(T: tree, X: element) </a:t>
            </a:r>
          </a:p>
          <a:p>
            <a:pPr lvl="1"/>
            <a:r>
              <a:rPr lang="en-US" altLang="en-US"/>
              <a:t>Do a “Find” operation for X</a:t>
            </a:r>
          </a:p>
          <a:p>
            <a:pPr lvl="1"/>
            <a:r>
              <a:rPr lang="en-US" altLang="en-US"/>
              <a:t>If X is found </a:t>
            </a:r>
            <a:r>
              <a:rPr lang="en-US" altLang="en-US">
                <a:sym typeface="Wingdings" panose="05000000000000000000" pitchFamily="2" charset="2"/>
              </a:rPr>
              <a:t> update     (no need to insert)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Else, “Find” stops at a NULL pointer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Insert Node with X there</a:t>
            </a:r>
          </a:p>
          <a:p>
            <a:r>
              <a:rPr lang="en-US" altLang="en-US" sz="3100"/>
              <a:t>Example: Insert 95</a:t>
            </a:r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6610350" y="3065463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6153150" y="4208463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7067550" y="4208463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 flipH="1">
            <a:off x="6381750" y="3522663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6838950" y="3522663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6142038" y="4187825"/>
            <a:ext cx="563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68618" name="Oval 10"/>
          <p:cNvSpPr>
            <a:spLocks noChangeArrowheads="1"/>
          </p:cNvSpPr>
          <p:nvPr/>
        </p:nvSpPr>
        <p:spPr bwMode="auto">
          <a:xfrm>
            <a:off x="6623050" y="53371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7537450" y="53371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 flipH="1">
            <a:off x="6851650" y="4651375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7308850" y="4651375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6600825" y="5324475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96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7515225" y="5348288"/>
            <a:ext cx="538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99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6594475" y="30480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94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7053263" y="418306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97</a:t>
            </a:r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>
            <a:off x="7659688" y="4164013"/>
            <a:ext cx="473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8223250" y="38687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>
                <a:latin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090A-FAE5-42A5-BC66-99D3F62228E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Why Do We Need Trees?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343400"/>
          </a:xfrm>
        </p:spPr>
        <p:txBody>
          <a:bodyPr/>
          <a:lstStyle/>
          <a:p>
            <a:r>
              <a:rPr lang="en-US" altLang="en-US"/>
              <a:t>Lists, Stacks, and Queues are linear relationships</a:t>
            </a:r>
          </a:p>
          <a:p>
            <a:r>
              <a:rPr lang="en-US" altLang="en-US"/>
              <a:t>Information often contains hierarchical relationships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File directories or folders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Moves in a game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Hierarchies in organizations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Can build a tree to support fast searching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D2E0-66F0-4D02-8688-0049EDABB0E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Insert 95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2071688" y="261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14488" y="3759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2528888" y="3759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 flipH="1">
            <a:off x="1843088" y="3073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2300288" y="3073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1603375" y="3738563"/>
            <a:ext cx="498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>
            <a:off x="2084388" y="4887913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>
            <a:off x="2998788" y="4887913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 flipH="1">
            <a:off x="2312988" y="4202113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2770188" y="4202113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2062163" y="4875213"/>
            <a:ext cx="519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96</a:t>
            </a:r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2976563" y="4899025"/>
            <a:ext cx="538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99</a:t>
            </a:r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2055813" y="25987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94</a:t>
            </a:r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2514600" y="37338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97</a:t>
            </a:r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>
            <a:off x="4251325" y="3714750"/>
            <a:ext cx="473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6481763" y="2303463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6024563" y="3446463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Oval 22"/>
          <p:cNvSpPr>
            <a:spLocks noChangeArrowheads="1"/>
          </p:cNvSpPr>
          <p:nvPr/>
        </p:nvSpPr>
        <p:spPr bwMode="auto">
          <a:xfrm>
            <a:off x="6938963" y="3446463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auto">
          <a:xfrm flipH="1">
            <a:off x="6253163" y="2760663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>
            <a:off x="6710363" y="2760663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6013450" y="3425825"/>
            <a:ext cx="498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79898" name="Oval 26"/>
          <p:cNvSpPr>
            <a:spLocks noChangeArrowheads="1"/>
          </p:cNvSpPr>
          <p:nvPr/>
        </p:nvSpPr>
        <p:spPr bwMode="auto">
          <a:xfrm>
            <a:off x="6494463" y="45751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9" name="Oval 27"/>
          <p:cNvSpPr>
            <a:spLocks noChangeArrowheads="1"/>
          </p:cNvSpPr>
          <p:nvPr/>
        </p:nvSpPr>
        <p:spPr bwMode="auto">
          <a:xfrm>
            <a:off x="7408863" y="45751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0" name="Line 28"/>
          <p:cNvSpPr>
            <a:spLocks noChangeShapeType="1"/>
          </p:cNvSpPr>
          <p:nvPr/>
        </p:nvSpPr>
        <p:spPr bwMode="auto">
          <a:xfrm flipH="1">
            <a:off x="6723063" y="3889375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1" name="Line 29"/>
          <p:cNvSpPr>
            <a:spLocks noChangeShapeType="1"/>
          </p:cNvSpPr>
          <p:nvPr/>
        </p:nvSpPr>
        <p:spPr bwMode="auto">
          <a:xfrm>
            <a:off x="7180263" y="3889375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2" name="Text Box 30"/>
          <p:cNvSpPr txBox="1">
            <a:spLocks noChangeArrowheads="1"/>
          </p:cNvSpPr>
          <p:nvPr/>
        </p:nvSpPr>
        <p:spPr bwMode="auto">
          <a:xfrm>
            <a:off x="6472238" y="4562475"/>
            <a:ext cx="519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96</a:t>
            </a:r>
          </a:p>
        </p:txBody>
      </p:sp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7386638" y="4586288"/>
            <a:ext cx="538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99</a:t>
            </a:r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6465888" y="22860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94</a:t>
            </a:r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6924675" y="342106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97</a:t>
            </a:r>
          </a:p>
        </p:txBody>
      </p:sp>
      <p:sp>
        <p:nvSpPr>
          <p:cNvPr id="79906" name="Oval 34"/>
          <p:cNvSpPr>
            <a:spLocks noChangeArrowheads="1"/>
          </p:cNvSpPr>
          <p:nvPr/>
        </p:nvSpPr>
        <p:spPr bwMode="auto">
          <a:xfrm>
            <a:off x="6000750" y="5713413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7" name="Line 35"/>
          <p:cNvSpPr>
            <a:spLocks noChangeShapeType="1"/>
          </p:cNvSpPr>
          <p:nvPr/>
        </p:nvSpPr>
        <p:spPr bwMode="auto">
          <a:xfrm flipH="1">
            <a:off x="6229350" y="5027613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auto">
          <a:xfrm>
            <a:off x="5978525" y="5700713"/>
            <a:ext cx="519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95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BB6D6-9635-4CD6-B0D8-917392E4ADF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Insert Done with call-by-reference</a:t>
            </a:r>
          </a:p>
        </p:txBody>
      </p:sp>
      <p:sp>
        <p:nvSpPr>
          <p:cNvPr id="87045" name="Text Box 1029"/>
          <p:cNvSpPr txBox="1">
            <a:spLocks noChangeArrowheads="1"/>
          </p:cNvSpPr>
          <p:nvPr/>
        </p:nvSpPr>
        <p:spPr bwMode="auto">
          <a:xfrm>
            <a:off x="685800" y="2057400"/>
            <a:ext cx="76962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Courier New" panose="02070309020205020404" pitchFamily="49" charset="0"/>
              </a:rPr>
              <a:t>Insert(T : </a:t>
            </a:r>
            <a:r>
              <a:rPr lang="en-US" altLang="en-US" sz="1600">
                <a:solidFill>
                  <a:schemeClr val="accent1"/>
                </a:solidFill>
                <a:latin typeface="Courier New" panose="02070309020205020404" pitchFamily="49" charset="0"/>
              </a:rPr>
              <a:t>reference</a:t>
            </a:r>
            <a:r>
              <a:rPr lang="en-US" altLang="en-US" sz="1600">
                <a:latin typeface="Courier New" panose="02070309020205020404" pitchFamily="49" charset="0"/>
              </a:rPr>
              <a:t> tree pointer, x : element) : </a:t>
            </a:r>
            <a:r>
              <a:rPr lang="en-US" altLang="en-US" sz="1600">
                <a:solidFill>
                  <a:schemeClr val="accent1"/>
                </a:solidFill>
                <a:latin typeface="Courier New" panose="02070309020205020404" pitchFamily="49" charset="0"/>
              </a:rPr>
              <a:t>integer</a:t>
            </a:r>
            <a:r>
              <a:rPr lang="en-US" altLang="en-US" sz="1600">
                <a:latin typeface="Courier New" panose="02070309020205020404" pitchFamily="49" charset="0"/>
              </a:rPr>
              <a:t> {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if T = null then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T := new tree; T.data := x; return 1;//the links to                             					  //children are null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case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T.data = x : return 0;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T.data &gt; x : return Insert(</a:t>
            </a: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T.left</a:t>
            </a:r>
            <a:r>
              <a:rPr lang="en-US" altLang="en-US" sz="1600">
                <a:latin typeface="Courier New" panose="02070309020205020404" pitchFamily="49" charset="0"/>
              </a:rPr>
              <a:t>, x);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T.data &lt; x : return Insert(</a:t>
            </a: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T.right</a:t>
            </a:r>
            <a:r>
              <a:rPr lang="en-US" altLang="en-US" sz="1600">
                <a:latin typeface="Courier New" panose="02070309020205020404" pitchFamily="49" charset="0"/>
              </a:rPr>
              <a:t>, x);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endcase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7046" name="Text Box 1030"/>
          <p:cNvSpPr txBox="1">
            <a:spLocks noChangeArrowheads="1"/>
          </p:cNvSpPr>
          <p:nvPr/>
        </p:nvSpPr>
        <p:spPr bwMode="auto">
          <a:xfrm>
            <a:off x="1279525" y="4735513"/>
            <a:ext cx="6146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Advantage of </a:t>
            </a:r>
            <a:r>
              <a:rPr lang="en-US" altLang="en-US">
                <a:solidFill>
                  <a:schemeClr val="accent1"/>
                </a:solidFill>
              </a:rPr>
              <a:t>reference</a:t>
            </a:r>
            <a:r>
              <a:rPr lang="en-US" altLang="en-US"/>
              <a:t> parameter is that the call has</a:t>
            </a:r>
          </a:p>
          <a:p>
            <a:r>
              <a:rPr lang="en-US" altLang="en-US"/>
              <a:t>the original pointer not a copy.</a:t>
            </a:r>
          </a:p>
        </p:txBody>
      </p:sp>
      <p:sp>
        <p:nvSpPr>
          <p:cNvPr id="87047" name="Text Box 1031"/>
          <p:cNvSpPr txBox="1">
            <a:spLocks noChangeArrowheads="1"/>
          </p:cNvSpPr>
          <p:nvPr/>
        </p:nvSpPr>
        <p:spPr bwMode="auto">
          <a:xfrm>
            <a:off x="5943600" y="3429000"/>
            <a:ext cx="22415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FF0000"/>
                </a:solidFill>
              </a:rPr>
              <a:t>This is where call by</a:t>
            </a:r>
          </a:p>
          <a:p>
            <a:r>
              <a:rPr lang="en-US" altLang="en-US" sz="1800">
                <a:solidFill>
                  <a:srgbClr val="FF0000"/>
                </a:solidFill>
              </a:rPr>
              <a:t>reference makes a</a:t>
            </a:r>
          </a:p>
          <a:p>
            <a:r>
              <a:rPr lang="en-US" altLang="en-US" sz="1800">
                <a:solidFill>
                  <a:srgbClr val="FF0000"/>
                </a:solidFill>
              </a:rPr>
              <a:t>difference.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C68C-9589-4A13-9B26-A8F9F74252D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80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Call by Value vs </a:t>
            </a:r>
            <a:br>
              <a:rPr lang="en-US" altLang="en-US">
                <a:solidFill>
                  <a:srgbClr val="FF0000"/>
                </a:solidFill>
              </a:rPr>
            </a:br>
            <a:r>
              <a:rPr lang="en-US" altLang="en-US">
                <a:solidFill>
                  <a:srgbClr val="FF0000"/>
                </a:solidFill>
              </a:rPr>
              <a:t>Call by Reference</a:t>
            </a:r>
          </a:p>
        </p:txBody>
      </p:sp>
      <p:sp>
        <p:nvSpPr>
          <p:cNvPr id="880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Call by value</a:t>
            </a:r>
          </a:p>
          <a:p>
            <a:pPr lvl="1"/>
            <a:r>
              <a:rPr lang="en-US" altLang="en-US"/>
              <a:t>Copy of parameter is used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  <a:p>
            <a:r>
              <a:rPr lang="en-US" altLang="en-US"/>
              <a:t>Call by reference</a:t>
            </a:r>
          </a:p>
          <a:p>
            <a:pPr lvl="1"/>
            <a:r>
              <a:rPr lang="en-US" altLang="en-US"/>
              <a:t>Actual parameter is used</a:t>
            </a:r>
          </a:p>
        </p:txBody>
      </p:sp>
      <p:sp>
        <p:nvSpPr>
          <p:cNvPr id="88068" name="Rectangle 1028"/>
          <p:cNvSpPr>
            <a:spLocks noChangeArrowheads="1"/>
          </p:cNvSpPr>
          <p:nvPr/>
        </p:nvSpPr>
        <p:spPr bwMode="auto">
          <a:xfrm>
            <a:off x="1420813" y="365125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Text Box 1029"/>
          <p:cNvSpPr txBox="1">
            <a:spLocks noChangeArrowheads="1"/>
          </p:cNvSpPr>
          <p:nvPr/>
        </p:nvSpPr>
        <p:spPr bwMode="auto">
          <a:xfrm>
            <a:off x="963613" y="349885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</a:p>
        </p:txBody>
      </p:sp>
      <p:sp>
        <p:nvSpPr>
          <p:cNvPr id="88070" name="Line 1030"/>
          <p:cNvSpPr>
            <a:spLocks noChangeShapeType="1"/>
          </p:cNvSpPr>
          <p:nvPr/>
        </p:nvSpPr>
        <p:spPr bwMode="auto">
          <a:xfrm>
            <a:off x="1497013" y="37274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Freeform 1031"/>
          <p:cNvSpPr>
            <a:spLocks/>
          </p:cNvSpPr>
          <p:nvPr/>
        </p:nvSpPr>
        <p:spPr bwMode="auto">
          <a:xfrm>
            <a:off x="2514600" y="3276600"/>
            <a:ext cx="1466850" cy="1066800"/>
          </a:xfrm>
          <a:custGeom>
            <a:avLst/>
            <a:gdLst>
              <a:gd name="T0" fmla="*/ 31 w 924"/>
              <a:gd name="T1" fmla="*/ 284 h 672"/>
              <a:gd name="T2" fmla="*/ 226 w 924"/>
              <a:gd name="T3" fmla="*/ 0 h 672"/>
              <a:gd name="T4" fmla="*/ 842 w 924"/>
              <a:gd name="T5" fmla="*/ 65 h 672"/>
              <a:gd name="T6" fmla="*/ 858 w 924"/>
              <a:gd name="T7" fmla="*/ 162 h 672"/>
              <a:gd name="T8" fmla="*/ 883 w 924"/>
              <a:gd name="T9" fmla="*/ 235 h 672"/>
              <a:gd name="T10" fmla="*/ 891 w 924"/>
              <a:gd name="T11" fmla="*/ 268 h 672"/>
              <a:gd name="T12" fmla="*/ 923 w 924"/>
              <a:gd name="T13" fmla="*/ 438 h 672"/>
              <a:gd name="T14" fmla="*/ 915 w 924"/>
              <a:gd name="T15" fmla="*/ 560 h 672"/>
              <a:gd name="T16" fmla="*/ 777 w 924"/>
              <a:gd name="T17" fmla="*/ 633 h 672"/>
              <a:gd name="T18" fmla="*/ 745 w 924"/>
              <a:gd name="T19" fmla="*/ 641 h 672"/>
              <a:gd name="T20" fmla="*/ 469 w 924"/>
              <a:gd name="T21" fmla="*/ 649 h 672"/>
              <a:gd name="T22" fmla="*/ 177 w 924"/>
              <a:gd name="T23" fmla="*/ 657 h 672"/>
              <a:gd name="T24" fmla="*/ 80 w 924"/>
              <a:gd name="T25" fmla="*/ 641 h 672"/>
              <a:gd name="T26" fmla="*/ 15 w 924"/>
              <a:gd name="T27" fmla="*/ 633 h 672"/>
              <a:gd name="T28" fmla="*/ 7 w 924"/>
              <a:gd name="T29" fmla="*/ 568 h 672"/>
              <a:gd name="T30" fmla="*/ 15 w 924"/>
              <a:gd name="T31" fmla="*/ 430 h 672"/>
              <a:gd name="T32" fmla="*/ 31 w 924"/>
              <a:gd name="T33" fmla="*/ 284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24" h="672">
                <a:moveTo>
                  <a:pt x="31" y="284"/>
                </a:moveTo>
                <a:cubicBezTo>
                  <a:pt x="71" y="178"/>
                  <a:pt x="98" y="31"/>
                  <a:pt x="226" y="0"/>
                </a:cubicBezTo>
                <a:cubicBezTo>
                  <a:pt x="437" y="8"/>
                  <a:pt x="631" y="50"/>
                  <a:pt x="842" y="65"/>
                </a:cubicBezTo>
                <a:cubicBezTo>
                  <a:pt x="847" y="97"/>
                  <a:pt x="853" y="130"/>
                  <a:pt x="858" y="162"/>
                </a:cubicBezTo>
                <a:cubicBezTo>
                  <a:pt x="862" y="187"/>
                  <a:pt x="877" y="210"/>
                  <a:pt x="883" y="235"/>
                </a:cubicBezTo>
                <a:cubicBezTo>
                  <a:pt x="886" y="246"/>
                  <a:pt x="889" y="257"/>
                  <a:pt x="891" y="268"/>
                </a:cubicBezTo>
                <a:cubicBezTo>
                  <a:pt x="901" y="326"/>
                  <a:pt x="909" y="381"/>
                  <a:pt x="923" y="438"/>
                </a:cubicBezTo>
                <a:cubicBezTo>
                  <a:pt x="920" y="479"/>
                  <a:pt x="924" y="520"/>
                  <a:pt x="915" y="560"/>
                </a:cubicBezTo>
                <a:cubicBezTo>
                  <a:pt x="905" y="608"/>
                  <a:pt x="812" y="626"/>
                  <a:pt x="777" y="633"/>
                </a:cubicBezTo>
                <a:cubicBezTo>
                  <a:pt x="766" y="635"/>
                  <a:pt x="756" y="640"/>
                  <a:pt x="745" y="641"/>
                </a:cubicBezTo>
                <a:cubicBezTo>
                  <a:pt x="653" y="646"/>
                  <a:pt x="561" y="646"/>
                  <a:pt x="469" y="649"/>
                </a:cubicBezTo>
                <a:cubicBezTo>
                  <a:pt x="285" y="672"/>
                  <a:pt x="383" y="667"/>
                  <a:pt x="177" y="657"/>
                </a:cubicBezTo>
                <a:cubicBezTo>
                  <a:pt x="145" y="652"/>
                  <a:pt x="112" y="646"/>
                  <a:pt x="80" y="641"/>
                </a:cubicBezTo>
                <a:cubicBezTo>
                  <a:pt x="58" y="638"/>
                  <a:pt x="30" y="648"/>
                  <a:pt x="15" y="633"/>
                </a:cubicBezTo>
                <a:cubicBezTo>
                  <a:pt x="0" y="618"/>
                  <a:pt x="10" y="590"/>
                  <a:pt x="7" y="568"/>
                </a:cubicBezTo>
                <a:cubicBezTo>
                  <a:pt x="10" y="522"/>
                  <a:pt x="11" y="476"/>
                  <a:pt x="15" y="430"/>
                </a:cubicBezTo>
                <a:cubicBezTo>
                  <a:pt x="19" y="379"/>
                  <a:pt x="43" y="334"/>
                  <a:pt x="31" y="284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Rectangle 1032"/>
          <p:cNvSpPr>
            <a:spLocks noChangeArrowheads="1"/>
          </p:cNvSpPr>
          <p:nvPr/>
        </p:nvSpPr>
        <p:spPr bwMode="auto">
          <a:xfrm>
            <a:off x="5764213" y="357505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Text Box 1033"/>
          <p:cNvSpPr txBox="1">
            <a:spLocks noChangeArrowheads="1"/>
          </p:cNvSpPr>
          <p:nvPr/>
        </p:nvSpPr>
        <p:spPr bwMode="auto">
          <a:xfrm>
            <a:off x="5307013" y="342265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</a:p>
        </p:txBody>
      </p:sp>
      <p:sp>
        <p:nvSpPr>
          <p:cNvPr id="88074" name="Line 1034"/>
          <p:cNvSpPr>
            <a:spLocks noChangeShapeType="1"/>
          </p:cNvSpPr>
          <p:nvPr/>
        </p:nvSpPr>
        <p:spPr bwMode="auto">
          <a:xfrm>
            <a:off x="5840413" y="36512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Freeform 1035"/>
          <p:cNvSpPr>
            <a:spLocks/>
          </p:cNvSpPr>
          <p:nvPr/>
        </p:nvSpPr>
        <p:spPr bwMode="auto">
          <a:xfrm>
            <a:off x="6858000" y="3200400"/>
            <a:ext cx="1466850" cy="1066800"/>
          </a:xfrm>
          <a:custGeom>
            <a:avLst/>
            <a:gdLst>
              <a:gd name="T0" fmla="*/ 31 w 924"/>
              <a:gd name="T1" fmla="*/ 284 h 672"/>
              <a:gd name="T2" fmla="*/ 226 w 924"/>
              <a:gd name="T3" fmla="*/ 0 h 672"/>
              <a:gd name="T4" fmla="*/ 842 w 924"/>
              <a:gd name="T5" fmla="*/ 65 h 672"/>
              <a:gd name="T6" fmla="*/ 858 w 924"/>
              <a:gd name="T7" fmla="*/ 162 h 672"/>
              <a:gd name="T8" fmla="*/ 883 w 924"/>
              <a:gd name="T9" fmla="*/ 235 h 672"/>
              <a:gd name="T10" fmla="*/ 891 w 924"/>
              <a:gd name="T11" fmla="*/ 268 h 672"/>
              <a:gd name="T12" fmla="*/ 923 w 924"/>
              <a:gd name="T13" fmla="*/ 438 h 672"/>
              <a:gd name="T14" fmla="*/ 915 w 924"/>
              <a:gd name="T15" fmla="*/ 560 h 672"/>
              <a:gd name="T16" fmla="*/ 777 w 924"/>
              <a:gd name="T17" fmla="*/ 633 h 672"/>
              <a:gd name="T18" fmla="*/ 745 w 924"/>
              <a:gd name="T19" fmla="*/ 641 h 672"/>
              <a:gd name="T20" fmla="*/ 469 w 924"/>
              <a:gd name="T21" fmla="*/ 649 h 672"/>
              <a:gd name="T22" fmla="*/ 177 w 924"/>
              <a:gd name="T23" fmla="*/ 657 h 672"/>
              <a:gd name="T24" fmla="*/ 80 w 924"/>
              <a:gd name="T25" fmla="*/ 641 h 672"/>
              <a:gd name="T26" fmla="*/ 15 w 924"/>
              <a:gd name="T27" fmla="*/ 633 h 672"/>
              <a:gd name="T28" fmla="*/ 7 w 924"/>
              <a:gd name="T29" fmla="*/ 568 h 672"/>
              <a:gd name="T30" fmla="*/ 15 w 924"/>
              <a:gd name="T31" fmla="*/ 430 h 672"/>
              <a:gd name="T32" fmla="*/ 31 w 924"/>
              <a:gd name="T33" fmla="*/ 284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24" h="672">
                <a:moveTo>
                  <a:pt x="31" y="284"/>
                </a:moveTo>
                <a:cubicBezTo>
                  <a:pt x="71" y="178"/>
                  <a:pt x="98" y="31"/>
                  <a:pt x="226" y="0"/>
                </a:cubicBezTo>
                <a:cubicBezTo>
                  <a:pt x="437" y="8"/>
                  <a:pt x="631" y="50"/>
                  <a:pt x="842" y="65"/>
                </a:cubicBezTo>
                <a:cubicBezTo>
                  <a:pt x="847" y="97"/>
                  <a:pt x="853" y="130"/>
                  <a:pt x="858" y="162"/>
                </a:cubicBezTo>
                <a:cubicBezTo>
                  <a:pt x="862" y="187"/>
                  <a:pt x="877" y="210"/>
                  <a:pt x="883" y="235"/>
                </a:cubicBezTo>
                <a:cubicBezTo>
                  <a:pt x="886" y="246"/>
                  <a:pt x="889" y="257"/>
                  <a:pt x="891" y="268"/>
                </a:cubicBezTo>
                <a:cubicBezTo>
                  <a:pt x="901" y="326"/>
                  <a:pt x="909" y="381"/>
                  <a:pt x="923" y="438"/>
                </a:cubicBezTo>
                <a:cubicBezTo>
                  <a:pt x="920" y="479"/>
                  <a:pt x="924" y="520"/>
                  <a:pt x="915" y="560"/>
                </a:cubicBezTo>
                <a:cubicBezTo>
                  <a:pt x="905" y="608"/>
                  <a:pt x="812" y="626"/>
                  <a:pt x="777" y="633"/>
                </a:cubicBezTo>
                <a:cubicBezTo>
                  <a:pt x="766" y="635"/>
                  <a:pt x="756" y="640"/>
                  <a:pt x="745" y="641"/>
                </a:cubicBezTo>
                <a:cubicBezTo>
                  <a:pt x="653" y="646"/>
                  <a:pt x="561" y="646"/>
                  <a:pt x="469" y="649"/>
                </a:cubicBezTo>
                <a:cubicBezTo>
                  <a:pt x="285" y="672"/>
                  <a:pt x="383" y="667"/>
                  <a:pt x="177" y="657"/>
                </a:cubicBezTo>
                <a:cubicBezTo>
                  <a:pt x="145" y="652"/>
                  <a:pt x="112" y="646"/>
                  <a:pt x="80" y="641"/>
                </a:cubicBezTo>
                <a:cubicBezTo>
                  <a:pt x="58" y="638"/>
                  <a:pt x="30" y="648"/>
                  <a:pt x="15" y="633"/>
                </a:cubicBezTo>
                <a:cubicBezTo>
                  <a:pt x="0" y="618"/>
                  <a:pt x="10" y="590"/>
                  <a:pt x="7" y="568"/>
                </a:cubicBezTo>
                <a:cubicBezTo>
                  <a:pt x="10" y="522"/>
                  <a:pt x="11" y="476"/>
                  <a:pt x="15" y="430"/>
                </a:cubicBezTo>
                <a:cubicBezTo>
                  <a:pt x="19" y="379"/>
                  <a:pt x="43" y="334"/>
                  <a:pt x="31" y="284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7" name="Text Box 1037"/>
          <p:cNvSpPr txBox="1">
            <a:spLocks noChangeArrowheads="1"/>
          </p:cNvSpPr>
          <p:nvPr/>
        </p:nvSpPr>
        <p:spPr bwMode="auto">
          <a:xfrm>
            <a:off x="4403725" y="3363913"/>
            <a:ext cx="649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F(p)</a:t>
            </a:r>
          </a:p>
        </p:txBody>
      </p:sp>
      <p:sp>
        <p:nvSpPr>
          <p:cNvPr id="88078" name="Line 1038"/>
          <p:cNvSpPr>
            <a:spLocks noChangeShapeType="1"/>
          </p:cNvSpPr>
          <p:nvPr/>
        </p:nvSpPr>
        <p:spPr bwMode="auto">
          <a:xfrm flipV="1">
            <a:off x="6019800" y="3886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Rectangle 1039"/>
          <p:cNvSpPr>
            <a:spLocks noChangeArrowheads="1"/>
          </p:cNvSpPr>
          <p:nvPr/>
        </p:nvSpPr>
        <p:spPr bwMode="auto">
          <a:xfrm>
            <a:off x="5791200" y="4191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0" name="AutoShape 1040"/>
          <p:cNvSpPr>
            <a:spLocks noChangeArrowheads="1"/>
          </p:cNvSpPr>
          <p:nvPr/>
        </p:nvSpPr>
        <p:spPr bwMode="auto">
          <a:xfrm>
            <a:off x="4419600" y="3810000"/>
            <a:ext cx="762000" cy="76200"/>
          </a:xfrm>
          <a:prstGeom prst="rightArrow">
            <a:avLst>
              <a:gd name="adj1" fmla="val 50000"/>
              <a:gd name="adj2" fmla="val 2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1" name="Text Box 1041"/>
          <p:cNvSpPr txBox="1">
            <a:spLocks noChangeArrowheads="1"/>
          </p:cNvSpPr>
          <p:nvPr/>
        </p:nvSpPr>
        <p:spPr bwMode="auto">
          <a:xfrm>
            <a:off x="5715000" y="4343400"/>
            <a:ext cx="2428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used inside call of 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7C61-8A21-4E5B-BA3F-90CC4C12589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Delete Operation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Delete is a bit trickier…Why?</a:t>
            </a:r>
          </a:p>
          <a:p>
            <a:r>
              <a:rPr lang="en-US" altLang="en-US" sz="2800"/>
              <a:t>Suppose you want to delete 10</a:t>
            </a:r>
          </a:p>
          <a:p>
            <a:r>
              <a:rPr lang="en-US" altLang="en-US" sz="2800"/>
              <a:t>Strategy:</a:t>
            </a:r>
          </a:p>
          <a:p>
            <a:pPr lvl="1"/>
            <a:r>
              <a:rPr lang="en-US" altLang="en-US" sz="2400"/>
              <a:t>Find 10</a:t>
            </a:r>
          </a:p>
          <a:p>
            <a:pPr lvl="1"/>
            <a:r>
              <a:rPr lang="en-US" altLang="en-US" sz="2400"/>
              <a:t>Delete the node containing 10</a:t>
            </a:r>
          </a:p>
          <a:p>
            <a:r>
              <a:rPr lang="en-US" altLang="en-US" sz="2800"/>
              <a:t>Problem: When you delete a node,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	what do you replace it by?</a:t>
            </a:r>
          </a:p>
          <a:p>
            <a:endParaRPr lang="en-US" altLang="en-US" sz="2800"/>
          </a:p>
        </p:txBody>
      </p:sp>
      <p:sp>
        <p:nvSpPr>
          <p:cNvPr id="70660" name="Oval 4"/>
          <p:cNvSpPr>
            <a:spLocks noChangeArrowheads="1"/>
          </p:cNvSpPr>
          <p:nvPr/>
        </p:nvSpPr>
        <p:spPr bwMode="auto">
          <a:xfrm>
            <a:off x="7162800" y="1981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94</a:t>
            </a:r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6705600" y="2819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70662" name="Oval 6"/>
          <p:cNvSpPr>
            <a:spLocks noChangeArrowheads="1"/>
          </p:cNvSpPr>
          <p:nvPr/>
        </p:nvSpPr>
        <p:spPr bwMode="auto">
          <a:xfrm>
            <a:off x="7620000" y="2819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97</a:t>
            </a:r>
          </a:p>
        </p:txBody>
      </p:sp>
      <p:sp>
        <p:nvSpPr>
          <p:cNvPr id="70666" name="Oval 10"/>
          <p:cNvSpPr>
            <a:spLocks noChangeArrowheads="1"/>
          </p:cNvSpPr>
          <p:nvPr/>
        </p:nvSpPr>
        <p:spPr bwMode="auto">
          <a:xfrm>
            <a:off x="6240463" y="3810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70667" name="Oval 11"/>
          <p:cNvSpPr>
            <a:spLocks noChangeArrowheads="1"/>
          </p:cNvSpPr>
          <p:nvPr/>
        </p:nvSpPr>
        <p:spPr bwMode="auto">
          <a:xfrm>
            <a:off x="7154863" y="3810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24</a:t>
            </a:r>
          </a:p>
        </p:txBody>
      </p:sp>
      <p:sp>
        <p:nvSpPr>
          <p:cNvPr id="70674" name="Oval 18"/>
          <p:cNvSpPr>
            <a:spLocks noChangeArrowheads="1"/>
          </p:cNvSpPr>
          <p:nvPr/>
        </p:nvSpPr>
        <p:spPr bwMode="auto">
          <a:xfrm>
            <a:off x="6669088" y="4800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11</a:t>
            </a:r>
          </a:p>
        </p:txBody>
      </p:sp>
      <p:sp>
        <p:nvSpPr>
          <p:cNvPr id="70677" name="Oval 21"/>
          <p:cNvSpPr>
            <a:spLocks noChangeArrowheads="1"/>
          </p:cNvSpPr>
          <p:nvPr/>
        </p:nvSpPr>
        <p:spPr bwMode="auto">
          <a:xfrm>
            <a:off x="7316788" y="5638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17</a:t>
            </a:r>
          </a:p>
        </p:txBody>
      </p:sp>
      <p:cxnSp>
        <p:nvCxnSpPr>
          <p:cNvPr id="70691" name="AutoShape 35"/>
          <p:cNvCxnSpPr>
            <a:cxnSpLocks noChangeShapeType="1"/>
            <a:stCxn id="70660" idx="3"/>
            <a:endCxn id="70661" idx="0"/>
          </p:cNvCxnSpPr>
          <p:nvPr/>
        </p:nvCxnSpPr>
        <p:spPr bwMode="auto">
          <a:xfrm flipH="1">
            <a:off x="6934200" y="2371725"/>
            <a:ext cx="2952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92" name="AutoShape 36"/>
          <p:cNvCxnSpPr>
            <a:cxnSpLocks noChangeShapeType="1"/>
            <a:stCxn id="70660" idx="5"/>
            <a:endCxn id="70662" idx="0"/>
          </p:cNvCxnSpPr>
          <p:nvPr/>
        </p:nvCxnSpPr>
        <p:spPr bwMode="auto">
          <a:xfrm>
            <a:off x="7553325" y="2371725"/>
            <a:ext cx="2952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93" name="AutoShape 37"/>
          <p:cNvCxnSpPr>
            <a:cxnSpLocks noChangeShapeType="1"/>
            <a:stCxn id="70661" idx="5"/>
            <a:endCxn id="70667" idx="0"/>
          </p:cNvCxnSpPr>
          <p:nvPr/>
        </p:nvCxnSpPr>
        <p:spPr bwMode="auto">
          <a:xfrm>
            <a:off x="7096125" y="3209925"/>
            <a:ext cx="287338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94" name="AutoShape 38"/>
          <p:cNvCxnSpPr>
            <a:cxnSpLocks noChangeShapeType="1"/>
            <a:stCxn id="70661" idx="3"/>
            <a:endCxn id="70666" idx="0"/>
          </p:cNvCxnSpPr>
          <p:nvPr/>
        </p:nvCxnSpPr>
        <p:spPr bwMode="auto">
          <a:xfrm flipH="1">
            <a:off x="6469063" y="3209925"/>
            <a:ext cx="303212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95" name="AutoShape 39"/>
          <p:cNvCxnSpPr>
            <a:cxnSpLocks noChangeShapeType="1"/>
            <a:stCxn id="70667" idx="3"/>
            <a:endCxn id="70674" idx="0"/>
          </p:cNvCxnSpPr>
          <p:nvPr/>
        </p:nvCxnSpPr>
        <p:spPr bwMode="auto">
          <a:xfrm flipH="1">
            <a:off x="6897688" y="4200525"/>
            <a:ext cx="323850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96" name="AutoShape 40"/>
          <p:cNvCxnSpPr>
            <a:cxnSpLocks noChangeShapeType="1"/>
            <a:stCxn id="70674" idx="5"/>
            <a:endCxn id="70677" idx="0"/>
          </p:cNvCxnSpPr>
          <p:nvPr/>
        </p:nvCxnSpPr>
        <p:spPr bwMode="auto">
          <a:xfrm>
            <a:off x="7059613" y="5191125"/>
            <a:ext cx="4857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8B65-31E9-4161-A19B-F4AB6E86132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Delete Operation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7772400" cy="32004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 sz="2400"/>
              <a:t>Problem: When you delete a node,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	what do you replace it by?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400"/>
              <a:t> Solution: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400"/>
              <a:t>If it has no children, by NULL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400"/>
              <a:t>If it has 1 child, by that child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If it has 2 children, by the node with</a:t>
            </a:r>
            <a:br>
              <a:rPr lang="en-US" altLang="en-US" sz="2400">
                <a:solidFill>
                  <a:schemeClr val="accent2"/>
                </a:solidFill>
              </a:rPr>
            </a:br>
            <a:r>
              <a:rPr lang="en-US" altLang="en-US" sz="2400">
                <a:solidFill>
                  <a:schemeClr val="accent2"/>
                </a:solidFill>
              </a:rPr>
              <a:t>the smallest value in its right subtree</a:t>
            </a:r>
            <a:br>
              <a:rPr lang="en-US" altLang="en-US" sz="2400">
                <a:solidFill>
                  <a:schemeClr val="accent2"/>
                </a:solidFill>
              </a:rPr>
            </a:br>
            <a:r>
              <a:rPr lang="en-US" altLang="en-US" sz="2400">
                <a:solidFill>
                  <a:schemeClr val="accent2"/>
                </a:solidFill>
              </a:rPr>
              <a:t>(the successor of the node)</a:t>
            </a: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71704" name="Oval 24"/>
          <p:cNvSpPr>
            <a:spLocks noChangeArrowheads="1"/>
          </p:cNvSpPr>
          <p:nvPr/>
        </p:nvSpPr>
        <p:spPr bwMode="auto">
          <a:xfrm>
            <a:off x="7391400" y="1981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94</a:t>
            </a:r>
          </a:p>
        </p:txBody>
      </p:sp>
      <p:sp>
        <p:nvSpPr>
          <p:cNvPr id="71705" name="Oval 25"/>
          <p:cNvSpPr>
            <a:spLocks noChangeArrowheads="1"/>
          </p:cNvSpPr>
          <p:nvPr/>
        </p:nvSpPr>
        <p:spPr bwMode="auto">
          <a:xfrm>
            <a:off x="6934200" y="2819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71706" name="Oval 26"/>
          <p:cNvSpPr>
            <a:spLocks noChangeArrowheads="1"/>
          </p:cNvSpPr>
          <p:nvPr/>
        </p:nvSpPr>
        <p:spPr bwMode="auto">
          <a:xfrm>
            <a:off x="7848600" y="2819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97</a:t>
            </a:r>
          </a:p>
        </p:txBody>
      </p:sp>
      <p:sp>
        <p:nvSpPr>
          <p:cNvPr id="71707" name="Oval 27"/>
          <p:cNvSpPr>
            <a:spLocks noChangeArrowheads="1"/>
          </p:cNvSpPr>
          <p:nvPr/>
        </p:nvSpPr>
        <p:spPr bwMode="auto">
          <a:xfrm>
            <a:off x="6469063" y="3810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71708" name="Oval 28"/>
          <p:cNvSpPr>
            <a:spLocks noChangeArrowheads="1"/>
          </p:cNvSpPr>
          <p:nvPr/>
        </p:nvSpPr>
        <p:spPr bwMode="auto">
          <a:xfrm>
            <a:off x="7383463" y="3810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24</a:t>
            </a:r>
          </a:p>
        </p:txBody>
      </p:sp>
      <p:sp>
        <p:nvSpPr>
          <p:cNvPr id="71709" name="Oval 29"/>
          <p:cNvSpPr>
            <a:spLocks noChangeArrowheads="1"/>
          </p:cNvSpPr>
          <p:nvPr/>
        </p:nvSpPr>
        <p:spPr bwMode="auto">
          <a:xfrm>
            <a:off x="6897688" y="4800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11</a:t>
            </a:r>
          </a:p>
        </p:txBody>
      </p:sp>
      <p:sp>
        <p:nvSpPr>
          <p:cNvPr id="71710" name="Oval 30"/>
          <p:cNvSpPr>
            <a:spLocks noChangeArrowheads="1"/>
          </p:cNvSpPr>
          <p:nvPr/>
        </p:nvSpPr>
        <p:spPr bwMode="auto">
          <a:xfrm>
            <a:off x="7545388" y="5638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17</a:t>
            </a:r>
          </a:p>
        </p:txBody>
      </p:sp>
      <p:cxnSp>
        <p:nvCxnSpPr>
          <p:cNvPr id="71711" name="AutoShape 31"/>
          <p:cNvCxnSpPr>
            <a:cxnSpLocks noChangeShapeType="1"/>
            <a:stCxn id="71704" idx="3"/>
            <a:endCxn id="71705" idx="0"/>
          </p:cNvCxnSpPr>
          <p:nvPr/>
        </p:nvCxnSpPr>
        <p:spPr bwMode="auto">
          <a:xfrm flipH="1">
            <a:off x="7162800" y="2371725"/>
            <a:ext cx="2952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12" name="AutoShape 32"/>
          <p:cNvCxnSpPr>
            <a:cxnSpLocks noChangeShapeType="1"/>
            <a:stCxn id="71704" idx="5"/>
            <a:endCxn id="71706" idx="0"/>
          </p:cNvCxnSpPr>
          <p:nvPr/>
        </p:nvCxnSpPr>
        <p:spPr bwMode="auto">
          <a:xfrm>
            <a:off x="7781925" y="2371725"/>
            <a:ext cx="2952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13" name="AutoShape 33"/>
          <p:cNvCxnSpPr>
            <a:cxnSpLocks noChangeShapeType="1"/>
            <a:stCxn id="71705" idx="5"/>
            <a:endCxn id="71708" idx="0"/>
          </p:cNvCxnSpPr>
          <p:nvPr/>
        </p:nvCxnSpPr>
        <p:spPr bwMode="auto">
          <a:xfrm>
            <a:off x="7324725" y="3209925"/>
            <a:ext cx="287338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14" name="AutoShape 34"/>
          <p:cNvCxnSpPr>
            <a:cxnSpLocks noChangeShapeType="1"/>
            <a:stCxn id="71705" idx="3"/>
            <a:endCxn id="71707" idx="0"/>
          </p:cNvCxnSpPr>
          <p:nvPr/>
        </p:nvCxnSpPr>
        <p:spPr bwMode="auto">
          <a:xfrm flipH="1">
            <a:off x="6697663" y="3209925"/>
            <a:ext cx="303212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15" name="AutoShape 35"/>
          <p:cNvCxnSpPr>
            <a:cxnSpLocks noChangeShapeType="1"/>
            <a:stCxn id="71708" idx="3"/>
            <a:endCxn id="71709" idx="0"/>
          </p:cNvCxnSpPr>
          <p:nvPr/>
        </p:nvCxnSpPr>
        <p:spPr bwMode="auto">
          <a:xfrm flipH="1">
            <a:off x="7126288" y="4200525"/>
            <a:ext cx="323850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16" name="AutoShape 36"/>
          <p:cNvCxnSpPr>
            <a:cxnSpLocks noChangeShapeType="1"/>
            <a:stCxn id="71709" idx="5"/>
            <a:endCxn id="71710" idx="0"/>
          </p:cNvCxnSpPr>
          <p:nvPr/>
        </p:nvCxnSpPr>
        <p:spPr bwMode="auto">
          <a:xfrm>
            <a:off x="7288213" y="5191125"/>
            <a:ext cx="4857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9036-223E-45D7-B3B9-DCB53CED0C1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Delete “5” - No children</a:t>
            </a:r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>
            <a:off x="4222750" y="4140200"/>
            <a:ext cx="473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8" name="Text Box 44"/>
          <p:cNvSpPr txBox="1">
            <a:spLocks noChangeArrowheads="1"/>
          </p:cNvSpPr>
          <p:nvPr/>
        </p:nvSpPr>
        <p:spPr bwMode="auto">
          <a:xfrm>
            <a:off x="304800" y="2513013"/>
            <a:ext cx="179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Find </a:t>
            </a:r>
            <a:r>
              <a:rPr lang="en-US" altLang="en-US" sz="2400"/>
              <a:t>5 node</a:t>
            </a:r>
          </a:p>
        </p:txBody>
      </p:sp>
      <p:sp>
        <p:nvSpPr>
          <p:cNvPr id="72749" name="Text Box 45"/>
          <p:cNvSpPr txBox="1">
            <a:spLocks noChangeArrowheads="1"/>
          </p:cNvSpPr>
          <p:nvPr/>
        </p:nvSpPr>
        <p:spPr bwMode="auto">
          <a:xfrm>
            <a:off x="6781800" y="3779838"/>
            <a:ext cx="23034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Then</a:t>
            </a:r>
            <a:r>
              <a:rPr lang="en-US" altLang="en-US" sz="2400">
                <a:solidFill>
                  <a:srgbClr val="0000FF"/>
                </a:solidFill>
              </a:rPr>
              <a:t> Free</a:t>
            </a:r>
          </a:p>
          <a:p>
            <a:r>
              <a:rPr lang="en-US" altLang="en-US" sz="2400"/>
              <a:t>the 5 node and </a:t>
            </a:r>
          </a:p>
          <a:p>
            <a:r>
              <a:rPr lang="en-US" altLang="en-US" sz="2400"/>
              <a:t>NULL the </a:t>
            </a:r>
          </a:p>
          <a:p>
            <a:r>
              <a:rPr lang="en-US" altLang="en-US" sz="2400"/>
              <a:t>pointer to it</a:t>
            </a:r>
          </a:p>
        </p:txBody>
      </p:sp>
      <p:sp>
        <p:nvSpPr>
          <p:cNvPr id="72750" name="Oval 46"/>
          <p:cNvSpPr>
            <a:spLocks noChangeArrowheads="1"/>
          </p:cNvSpPr>
          <p:nvPr/>
        </p:nvSpPr>
        <p:spPr bwMode="auto">
          <a:xfrm>
            <a:off x="3043238" y="19812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94</a:t>
            </a:r>
          </a:p>
        </p:txBody>
      </p:sp>
      <p:sp>
        <p:nvSpPr>
          <p:cNvPr id="72751" name="Oval 47"/>
          <p:cNvSpPr>
            <a:spLocks noChangeArrowheads="1"/>
          </p:cNvSpPr>
          <p:nvPr/>
        </p:nvSpPr>
        <p:spPr bwMode="auto">
          <a:xfrm>
            <a:off x="2586038" y="28194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72752" name="Oval 48"/>
          <p:cNvSpPr>
            <a:spLocks noChangeArrowheads="1"/>
          </p:cNvSpPr>
          <p:nvPr/>
        </p:nvSpPr>
        <p:spPr bwMode="auto">
          <a:xfrm>
            <a:off x="3500438" y="28194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97</a:t>
            </a:r>
          </a:p>
        </p:txBody>
      </p:sp>
      <p:sp>
        <p:nvSpPr>
          <p:cNvPr id="72753" name="Oval 49"/>
          <p:cNvSpPr>
            <a:spLocks noChangeArrowheads="1"/>
          </p:cNvSpPr>
          <p:nvPr/>
        </p:nvSpPr>
        <p:spPr bwMode="auto">
          <a:xfrm>
            <a:off x="2120900" y="3810000"/>
            <a:ext cx="547688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72754" name="Oval 50"/>
          <p:cNvSpPr>
            <a:spLocks noChangeArrowheads="1"/>
          </p:cNvSpPr>
          <p:nvPr/>
        </p:nvSpPr>
        <p:spPr bwMode="auto">
          <a:xfrm>
            <a:off x="3035300" y="3810000"/>
            <a:ext cx="547688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24</a:t>
            </a:r>
          </a:p>
        </p:txBody>
      </p:sp>
      <p:sp>
        <p:nvSpPr>
          <p:cNvPr id="72755" name="Oval 51"/>
          <p:cNvSpPr>
            <a:spLocks noChangeArrowheads="1"/>
          </p:cNvSpPr>
          <p:nvPr/>
        </p:nvSpPr>
        <p:spPr bwMode="auto">
          <a:xfrm>
            <a:off x="2549525" y="4800600"/>
            <a:ext cx="547688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11</a:t>
            </a:r>
          </a:p>
        </p:txBody>
      </p:sp>
      <p:sp>
        <p:nvSpPr>
          <p:cNvPr id="72756" name="Oval 52"/>
          <p:cNvSpPr>
            <a:spLocks noChangeArrowheads="1"/>
          </p:cNvSpPr>
          <p:nvPr/>
        </p:nvSpPr>
        <p:spPr bwMode="auto">
          <a:xfrm>
            <a:off x="3197225" y="5638800"/>
            <a:ext cx="547688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17</a:t>
            </a:r>
          </a:p>
        </p:txBody>
      </p:sp>
      <p:cxnSp>
        <p:nvCxnSpPr>
          <p:cNvPr id="72757" name="AutoShape 53"/>
          <p:cNvCxnSpPr>
            <a:cxnSpLocks noChangeShapeType="1"/>
            <a:stCxn id="72750" idx="3"/>
            <a:endCxn id="72751" idx="0"/>
          </p:cNvCxnSpPr>
          <p:nvPr/>
        </p:nvCxnSpPr>
        <p:spPr bwMode="auto">
          <a:xfrm flipH="1">
            <a:off x="2860675" y="2447925"/>
            <a:ext cx="26352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58" name="AutoShape 54"/>
          <p:cNvCxnSpPr>
            <a:cxnSpLocks noChangeShapeType="1"/>
            <a:stCxn id="72750" idx="5"/>
            <a:endCxn id="72752" idx="0"/>
          </p:cNvCxnSpPr>
          <p:nvPr/>
        </p:nvCxnSpPr>
        <p:spPr bwMode="auto">
          <a:xfrm>
            <a:off x="3509963" y="2447925"/>
            <a:ext cx="265112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59" name="AutoShape 55"/>
          <p:cNvCxnSpPr>
            <a:cxnSpLocks noChangeShapeType="1"/>
            <a:stCxn id="72751" idx="5"/>
            <a:endCxn id="72754" idx="0"/>
          </p:cNvCxnSpPr>
          <p:nvPr/>
        </p:nvCxnSpPr>
        <p:spPr bwMode="auto">
          <a:xfrm>
            <a:off x="3052763" y="3286125"/>
            <a:ext cx="2571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60" name="AutoShape 56"/>
          <p:cNvCxnSpPr>
            <a:cxnSpLocks noChangeShapeType="1"/>
            <a:stCxn id="72751" idx="3"/>
            <a:endCxn id="72753" idx="0"/>
          </p:cNvCxnSpPr>
          <p:nvPr/>
        </p:nvCxnSpPr>
        <p:spPr bwMode="auto">
          <a:xfrm flipH="1">
            <a:off x="2395538" y="3286125"/>
            <a:ext cx="271462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61" name="AutoShape 57"/>
          <p:cNvCxnSpPr>
            <a:cxnSpLocks noChangeShapeType="1"/>
            <a:stCxn id="72754" idx="3"/>
            <a:endCxn id="72755" idx="0"/>
          </p:cNvCxnSpPr>
          <p:nvPr/>
        </p:nvCxnSpPr>
        <p:spPr bwMode="auto">
          <a:xfrm flipH="1">
            <a:off x="2824163" y="4276725"/>
            <a:ext cx="29210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62" name="AutoShape 58"/>
          <p:cNvCxnSpPr>
            <a:cxnSpLocks noChangeShapeType="1"/>
            <a:stCxn id="72755" idx="5"/>
            <a:endCxn id="72756" idx="0"/>
          </p:cNvCxnSpPr>
          <p:nvPr/>
        </p:nvCxnSpPr>
        <p:spPr bwMode="auto">
          <a:xfrm>
            <a:off x="3016250" y="5267325"/>
            <a:ext cx="455613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76" name="Oval 72"/>
          <p:cNvSpPr>
            <a:spLocks noChangeArrowheads="1"/>
          </p:cNvSpPr>
          <p:nvPr/>
        </p:nvSpPr>
        <p:spPr bwMode="auto">
          <a:xfrm>
            <a:off x="1905000" y="3657600"/>
            <a:ext cx="10668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81" name="Oval 77"/>
          <p:cNvSpPr>
            <a:spLocks noChangeArrowheads="1"/>
          </p:cNvSpPr>
          <p:nvPr/>
        </p:nvSpPr>
        <p:spPr bwMode="auto">
          <a:xfrm>
            <a:off x="5903913" y="19812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94</a:t>
            </a:r>
          </a:p>
        </p:txBody>
      </p:sp>
      <p:sp>
        <p:nvSpPr>
          <p:cNvPr id="72782" name="Oval 78"/>
          <p:cNvSpPr>
            <a:spLocks noChangeArrowheads="1"/>
          </p:cNvSpPr>
          <p:nvPr/>
        </p:nvSpPr>
        <p:spPr bwMode="auto">
          <a:xfrm>
            <a:off x="5446713" y="28194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72783" name="Oval 79"/>
          <p:cNvSpPr>
            <a:spLocks noChangeArrowheads="1"/>
          </p:cNvSpPr>
          <p:nvPr/>
        </p:nvSpPr>
        <p:spPr bwMode="auto">
          <a:xfrm>
            <a:off x="6361113" y="28194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97</a:t>
            </a:r>
          </a:p>
        </p:txBody>
      </p:sp>
      <p:sp>
        <p:nvSpPr>
          <p:cNvPr id="72784" name="Oval 80"/>
          <p:cNvSpPr>
            <a:spLocks noChangeArrowheads="1"/>
          </p:cNvSpPr>
          <p:nvPr/>
        </p:nvSpPr>
        <p:spPr bwMode="auto">
          <a:xfrm>
            <a:off x="4981575" y="3810000"/>
            <a:ext cx="547688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72785" name="Oval 81"/>
          <p:cNvSpPr>
            <a:spLocks noChangeArrowheads="1"/>
          </p:cNvSpPr>
          <p:nvPr/>
        </p:nvSpPr>
        <p:spPr bwMode="auto">
          <a:xfrm>
            <a:off x="5895975" y="3810000"/>
            <a:ext cx="547688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24</a:t>
            </a:r>
          </a:p>
        </p:txBody>
      </p:sp>
      <p:sp>
        <p:nvSpPr>
          <p:cNvPr id="72786" name="Oval 82"/>
          <p:cNvSpPr>
            <a:spLocks noChangeArrowheads="1"/>
          </p:cNvSpPr>
          <p:nvPr/>
        </p:nvSpPr>
        <p:spPr bwMode="auto">
          <a:xfrm>
            <a:off x="5434013" y="48006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11</a:t>
            </a:r>
          </a:p>
        </p:txBody>
      </p:sp>
      <p:sp>
        <p:nvSpPr>
          <p:cNvPr id="72787" name="Oval 83"/>
          <p:cNvSpPr>
            <a:spLocks noChangeArrowheads="1"/>
          </p:cNvSpPr>
          <p:nvPr/>
        </p:nvSpPr>
        <p:spPr bwMode="auto">
          <a:xfrm>
            <a:off x="6081713" y="56388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17</a:t>
            </a:r>
          </a:p>
        </p:txBody>
      </p:sp>
      <p:cxnSp>
        <p:nvCxnSpPr>
          <p:cNvPr id="72788" name="AutoShape 84"/>
          <p:cNvCxnSpPr>
            <a:cxnSpLocks noChangeShapeType="1"/>
            <a:stCxn id="72781" idx="3"/>
            <a:endCxn id="72782" idx="0"/>
          </p:cNvCxnSpPr>
          <p:nvPr/>
        </p:nvCxnSpPr>
        <p:spPr bwMode="auto">
          <a:xfrm flipH="1">
            <a:off x="5721350" y="2447925"/>
            <a:ext cx="26352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89" name="AutoShape 85"/>
          <p:cNvCxnSpPr>
            <a:cxnSpLocks noChangeShapeType="1"/>
            <a:stCxn id="72781" idx="5"/>
            <a:endCxn id="72783" idx="0"/>
          </p:cNvCxnSpPr>
          <p:nvPr/>
        </p:nvCxnSpPr>
        <p:spPr bwMode="auto">
          <a:xfrm>
            <a:off x="6370638" y="2447925"/>
            <a:ext cx="265112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90" name="AutoShape 86"/>
          <p:cNvCxnSpPr>
            <a:cxnSpLocks noChangeShapeType="1"/>
            <a:stCxn id="72782" idx="5"/>
            <a:endCxn id="72785" idx="0"/>
          </p:cNvCxnSpPr>
          <p:nvPr/>
        </p:nvCxnSpPr>
        <p:spPr bwMode="auto">
          <a:xfrm>
            <a:off x="5913438" y="3286125"/>
            <a:ext cx="2571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91" name="AutoShape 87"/>
          <p:cNvCxnSpPr>
            <a:cxnSpLocks noChangeShapeType="1"/>
            <a:stCxn id="72803" idx="7"/>
            <a:endCxn id="72784" idx="0"/>
          </p:cNvCxnSpPr>
          <p:nvPr/>
        </p:nvCxnSpPr>
        <p:spPr bwMode="auto">
          <a:xfrm flipH="1">
            <a:off x="5256213" y="3287713"/>
            <a:ext cx="295275" cy="5222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92" name="AutoShape 88"/>
          <p:cNvCxnSpPr>
            <a:cxnSpLocks noChangeShapeType="1"/>
            <a:stCxn id="72785" idx="3"/>
            <a:endCxn id="72786" idx="0"/>
          </p:cNvCxnSpPr>
          <p:nvPr/>
        </p:nvCxnSpPr>
        <p:spPr bwMode="auto">
          <a:xfrm flipH="1">
            <a:off x="5708650" y="4276725"/>
            <a:ext cx="268288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93" name="AutoShape 89"/>
          <p:cNvCxnSpPr>
            <a:cxnSpLocks noChangeShapeType="1"/>
            <a:stCxn id="72786" idx="5"/>
            <a:endCxn id="72787" idx="0"/>
          </p:cNvCxnSpPr>
          <p:nvPr/>
        </p:nvCxnSpPr>
        <p:spPr bwMode="auto">
          <a:xfrm>
            <a:off x="5900738" y="5267325"/>
            <a:ext cx="455612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801" name="Line 97"/>
          <p:cNvSpPr>
            <a:spLocks noChangeShapeType="1"/>
          </p:cNvSpPr>
          <p:nvPr/>
        </p:nvSpPr>
        <p:spPr bwMode="auto">
          <a:xfrm>
            <a:off x="4876800" y="3733800"/>
            <a:ext cx="7620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802" name="Line 98"/>
          <p:cNvSpPr>
            <a:spLocks noChangeShapeType="1"/>
          </p:cNvSpPr>
          <p:nvPr/>
        </p:nvSpPr>
        <p:spPr bwMode="auto">
          <a:xfrm flipH="1">
            <a:off x="4876800" y="3733800"/>
            <a:ext cx="762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803" name="Oval 99"/>
          <p:cNvSpPr>
            <a:spLocks noChangeArrowheads="1"/>
          </p:cNvSpPr>
          <p:nvPr/>
        </p:nvSpPr>
        <p:spPr bwMode="auto">
          <a:xfrm>
            <a:off x="5486400" y="3276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6B59-1E4F-4D21-BC34-9A052349FFF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Delete “24” - One child</a:t>
            </a:r>
          </a:p>
        </p:txBody>
      </p:sp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759200" y="4140200"/>
            <a:ext cx="473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304800" y="2181225"/>
            <a:ext cx="166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Find </a:t>
            </a:r>
            <a:r>
              <a:rPr lang="en-US" altLang="en-US"/>
              <a:t>24 node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670675" y="3827463"/>
            <a:ext cx="208756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Then</a:t>
            </a:r>
            <a:r>
              <a:rPr lang="en-US" altLang="en-US">
                <a:solidFill>
                  <a:srgbClr val="0000FF"/>
                </a:solidFill>
              </a:rPr>
              <a:t> Free</a:t>
            </a:r>
          </a:p>
          <a:p>
            <a:r>
              <a:rPr lang="en-US" altLang="en-US"/>
              <a:t>the 24 node and </a:t>
            </a:r>
          </a:p>
          <a:p>
            <a:r>
              <a:rPr lang="en-US" altLang="en-US">
                <a:solidFill>
                  <a:schemeClr val="accent2"/>
                </a:solidFill>
              </a:rPr>
              <a:t>replace</a:t>
            </a:r>
            <a:r>
              <a:rPr lang="en-US" altLang="en-US"/>
              <a:t> the </a:t>
            </a:r>
          </a:p>
          <a:p>
            <a:r>
              <a:rPr lang="en-US" altLang="en-US"/>
              <a:t>pointer to it with</a:t>
            </a:r>
          </a:p>
          <a:p>
            <a:r>
              <a:rPr lang="en-US" altLang="en-US"/>
              <a:t>a pointer to its</a:t>
            </a:r>
          </a:p>
          <a:p>
            <a:r>
              <a:rPr lang="en-US" altLang="en-US"/>
              <a:t>child</a:t>
            </a:r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2411413" y="19812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94</a:t>
            </a:r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1954213" y="28194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1928" name="Oval 8"/>
          <p:cNvSpPr>
            <a:spLocks noChangeArrowheads="1"/>
          </p:cNvSpPr>
          <p:nvPr/>
        </p:nvSpPr>
        <p:spPr bwMode="auto">
          <a:xfrm>
            <a:off x="2868613" y="28194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97</a:t>
            </a:r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1489075" y="3810000"/>
            <a:ext cx="547688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2403475" y="3810000"/>
            <a:ext cx="547688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24</a:t>
            </a:r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1917700" y="4800600"/>
            <a:ext cx="547688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11</a:t>
            </a:r>
          </a:p>
        </p:txBody>
      </p:sp>
      <p:sp>
        <p:nvSpPr>
          <p:cNvPr id="81932" name="Oval 12"/>
          <p:cNvSpPr>
            <a:spLocks noChangeArrowheads="1"/>
          </p:cNvSpPr>
          <p:nvPr/>
        </p:nvSpPr>
        <p:spPr bwMode="auto">
          <a:xfrm>
            <a:off x="2565400" y="5638800"/>
            <a:ext cx="547688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17</a:t>
            </a:r>
          </a:p>
        </p:txBody>
      </p:sp>
      <p:cxnSp>
        <p:nvCxnSpPr>
          <p:cNvPr id="81933" name="AutoShape 13"/>
          <p:cNvCxnSpPr>
            <a:cxnSpLocks noChangeShapeType="1"/>
            <a:stCxn id="81926" idx="3"/>
            <a:endCxn id="81927" idx="0"/>
          </p:cNvCxnSpPr>
          <p:nvPr/>
        </p:nvCxnSpPr>
        <p:spPr bwMode="auto">
          <a:xfrm flipH="1">
            <a:off x="2228850" y="2447925"/>
            <a:ext cx="26352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34" name="AutoShape 14"/>
          <p:cNvCxnSpPr>
            <a:cxnSpLocks noChangeShapeType="1"/>
            <a:stCxn id="81926" idx="5"/>
            <a:endCxn id="81928" idx="0"/>
          </p:cNvCxnSpPr>
          <p:nvPr/>
        </p:nvCxnSpPr>
        <p:spPr bwMode="auto">
          <a:xfrm>
            <a:off x="2878138" y="2447925"/>
            <a:ext cx="265112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35" name="AutoShape 15"/>
          <p:cNvCxnSpPr>
            <a:cxnSpLocks noChangeShapeType="1"/>
            <a:stCxn id="81927" idx="5"/>
            <a:endCxn id="81930" idx="0"/>
          </p:cNvCxnSpPr>
          <p:nvPr/>
        </p:nvCxnSpPr>
        <p:spPr bwMode="auto">
          <a:xfrm>
            <a:off x="2420938" y="3286125"/>
            <a:ext cx="2571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36" name="AutoShape 16"/>
          <p:cNvCxnSpPr>
            <a:cxnSpLocks noChangeShapeType="1"/>
            <a:stCxn id="81927" idx="3"/>
            <a:endCxn id="81929" idx="0"/>
          </p:cNvCxnSpPr>
          <p:nvPr/>
        </p:nvCxnSpPr>
        <p:spPr bwMode="auto">
          <a:xfrm flipH="1">
            <a:off x="1763713" y="3286125"/>
            <a:ext cx="271462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37" name="AutoShape 17"/>
          <p:cNvCxnSpPr>
            <a:cxnSpLocks noChangeShapeType="1"/>
            <a:stCxn id="81930" idx="3"/>
            <a:endCxn id="81931" idx="0"/>
          </p:cNvCxnSpPr>
          <p:nvPr/>
        </p:nvCxnSpPr>
        <p:spPr bwMode="auto">
          <a:xfrm flipH="1">
            <a:off x="2192338" y="4276725"/>
            <a:ext cx="29210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38" name="AutoShape 18"/>
          <p:cNvCxnSpPr>
            <a:cxnSpLocks noChangeShapeType="1"/>
            <a:stCxn id="81931" idx="5"/>
            <a:endCxn id="81932" idx="0"/>
          </p:cNvCxnSpPr>
          <p:nvPr/>
        </p:nvCxnSpPr>
        <p:spPr bwMode="auto">
          <a:xfrm>
            <a:off x="2384425" y="5267325"/>
            <a:ext cx="455613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39" name="Oval 19"/>
          <p:cNvSpPr>
            <a:spLocks noChangeArrowheads="1"/>
          </p:cNvSpPr>
          <p:nvPr/>
        </p:nvSpPr>
        <p:spPr bwMode="auto">
          <a:xfrm>
            <a:off x="2111375" y="3657600"/>
            <a:ext cx="10668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2" name="Oval 22"/>
          <p:cNvSpPr>
            <a:spLocks noChangeArrowheads="1"/>
          </p:cNvSpPr>
          <p:nvPr/>
        </p:nvSpPr>
        <p:spPr bwMode="auto">
          <a:xfrm>
            <a:off x="5513388" y="19812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94</a:t>
            </a:r>
          </a:p>
        </p:txBody>
      </p:sp>
      <p:sp>
        <p:nvSpPr>
          <p:cNvPr id="81943" name="Oval 23"/>
          <p:cNvSpPr>
            <a:spLocks noChangeArrowheads="1"/>
          </p:cNvSpPr>
          <p:nvPr/>
        </p:nvSpPr>
        <p:spPr bwMode="auto">
          <a:xfrm>
            <a:off x="5056188" y="28194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1944" name="Oval 24"/>
          <p:cNvSpPr>
            <a:spLocks noChangeArrowheads="1"/>
          </p:cNvSpPr>
          <p:nvPr/>
        </p:nvSpPr>
        <p:spPr bwMode="auto">
          <a:xfrm>
            <a:off x="5970588" y="28194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97</a:t>
            </a:r>
          </a:p>
        </p:txBody>
      </p:sp>
      <p:sp>
        <p:nvSpPr>
          <p:cNvPr id="81945" name="Oval 25"/>
          <p:cNvSpPr>
            <a:spLocks noChangeArrowheads="1"/>
          </p:cNvSpPr>
          <p:nvPr/>
        </p:nvSpPr>
        <p:spPr bwMode="auto">
          <a:xfrm>
            <a:off x="4591050" y="3810000"/>
            <a:ext cx="547688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81946" name="Oval 26"/>
          <p:cNvSpPr>
            <a:spLocks noChangeArrowheads="1"/>
          </p:cNvSpPr>
          <p:nvPr/>
        </p:nvSpPr>
        <p:spPr bwMode="auto">
          <a:xfrm>
            <a:off x="5818188" y="38100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24</a:t>
            </a:r>
          </a:p>
        </p:txBody>
      </p:sp>
      <p:sp>
        <p:nvSpPr>
          <p:cNvPr id="81947" name="Oval 27"/>
          <p:cNvSpPr>
            <a:spLocks noChangeArrowheads="1"/>
          </p:cNvSpPr>
          <p:nvPr/>
        </p:nvSpPr>
        <p:spPr bwMode="auto">
          <a:xfrm>
            <a:off x="5246688" y="48006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11</a:t>
            </a:r>
          </a:p>
        </p:txBody>
      </p:sp>
      <p:sp>
        <p:nvSpPr>
          <p:cNvPr id="81948" name="Oval 28"/>
          <p:cNvSpPr>
            <a:spLocks noChangeArrowheads="1"/>
          </p:cNvSpPr>
          <p:nvPr/>
        </p:nvSpPr>
        <p:spPr bwMode="auto">
          <a:xfrm>
            <a:off x="5894388" y="56388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17</a:t>
            </a:r>
          </a:p>
        </p:txBody>
      </p:sp>
      <p:cxnSp>
        <p:nvCxnSpPr>
          <p:cNvPr id="81949" name="AutoShape 29"/>
          <p:cNvCxnSpPr>
            <a:cxnSpLocks noChangeShapeType="1"/>
            <a:stCxn id="81942" idx="3"/>
            <a:endCxn id="81943" idx="0"/>
          </p:cNvCxnSpPr>
          <p:nvPr/>
        </p:nvCxnSpPr>
        <p:spPr bwMode="auto">
          <a:xfrm flipH="1">
            <a:off x="5330825" y="2447925"/>
            <a:ext cx="26352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50" name="AutoShape 30"/>
          <p:cNvCxnSpPr>
            <a:cxnSpLocks noChangeShapeType="1"/>
            <a:stCxn id="81942" idx="5"/>
            <a:endCxn id="81944" idx="0"/>
          </p:cNvCxnSpPr>
          <p:nvPr/>
        </p:nvCxnSpPr>
        <p:spPr bwMode="auto">
          <a:xfrm>
            <a:off x="5980113" y="2447925"/>
            <a:ext cx="265112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51" name="AutoShape 31"/>
          <p:cNvCxnSpPr>
            <a:cxnSpLocks noChangeShapeType="1"/>
            <a:stCxn id="81943" idx="5"/>
            <a:endCxn id="81946" idx="0"/>
          </p:cNvCxnSpPr>
          <p:nvPr/>
        </p:nvCxnSpPr>
        <p:spPr bwMode="auto">
          <a:xfrm>
            <a:off x="5522913" y="3286125"/>
            <a:ext cx="569912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52" name="AutoShape 32"/>
          <p:cNvCxnSpPr>
            <a:cxnSpLocks noChangeShapeType="1"/>
            <a:stCxn id="81943" idx="3"/>
            <a:endCxn id="81945" idx="0"/>
          </p:cNvCxnSpPr>
          <p:nvPr/>
        </p:nvCxnSpPr>
        <p:spPr bwMode="auto">
          <a:xfrm flipH="1">
            <a:off x="4865688" y="3286125"/>
            <a:ext cx="271462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53" name="AutoShape 33"/>
          <p:cNvCxnSpPr>
            <a:cxnSpLocks noChangeShapeType="1"/>
            <a:stCxn id="81946" idx="3"/>
            <a:endCxn id="81947" idx="0"/>
          </p:cNvCxnSpPr>
          <p:nvPr/>
        </p:nvCxnSpPr>
        <p:spPr bwMode="auto">
          <a:xfrm flipH="1">
            <a:off x="5521325" y="4276725"/>
            <a:ext cx="3778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54" name="AutoShape 34"/>
          <p:cNvCxnSpPr>
            <a:cxnSpLocks noChangeShapeType="1"/>
            <a:stCxn id="81947" idx="5"/>
            <a:endCxn id="81948" idx="0"/>
          </p:cNvCxnSpPr>
          <p:nvPr/>
        </p:nvCxnSpPr>
        <p:spPr bwMode="auto">
          <a:xfrm>
            <a:off x="5713413" y="5267325"/>
            <a:ext cx="455612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56" name="Line 36"/>
          <p:cNvSpPr>
            <a:spLocks noChangeShapeType="1"/>
          </p:cNvSpPr>
          <p:nvPr/>
        </p:nvSpPr>
        <p:spPr bwMode="auto">
          <a:xfrm>
            <a:off x="5832475" y="3810000"/>
            <a:ext cx="5334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7" name="Line 37"/>
          <p:cNvSpPr>
            <a:spLocks noChangeShapeType="1"/>
          </p:cNvSpPr>
          <p:nvPr/>
        </p:nvSpPr>
        <p:spPr bwMode="auto">
          <a:xfrm flipH="1">
            <a:off x="5832475" y="3810000"/>
            <a:ext cx="5334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1958" name="AutoShape 38"/>
          <p:cNvCxnSpPr>
            <a:cxnSpLocks noChangeShapeType="1"/>
            <a:stCxn id="81943" idx="5"/>
            <a:endCxn id="81947" idx="0"/>
          </p:cNvCxnSpPr>
          <p:nvPr/>
        </p:nvCxnSpPr>
        <p:spPr bwMode="auto">
          <a:xfrm flipH="1">
            <a:off x="5521325" y="3286125"/>
            <a:ext cx="1588" cy="151447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8EC4-8D78-40C4-87F2-CAE55DF3A79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Delete “10” - two children</a:t>
            </a:r>
          </a:p>
        </p:txBody>
      </p:sp>
      <p:sp>
        <p:nvSpPr>
          <p:cNvPr id="80899" name="Line 3"/>
          <p:cNvSpPr>
            <a:spLocks noChangeShapeType="1"/>
          </p:cNvSpPr>
          <p:nvPr/>
        </p:nvSpPr>
        <p:spPr bwMode="auto">
          <a:xfrm>
            <a:off x="4222750" y="4140200"/>
            <a:ext cx="473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04800" y="1781175"/>
            <a:ext cx="22018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Find</a:t>
            </a:r>
            <a:r>
              <a:rPr lang="en-US" altLang="en-US"/>
              <a:t> 10,</a:t>
            </a:r>
          </a:p>
          <a:p>
            <a:r>
              <a:rPr lang="en-US" altLang="en-US">
                <a:solidFill>
                  <a:srgbClr val="FF0000"/>
                </a:solidFill>
              </a:rPr>
              <a:t>Copy </a:t>
            </a:r>
            <a:r>
              <a:rPr lang="en-US" altLang="en-US"/>
              <a:t>the smallest</a:t>
            </a:r>
          </a:p>
          <a:p>
            <a:r>
              <a:rPr lang="en-US" altLang="en-US"/>
              <a:t>value in</a:t>
            </a:r>
          </a:p>
          <a:p>
            <a:r>
              <a:rPr lang="en-US" altLang="en-US"/>
              <a:t>right subtree</a:t>
            </a:r>
          </a:p>
          <a:p>
            <a:r>
              <a:rPr lang="en-US" altLang="en-US"/>
              <a:t>into the node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6705600" y="3827463"/>
            <a:ext cx="22161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Then</a:t>
            </a:r>
            <a:r>
              <a:rPr lang="en-US" altLang="en-US">
                <a:solidFill>
                  <a:srgbClr val="0000FF"/>
                </a:solidFill>
              </a:rPr>
              <a:t> (recursively)</a:t>
            </a:r>
          </a:p>
          <a:p>
            <a:r>
              <a:rPr lang="en-US" altLang="en-US">
                <a:solidFill>
                  <a:srgbClr val="0000FF"/>
                </a:solidFill>
              </a:rPr>
              <a:t>Delete </a:t>
            </a:r>
            <a:r>
              <a:rPr lang="en-US" altLang="en-US"/>
              <a:t>node with </a:t>
            </a:r>
          </a:p>
          <a:p>
            <a:r>
              <a:rPr lang="en-US" altLang="en-US"/>
              <a:t>smallest value</a:t>
            </a:r>
          </a:p>
          <a:p>
            <a:r>
              <a:rPr lang="en-US" altLang="en-US"/>
              <a:t>in right subtree</a:t>
            </a:r>
          </a:p>
          <a:p>
            <a:r>
              <a:rPr lang="en-US" altLang="en-US"/>
              <a:t>Note:  it cannot</a:t>
            </a:r>
          </a:p>
          <a:p>
            <a:r>
              <a:rPr lang="en-US" altLang="en-US"/>
              <a:t>have two children</a:t>
            </a:r>
          </a:p>
          <a:p>
            <a:r>
              <a:rPr lang="en-US" altLang="en-US"/>
              <a:t>(why?)</a:t>
            </a:r>
          </a:p>
        </p:txBody>
      </p:sp>
      <p:sp>
        <p:nvSpPr>
          <p:cNvPr id="80902" name="Oval 6"/>
          <p:cNvSpPr>
            <a:spLocks noChangeArrowheads="1"/>
          </p:cNvSpPr>
          <p:nvPr/>
        </p:nvSpPr>
        <p:spPr bwMode="auto">
          <a:xfrm>
            <a:off x="3043238" y="19812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94</a:t>
            </a:r>
          </a:p>
        </p:txBody>
      </p:sp>
      <p:sp>
        <p:nvSpPr>
          <p:cNvPr id="80903" name="Oval 7"/>
          <p:cNvSpPr>
            <a:spLocks noChangeArrowheads="1"/>
          </p:cNvSpPr>
          <p:nvPr/>
        </p:nvSpPr>
        <p:spPr bwMode="auto">
          <a:xfrm>
            <a:off x="2586038" y="28194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0904" name="Oval 8"/>
          <p:cNvSpPr>
            <a:spLocks noChangeArrowheads="1"/>
          </p:cNvSpPr>
          <p:nvPr/>
        </p:nvSpPr>
        <p:spPr bwMode="auto">
          <a:xfrm>
            <a:off x="3500438" y="28194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97</a:t>
            </a:r>
          </a:p>
        </p:txBody>
      </p:sp>
      <p:sp>
        <p:nvSpPr>
          <p:cNvPr id="80905" name="Oval 9"/>
          <p:cNvSpPr>
            <a:spLocks noChangeArrowheads="1"/>
          </p:cNvSpPr>
          <p:nvPr/>
        </p:nvSpPr>
        <p:spPr bwMode="auto">
          <a:xfrm>
            <a:off x="2120900" y="3810000"/>
            <a:ext cx="547688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80906" name="Oval 10"/>
          <p:cNvSpPr>
            <a:spLocks noChangeArrowheads="1"/>
          </p:cNvSpPr>
          <p:nvPr/>
        </p:nvSpPr>
        <p:spPr bwMode="auto">
          <a:xfrm>
            <a:off x="3035300" y="3810000"/>
            <a:ext cx="547688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24</a:t>
            </a:r>
          </a:p>
        </p:txBody>
      </p:sp>
      <p:sp>
        <p:nvSpPr>
          <p:cNvPr id="80907" name="Oval 11"/>
          <p:cNvSpPr>
            <a:spLocks noChangeArrowheads="1"/>
          </p:cNvSpPr>
          <p:nvPr/>
        </p:nvSpPr>
        <p:spPr bwMode="auto">
          <a:xfrm>
            <a:off x="2549525" y="4800600"/>
            <a:ext cx="547688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11</a:t>
            </a:r>
          </a:p>
        </p:txBody>
      </p:sp>
      <p:sp>
        <p:nvSpPr>
          <p:cNvPr id="80908" name="Oval 12"/>
          <p:cNvSpPr>
            <a:spLocks noChangeArrowheads="1"/>
          </p:cNvSpPr>
          <p:nvPr/>
        </p:nvSpPr>
        <p:spPr bwMode="auto">
          <a:xfrm>
            <a:off x="3197225" y="5638800"/>
            <a:ext cx="547688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17</a:t>
            </a:r>
          </a:p>
        </p:txBody>
      </p:sp>
      <p:cxnSp>
        <p:nvCxnSpPr>
          <p:cNvPr id="80909" name="AutoShape 13"/>
          <p:cNvCxnSpPr>
            <a:cxnSpLocks noChangeShapeType="1"/>
            <a:stCxn id="80902" idx="3"/>
            <a:endCxn id="80903" idx="0"/>
          </p:cNvCxnSpPr>
          <p:nvPr/>
        </p:nvCxnSpPr>
        <p:spPr bwMode="auto">
          <a:xfrm flipH="1">
            <a:off x="2860675" y="2447925"/>
            <a:ext cx="26352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10" name="AutoShape 14"/>
          <p:cNvCxnSpPr>
            <a:cxnSpLocks noChangeShapeType="1"/>
            <a:stCxn id="80902" idx="5"/>
            <a:endCxn id="80904" idx="0"/>
          </p:cNvCxnSpPr>
          <p:nvPr/>
        </p:nvCxnSpPr>
        <p:spPr bwMode="auto">
          <a:xfrm>
            <a:off x="3509963" y="2447925"/>
            <a:ext cx="265112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11" name="AutoShape 15"/>
          <p:cNvCxnSpPr>
            <a:cxnSpLocks noChangeShapeType="1"/>
            <a:stCxn id="80903" idx="5"/>
            <a:endCxn id="80906" idx="0"/>
          </p:cNvCxnSpPr>
          <p:nvPr/>
        </p:nvCxnSpPr>
        <p:spPr bwMode="auto">
          <a:xfrm>
            <a:off x="3052763" y="3286125"/>
            <a:ext cx="2571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12" name="AutoShape 16"/>
          <p:cNvCxnSpPr>
            <a:cxnSpLocks noChangeShapeType="1"/>
            <a:stCxn id="80903" idx="3"/>
            <a:endCxn id="80905" idx="0"/>
          </p:cNvCxnSpPr>
          <p:nvPr/>
        </p:nvCxnSpPr>
        <p:spPr bwMode="auto">
          <a:xfrm flipH="1">
            <a:off x="2395538" y="3286125"/>
            <a:ext cx="271462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13" name="AutoShape 17"/>
          <p:cNvCxnSpPr>
            <a:cxnSpLocks noChangeShapeType="1"/>
            <a:stCxn id="80906" idx="3"/>
            <a:endCxn id="80907" idx="0"/>
          </p:cNvCxnSpPr>
          <p:nvPr/>
        </p:nvCxnSpPr>
        <p:spPr bwMode="auto">
          <a:xfrm flipH="1">
            <a:off x="2824163" y="4276725"/>
            <a:ext cx="29210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14" name="AutoShape 18"/>
          <p:cNvCxnSpPr>
            <a:cxnSpLocks noChangeShapeType="1"/>
            <a:stCxn id="80907" idx="5"/>
            <a:endCxn id="80908" idx="0"/>
          </p:cNvCxnSpPr>
          <p:nvPr/>
        </p:nvCxnSpPr>
        <p:spPr bwMode="auto">
          <a:xfrm>
            <a:off x="3016250" y="5267325"/>
            <a:ext cx="455613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915" name="Oval 19"/>
          <p:cNvSpPr>
            <a:spLocks noChangeArrowheads="1"/>
          </p:cNvSpPr>
          <p:nvPr/>
        </p:nvSpPr>
        <p:spPr bwMode="auto">
          <a:xfrm>
            <a:off x="2311400" y="2667000"/>
            <a:ext cx="10668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6" name="Oval 20"/>
          <p:cNvSpPr>
            <a:spLocks noChangeArrowheads="1"/>
          </p:cNvSpPr>
          <p:nvPr/>
        </p:nvSpPr>
        <p:spPr bwMode="auto">
          <a:xfrm>
            <a:off x="2501900" y="4876800"/>
            <a:ext cx="6858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0917" name="AutoShape 21"/>
          <p:cNvCxnSpPr>
            <a:cxnSpLocks noChangeShapeType="1"/>
            <a:stCxn id="80916" idx="0"/>
            <a:endCxn id="80915" idx="4"/>
          </p:cNvCxnSpPr>
          <p:nvPr/>
        </p:nvCxnSpPr>
        <p:spPr bwMode="auto">
          <a:xfrm rot="16200000">
            <a:off x="2178050" y="4191000"/>
            <a:ext cx="13335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918" name="Oval 22"/>
          <p:cNvSpPr>
            <a:spLocks noChangeArrowheads="1"/>
          </p:cNvSpPr>
          <p:nvPr/>
        </p:nvSpPr>
        <p:spPr bwMode="auto">
          <a:xfrm>
            <a:off x="5903913" y="19812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94</a:t>
            </a:r>
          </a:p>
        </p:txBody>
      </p:sp>
      <p:sp>
        <p:nvSpPr>
          <p:cNvPr id="80919" name="Oval 23"/>
          <p:cNvSpPr>
            <a:spLocks noChangeArrowheads="1"/>
          </p:cNvSpPr>
          <p:nvPr/>
        </p:nvSpPr>
        <p:spPr bwMode="auto">
          <a:xfrm>
            <a:off x="5446713" y="28194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11</a:t>
            </a:r>
            <a:endParaRPr lang="en-US" altLang="en-US"/>
          </a:p>
        </p:txBody>
      </p:sp>
      <p:sp>
        <p:nvSpPr>
          <p:cNvPr id="80920" name="Oval 24"/>
          <p:cNvSpPr>
            <a:spLocks noChangeArrowheads="1"/>
          </p:cNvSpPr>
          <p:nvPr/>
        </p:nvSpPr>
        <p:spPr bwMode="auto">
          <a:xfrm>
            <a:off x="6361113" y="28194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97</a:t>
            </a:r>
          </a:p>
        </p:txBody>
      </p:sp>
      <p:sp>
        <p:nvSpPr>
          <p:cNvPr id="80921" name="Oval 25"/>
          <p:cNvSpPr>
            <a:spLocks noChangeArrowheads="1"/>
          </p:cNvSpPr>
          <p:nvPr/>
        </p:nvSpPr>
        <p:spPr bwMode="auto">
          <a:xfrm>
            <a:off x="4981575" y="3810000"/>
            <a:ext cx="547688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80922" name="Oval 26"/>
          <p:cNvSpPr>
            <a:spLocks noChangeArrowheads="1"/>
          </p:cNvSpPr>
          <p:nvPr/>
        </p:nvSpPr>
        <p:spPr bwMode="auto">
          <a:xfrm>
            <a:off x="5895975" y="3810000"/>
            <a:ext cx="547688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24</a:t>
            </a:r>
          </a:p>
        </p:txBody>
      </p:sp>
      <p:sp>
        <p:nvSpPr>
          <p:cNvPr id="80923" name="Oval 27"/>
          <p:cNvSpPr>
            <a:spLocks noChangeArrowheads="1"/>
          </p:cNvSpPr>
          <p:nvPr/>
        </p:nvSpPr>
        <p:spPr bwMode="auto">
          <a:xfrm>
            <a:off x="5434013" y="48006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11</a:t>
            </a:r>
          </a:p>
        </p:txBody>
      </p:sp>
      <p:sp>
        <p:nvSpPr>
          <p:cNvPr id="80924" name="Oval 28"/>
          <p:cNvSpPr>
            <a:spLocks noChangeArrowheads="1"/>
          </p:cNvSpPr>
          <p:nvPr/>
        </p:nvSpPr>
        <p:spPr bwMode="auto">
          <a:xfrm>
            <a:off x="6081713" y="56388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17</a:t>
            </a:r>
          </a:p>
        </p:txBody>
      </p:sp>
      <p:cxnSp>
        <p:nvCxnSpPr>
          <p:cNvPr id="80925" name="AutoShape 29"/>
          <p:cNvCxnSpPr>
            <a:cxnSpLocks noChangeShapeType="1"/>
            <a:stCxn id="80918" idx="3"/>
            <a:endCxn id="80919" idx="0"/>
          </p:cNvCxnSpPr>
          <p:nvPr/>
        </p:nvCxnSpPr>
        <p:spPr bwMode="auto">
          <a:xfrm flipH="1">
            <a:off x="5721350" y="2447925"/>
            <a:ext cx="26352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26" name="AutoShape 30"/>
          <p:cNvCxnSpPr>
            <a:cxnSpLocks noChangeShapeType="1"/>
            <a:stCxn id="80918" idx="5"/>
            <a:endCxn id="80920" idx="0"/>
          </p:cNvCxnSpPr>
          <p:nvPr/>
        </p:nvCxnSpPr>
        <p:spPr bwMode="auto">
          <a:xfrm>
            <a:off x="6370638" y="2447925"/>
            <a:ext cx="265112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27" name="AutoShape 31"/>
          <p:cNvCxnSpPr>
            <a:cxnSpLocks noChangeShapeType="1"/>
            <a:stCxn id="80919" idx="5"/>
            <a:endCxn id="80922" idx="0"/>
          </p:cNvCxnSpPr>
          <p:nvPr/>
        </p:nvCxnSpPr>
        <p:spPr bwMode="auto">
          <a:xfrm>
            <a:off x="5913438" y="3286125"/>
            <a:ext cx="2571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28" name="AutoShape 32"/>
          <p:cNvCxnSpPr>
            <a:cxnSpLocks noChangeShapeType="1"/>
            <a:stCxn id="80919" idx="3"/>
            <a:endCxn id="80921" idx="0"/>
          </p:cNvCxnSpPr>
          <p:nvPr/>
        </p:nvCxnSpPr>
        <p:spPr bwMode="auto">
          <a:xfrm flipH="1">
            <a:off x="5256213" y="3286125"/>
            <a:ext cx="271462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29" name="AutoShape 33"/>
          <p:cNvCxnSpPr>
            <a:cxnSpLocks noChangeShapeType="1"/>
            <a:stCxn id="80922" idx="3"/>
            <a:endCxn id="80923" idx="0"/>
          </p:cNvCxnSpPr>
          <p:nvPr/>
        </p:nvCxnSpPr>
        <p:spPr bwMode="auto">
          <a:xfrm flipH="1">
            <a:off x="5708650" y="4276725"/>
            <a:ext cx="268288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30" name="AutoShape 34"/>
          <p:cNvCxnSpPr>
            <a:cxnSpLocks noChangeShapeType="1"/>
            <a:stCxn id="80923" idx="5"/>
            <a:endCxn id="80924" idx="0"/>
          </p:cNvCxnSpPr>
          <p:nvPr/>
        </p:nvCxnSpPr>
        <p:spPr bwMode="auto">
          <a:xfrm>
            <a:off x="5900738" y="5267325"/>
            <a:ext cx="455612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931" name="Oval 35"/>
          <p:cNvSpPr>
            <a:spLocks noChangeArrowheads="1"/>
          </p:cNvSpPr>
          <p:nvPr/>
        </p:nvSpPr>
        <p:spPr bwMode="auto">
          <a:xfrm>
            <a:off x="5181600" y="4648200"/>
            <a:ext cx="1066800" cy="838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F175-F478-4CFA-B436-9CB566C9D07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Then Delete “11” - One child</a:t>
            </a:r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3870325" y="4140200"/>
            <a:ext cx="473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381000" y="2408238"/>
            <a:ext cx="1439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Remember</a:t>
            </a:r>
          </a:p>
          <a:p>
            <a:r>
              <a:rPr lang="en-US" altLang="en-US"/>
              <a:t>11 node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6781800" y="3827463"/>
            <a:ext cx="208756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Then</a:t>
            </a:r>
            <a:r>
              <a:rPr lang="en-US" altLang="en-US">
                <a:solidFill>
                  <a:srgbClr val="0000FF"/>
                </a:solidFill>
              </a:rPr>
              <a:t> Free</a:t>
            </a:r>
          </a:p>
          <a:p>
            <a:r>
              <a:rPr lang="en-US" altLang="en-US"/>
              <a:t>the 11 node and </a:t>
            </a:r>
          </a:p>
          <a:p>
            <a:r>
              <a:rPr lang="en-US" altLang="en-US">
                <a:solidFill>
                  <a:schemeClr val="accent2"/>
                </a:solidFill>
              </a:rPr>
              <a:t>replace</a:t>
            </a:r>
            <a:r>
              <a:rPr lang="en-US" altLang="en-US"/>
              <a:t> the </a:t>
            </a:r>
          </a:p>
          <a:p>
            <a:r>
              <a:rPr lang="en-US" altLang="en-US"/>
              <a:t>pointer to it with</a:t>
            </a:r>
          </a:p>
          <a:p>
            <a:r>
              <a:rPr lang="en-US" altLang="en-US"/>
              <a:t>a pointer to its</a:t>
            </a:r>
          </a:p>
          <a:p>
            <a:r>
              <a:rPr lang="en-US" altLang="en-US"/>
              <a:t>child</a:t>
            </a:r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2522538" y="19812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94</a:t>
            </a:r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2065338" y="28194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11</a:t>
            </a:r>
          </a:p>
        </p:txBody>
      </p:sp>
      <p:sp>
        <p:nvSpPr>
          <p:cNvPr id="82952" name="Oval 8"/>
          <p:cNvSpPr>
            <a:spLocks noChangeArrowheads="1"/>
          </p:cNvSpPr>
          <p:nvPr/>
        </p:nvSpPr>
        <p:spPr bwMode="auto">
          <a:xfrm>
            <a:off x="2979738" y="28194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97</a:t>
            </a:r>
          </a:p>
        </p:txBody>
      </p:sp>
      <p:sp>
        <p:nvSpPr>
          <p:cNvPr id="82953" name="Oval 9"/>
          <p:cNvSpPr>
            <a:spLocks noChangeArrowheads="1"/>
          </p:cNvSpPr>
          <p:nvPr/>
        </p:nvSpPr>
        <p:spPr bwMode="auto">
          <a:xfrm>
            <a:off x="1600200" y="3810000"/>
            <a:ext cx="547688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82954" name="Oval 10"/>
          <p:cNvSpPr>
            <a:spLocks noChangeArrowheads="1"/>
          </p:cNvSpPr>
          <p:nvPr/>
        </p:nvSpPr>
        <p:spPr bwMode="auto">
          <a:xfrm>
            <a:off x="2514600" y="3810000"/>
            <a:ext cx="547688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24</a:t>
            </a:r>
          </a:p>
        </p:txBody>
      </p:sp>
      <p:sp>
        <p:nvSpPr>
          <p:cNvPr id="82955" name="Oval 11"/>
          <p:cNvSpPr>
            <a:spLocks noChangeArrowheads="1"/>
          </p:cNvSpPr>
          <p:nvPr/>
        </p:nvSpPr>
        <p:spPr bwMode="auto">
          <a:xfrm>
            <a:off x="2028825" y="4800600"/>
            <a:ext cx="547688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11</a:t>
            </a:r>
          </a:p>
        </p:txBody>
      </p:sp>
      <p:sp>
        <p:nvSpPr>
          <p:cNvPr id="82956" name="Oval 12"/>
          <p:cNvSpPr>
            <a:spLocks noChangeArrowheads="1"/>
          </p:cNvSpPr>
          <p:nvPr/>
        </p:nvSpPr>
        <p:spPr bwMode="auto">
          <a:xfrm>
            <a:off x="2676525" y="5638800"/>
            <a:ext cx="547688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17</a:t>
            </a:r>
          </a:p>
        </p:txBody>
      </p:sp>
      <p:cxnSp>
        <p:nvCxnSpPr>
          <p:cNvPr id="82957" name="AutoShape 13"/>
          <p:cNvCxnSpPr>
            <a:cxnSpLocks noChangeShapeType="1"/>
            <a:stCxn id="82950" idx="3"/>
            <a:endCxn id="82951" idx="0"/>
          </p:cNvCxnSpPr>
          <p:nvPr/>
        </p:nvCxnSpPr>
        <p:spPr bwMode="auto">
          <a:xfrm flipH="1">
            <a:off x="2339975" y="2447925"/>
            <a:ext cx="26352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58" name="AutoShape 14"/>
          <p:cNvCxnSpPr>
            <a:cxnSpLocks noChangeShapeType="1"/>
            <a:stCxn id="82950" idx="5"/>
            <a:endCxn id="82952" idx="0"/>
          </p:cNvCxnSpPr>
          <p:nvPr/>
        </p:nvCxnSpPr>
        <p:spPr bwMode="auto">
          <a:xfrm>
            <a:off x="2989263" y="2447925"/>
            <a:ext cx="265112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59" name="AutoShape 15"/>
          <p:cNvCxnSpPr>
            <a:cxnSpLocks noChangeShapeType="1"/>
            <a:stCxn id="82951" idx="5"/>
            <a:endCxn id="82954" idx="0"/>
          </p:cNvCxnSpPr>
          <p:nvPr/>
        </p:nvCxnSpPr>
        <p:spPr bwMode="auto">
          <a:xfrm>
            <a:off x="2532063" y="3286125"/>
            <a:ext cx="2571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60" name="AutoShape 16"/>
          <p:cNvCxnSpPr>
            <a:cxnSpLocks noChangeShapeType="1"/>
            <a:stCxn id="82951" idx="3"/>
            <a:endCxn id="82953" idx="0"/>
          </p:cNvCxnSpPr>
          <p:nvPr/>
        </p:nvCxnSpPr>
        <p:spPr bwMode="auto">
          <a:xfrm flipH="1">
            <a:off x="1874838" y="3286125"/>
            <a:ext cx="271462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61" name="AutoShape 17"/>
          <p:cNvCxnSpPr>
            <a:cxnSpLocks noChangeShapeType="1"/>
            <a:stCxn id="82954" idx="3"/>
            <a:endCxn id="82955" idx="0"/>
          </p:cNvCxnSpPr>
          <p:nvPr/>
        </p:nvCxnSpPr>
        <p:spPr bwMode="auto">
          <a:xfrm flipH="1">
            <a:off x="2303463" y="4276725"/>
            <a:ext cx="29210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62" name="AutoShape 18"/>
          <p:cNvCxnSpPr>
            <a:cxnSpLocks noChangeShapeType="1"/>
            <a:stCxn id="82955" idx="5"/>
            <a:endCxn id="82956" idx="0"/>
          </p:cNvCxnSpPr>
          <p:nvPr/>
        </p:nvCxnSpPr>
        <p:spPr bwMode="auto">
          <a:xfrm>
            <a:off x="2495550" y="5267325"/>
            <a:ext cx="455613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63" name="Oval 19"/>
          <p:cNvSpPr>
            <a:spLocks noChangeArrowheads="1"/>
          </p:cNvSpPr>
          <p:nvPr/>
        </p:nvSpPr>
        <p:spPr bwMode="auto">
          <a:xfrm>
            <a:off x="1752600" y="4648200"/>
            <a:ext cx="10668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Oval 20"/>
          <p:cNvSpPr>
            <a:spLocks noChangeArrowheads="1"/>
          </p:cNvSpPr>
          <p:nvPr/>
        </p:nvSpPr>
        <p:spPr bwMode="auto">
          <a:xfrm>
            <a:off x="5624513" y="19812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94</a:t>
            </a:r>
          </a:p>
        </p:txBody>
      </p:sp>
      <p:sp>
        <p:nvSpPr>
          <p:cNvPr id="82965" name="Oval 21"/>
          <p:cNvSpPr>
            <a:spLocks noChangeArrowheads="1"/>
          </p:cNvSpPr>
          <p:nvPr/>
        </p:nvSpPr>
        <p:spPr bwMode="auto">
          <a:xfrm>
            <a:off x="5167313" y="28194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11</a:t>
            </a:r>
          </a:p>
        </p:txBody>
      </p:sp>
      <p:sp>
        <p:nvSpPr>
          <p:cNvPr id="82966" name="Oval 22"/>
          <p:cNvSpPr>
            <a:spLocks noChangeArrowheads="1"/>
          </p:cNvSpPr>
          <p:nvPr/>
        </p:nvSpPr>
        <p:spPr bwMode="auto">
          <a:xfrm>
            <a:off x="6081713" y="28194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97</a:t>
            </a:r>
          </a:p>
        </p:txBody>
      </p:sp>
      <p:sp>
        <p:nvSpPr>
          <p:cNvPr id="82967" name="Oval 23"/>
          <p:cNvSpPr>
            <a:spLocks noChangeArrowheads="1"/>
          </p:cNvSpPr>
          <p:nvPr/>
        </p:nvSpPr>
        <p:spPr bwMode="auto">
          <a:xfrm>
            <a:off x="4702175" y="3810000"/>
            <a:ext cx="547688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82968" name="Oval 24"/>
          <p:cNvSpPr>
            <a:spLocks noChangeArrowheads="1"/>
          </p:cNvSpPr>
          <p:nvPr/>
        </p:nvSpPr>
        <p:spPr bwMode="auto">
          <a:xfrm>
            <a:off x="5776913" y="38100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24</a:t>
            </a:r>
          </a:p>
        </p:txBody>
      </p:sp>
      <p:sp>
        <p:nvSpPr>
          <p:cNvPr id="82969" name="Oval 25"/>
          <p:cNvSpPr>
            <a:spLocks noChangeArrowheads="1"/>
          </p:cNvSpPr>
          <p:nvPr/>
        </p:nvSpPr>
        <p:spPr bwMode="auto">
          <a:xfrm>
            <a:off x="4976813" y="48006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11</a:t>
            </a:r>
          </a:p>
        </p:txBody>
      </p:sp>
      <p:sp>
        <p:nvSpPr>
          <p:cNvPr id="82970" name="Oval 26"/>
          <p:cNvSpPr>
            <a:spLocks noChangeArrowheads="1"/>
          </p:cNvSpPr>
          <p:nvPr/>
        </p:nvSpPr>
        <p:spPr bwMode="auto">
          <a:xfrm>
            <a:off x="5624513" y="5638800"/>
            <a:ext cx="547687" cy="5476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17</a:t>
            </a:r>
          </a:p>
        </p:txBody>
      </p:sp>
      <p:cxnSp>
        <p:nvCxnSpPr>
          <p:cNvPr id="82971" name="AutoShape 27"/>
          <p:cNvCxnSpPr>
            <a:cxnSpLocks noChangeShapeType="1"/>
            <a:stCxn id="82964" idx="3"/>
            <a:endCxn id="82965" idx="0"/>
          </p:cNvCxnSpPr>
          <p:nvPr/>
        </p:nvCxnSpPr>
        <p:spPr bwMode="auto">
          <a:xfrm flipH="1">
            <a:off x="5441950" y="2447925"/>
            <a:ext cx="26352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72" name="AutoShape 28"/>
          <p:cNvCxnSpPr>
            <a:cxnSpLocks noChangeShapeType="1"/>
            <a:stCxn id="82964" idx="5"/>
            <a:endCxn id="82966" idx="0"/>
          </p:cNvCxnSpPr>
          <p:nvPr/>
        </p:nvCxnSpPr>
        <p:spPr bwMode="auto">
          <a:xfrm>
            <a:off x="6091238" y="2447925"/>
            <a:ext cx="265112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73" name="AutoShape 29"/>
          <p:cNvCxnSpPr>
            <a:cxnSpLocks noChangeShapeType="1"/>
            <a:stCxn id="82965" idx="5"/>
            <a:endCxn id="82968" idx="0"/>
          </p:cNvCxnSpPr>
          <p:nvPr/>
        </p:nvCxnSpPr>
        <p:spPr bwMode="auto">
          <a:xfrm>
            <a:off x="5634038" y="3286125"/>
            <a:ext cx="417512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74" name="AutoShape 30"/>
          <p:cNvCxnSpPr>
            <a:cxnSpLocks noChangeShapeType="1"/>
            <a:stCxn id="82965" idx="3"/>
            <a:endCxn id="82967" idx="0"/>
          </p:cNvCxnSpPr>
          <p:nvPr/>
        </p:nvCxnSpPr>
        <p:spPr bwMode="auto">
          <a:xfrm flipH="1">
            <a:off x="4976813" y="3286125"/>
            <a:ext cx="271462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75" name="AutoShape 31"/>
          <p:cNvCxnSpPr>
            <a:cxnSpLocks noChangeShapeType="1"/>
            <a:stCxn id="82968" idx="3"/>
            <a:endCxn id="82969" idx="0"/>
          </p:cNvCxnSpPr>
          <p:nvPr/>
        </p:nvCxnSpPr>
        <p:spPr bwMode="auto">
          <a:xfrm flipH="1">
            <a:off x="5251450" y="4276725"/>
            <a:ext cx="6064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76" name="AutoShape 32"/>
          <p:cNvCxnSpPr>
            <a:cxnSpLocks noChangeShapeType="1"/>
            <a:stCxn id="82969" idx="5"/>
            <a:endCxn id="82970" idx="0"/>
          </p:cNvCxnSpPr>
          <p:nvPr/>
        </p:nvCxnSpPr>
        <p:spPr bwMode="auto">
          <a:xfrm>
            <a:off x="5443538" y="5267325"/>
            <a:ext cx="455612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77" name="Line 33"/>
          <p:cNvSpPr>
            <a:spLocks noChangeShapeType="1"/>
          </p:cNvSpPr>
          <p:nvPr/>
        </p:nvSpPr>
        <p:spPr bwMode="auto">
          <a:xfrm>
            <a:off x="4953000" y="4800600"/>
            <a:ext cx="5334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78" name="Line 34"/>
          <p:cNvSpPr>
            <a:spLocks noChangeShapeType="1"/>
          </p:cNvSpPr>
          <p:nvPr/>
        </p:nvSpPr>
        <p:spPr bwMode="auto">
          <a:xfrm flipH="1">
            <a:off x="4953000" y="4800600"/>
            <a:ext cx="5334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979" name="AutoShape 35"/>
          <p:cNvCxnSpPr>
            <a:cxnSpLocks noChangeShapeType="1"/>
            <a:stCxn id="82968" idx="3"/>
            <a:endCxn id="82970" idx="0"/>
          </p:cNvCxnSpPr>
          <p:nvPr/>
        </p:nvCxnSpPr>
        <p:spPr bwMode="auto">
          <a:xfrm>
            <a:off x="5857875" y="4276725"/>
            <a:ext cx="41275" cy="136207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5C3C-E590-44D2-B3CE-69BE89D81F67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Remove from Text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/>
              <a:t>private BinaryNode remove( Comparable x, BinaryNode t) {</a:t>
            </a:r>
          </a:p>
          <a:p>
            <a:pPr>
              <a:buFontTx/>
              <a:buNone/>
            </a:pPr>
            <a:r>
              <a:rPr lang="en-US" altLang="en-US" sz="2000">
                <a:solidFill>
                  <a:srgbClr val="008000"/>
                </a:solidFill>
              </a:rPr>
              <a:t>if ( t == null) return t;</a:t>
            </a:r>
            <a:r>
              <a:rPr lang="en-US" altLang="en-US" sz="2000"/>
              <a:t>                                      </a:t>
            </a:r>
            <a:r>
              <a:rPr lang="en-US" altLang="en-US" sz="2000">
                <a:solidFill>
                  <a:srgbClr val="FF0000"/>
                </a:solidFill>
              </a:rPr>
              <a:t>// not found</a:t>
            </a:r>
          </a:p>
          <a:p>
            <a:pPr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if ( x.compareTo( t.element ) &lt; 0 )</a:t>
            </a:r>
          </a:p>
          <a:p>
            <a:pPr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     t.left = remove( x, t.left );</a:t>
            </a:r>
            <a:r>
              <a:rPr lang="en-US" altLang="en-US" sz="2000"/>
              <a:t>                           </a:t>
            </a:r>
            <a:r>
              <a:rPr lang="en-US" altLang="en-US" sz="2000">
                <a:solidFill>
                  <a:srgbClr val="FF0000"/>
                </a:solidFill>
              </a:rPr>
              <a:t>// search left</a:t>
            </a:r>
          </a:p>
          <a:p>
            <a:pPr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else if ( x.compareTo( t.element) &gt; 0 )  </a:t>
            </a:r>
          </a:p>
          <a:p>
            <a:pPr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     t.right = remove(x, t.right );</a:t>
            </a:r>
            <a:r>
              <a:rPr lang="en-US" altLang="en-US" sz="2000"/>
              <a:t>                        </a:t>
            </a:r>
            <a:r>
              <a:rPr lang="en-US" altLang="en-US" sz="2000">
                <a:solidFill>
                  <a:srgbClr val="FF0000"/>
                </a:solidFill>
              </a:rPr>
              <a:t>// search right</a:t>
            </a:r>
          </a:p>
          <a:p>
            <a:pPr>
              <a:buFontTx/>
              <a:buNone/>
            </a:pPr>
            <a:r>
              <a:rPr lang="en-US" altLang="en-US" sz="2000"/>
              <a:t>else if  (t.left != null &amp;&amp; t.right != null)             </a:t>
            </a:r>
            <a:r>
              <a:rPr lang="en-US" altLang="en-US" sz="2000">
                <a:solidFill>
                  <a:srgbClr val="FF0000"/>
                </a:solidFill>
              </a:rPr>
              <a:t>// found it; two children</a:t>
            </a:r>
          </a:p>
          <a:p>
            <a:pPr>
              <a:buFontTx/>
              <a:buNone/>
            </a:pPr>
            <a:r>
              <a:rPr lang="en-US" altLang="en-US" sz="2000"/>
              <a:t>     {   t.element = findMin (t.right ).element;   </a:t>
            </a:r>
            <a:r>
              <a:rPr lang="en-US" altLang="en-US" sz="2000">
                <a:solidFill>
                  <a:srgbClr val="FF0000"/>
                </a:solidFill>
              </a:rPr>
              <a:t>// find the min, replace,</a:t>
            </a:r>
          </a:p>
          <a:p>
            <a:pPr>
              <a:buFontTx/>
              <a:buNone/>
            </a:pPr>
            <a:r>
              <a:rPr lang="en-US" altLang="en-US" sz="2000"/>
              <a:t>         t.right = remove( t.element, t.right);  }      </a:t>
            </a:r>
            <a:r>
              <a:rPr lang="en-US" altLang="en-US" sz="2000">
                <a:solidFill>
                  <a:srgbClr val="FF0000"/>
                </a:solidFill>
              </a:rPr>
              <a:t>and remove it</a:t>
            </a:r>
          </a:p>
          <a:p>
            <a:pPr>
              <a:buFontTx/>
              <a:buNone/>
            </a:pPr>
            <a:r>
              <a:rPr lang="en-US" altLang="en-US" sz="2000"/>
              <a:t>else t = (t.left != null ) ? t.left : t.right;              </a:t>
            </a:r>
            <a:r>
              <a:rPr lang="en-US" altLang="en-US" sz="2000">
                <a:solidFill>
                  <a:srgbClr val="FF0000"/>
                </a:solidFill>
              </a:rPr>
              <a:t>// found it; one child</a:t>
            </a:r>
          </a:p>
          <a:p>
            <a:pPr>
              <a:buFontTx/>
              <a:buNone/>
            </a:pPr>
            <a:r>
              <a:rPr lang="en-US" altLang="en-US" sz="2000"/>
              <a:t>return t;   }</a:t>
            </a:r>
          </a:p>
          <a:p>
            <a:pPr>
              <a:buFontTx/>
              <a:buNone/>
            </a:pPr>
            <a:endParaRPr lang="en-US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6356-D740-4C4A-8694-2680D023701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Tree Jargon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85800" y="2055813"/>
            <a:ext cx="3689350" cy="4117975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400" dirty="0"/>
              <a:t> root</a:t>
            </a:r>
          </a:p>
          <a:p>
            <a:pPr>
              <a:buFontTx/>
              <a:buChar char="•"/>
            </a:pPr>
            <a:r>
              <a:rPr lang="en-US" altLang="en-US" sz="2400" dirty="0"/>
              <a:t> nodes and edges</a:t>
            </a:r>
          </a:p>
          <a:p>
            <a:pPr>
              <a:buFontTx/>
              <a:buChar char="•"/>
            </a:pPr>
            <a:r>
              <a:rPr lang="en-US" altLang="en-US" sz="2400" dirty="0"/>
              <a:t> leaves</a:t>
            </a:r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r>
              <a:rPr lang="en-US" altLang="en-US" sz="2400" dirty="0"/>
              <a:t> parent, children, siblings</a:t>
            </a:r>
          </a:p>
          <a:p>
            <a:pPr>
              <a:buFontTx/>
              <a:buChar char="•"/>
            </a:pPr>
            <a:r>
              <a:rPr lang="en-US" altLang="en-US" sz="2400" dirty="0"/>
              <a:t> ancestors,  descendants</a:t>
            </a:r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r>
              <a:rPr lang="en-US" altLang="en-US" sz="2400" dirty="0"/>
              <a:t> subtrees</a:t>
            </a:r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accent2"/>
                </a:solidFill>
              </a:rPr>
              <a:t>path, path length</a:t>
            </a:r>
          </a:p>
          <a:p>
            <a:pPr>
              <a:buFontTx/>
              <a:buChar char="•"/>
            </a:pPr>
            <a:r>
              <a:rPr lang="en-US" altLang="en-US" sz="2400" dirty="0">
                <a:solidFill>
                  <a:schemeClr val="accent2"/>
                </a:solidFill>
              </a:rPr>
              <a:t> height, depth</a:t>
            </a: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6400800" y="2667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6400800" y="3657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7315200" y="3657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5943600" y="4800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6858000" y="4800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 flipH="1">
            <a:off x="58674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66294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 flipH="1">
            <a:off x="6172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6629400" y="4114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6629400" y="31242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6407150" y="2665413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5524500" y="3641725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6426200" y="3629025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7342188" y="3629025"/>
            <a:ext cx="404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5973763" y="4789488"/>
            <a:ext cx="404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6897688" y="4781550"/>
            <a:ext cx="404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F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443-E329-445E-B075-BBC963FB1C4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FindMin Solution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447800" y="2286000"/>
            <a:ext cx="65849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FindMin(T : tree pointer) : tree pointer {</a:t>
            </a:r>
          </a:p>
          <a:p>
            <a:r>
              <a:rPr lang="en-US" altLang="en-US">
                <a:latin typeface="Courier New" panose="02070309020205020404" pitchFamily="49" charset="0"/>
              </a:rPr>
              <a:t>// precondition: T is not null //</a:t>
            </a:r>
          </a:p>
          <a:p>
            <a:r>
              <a:rPr lang="en-US" altLang="en-US">
                <a:latin typeface="Courier New" panose="02070309020205020404" pitchFamily="49" charset="0"/>
              </a:rPr>
              <a:t>if T.left = null return T</a:t>
            </a:r>
          </a:p>
          <a:p>
            <a:r>
              <a:rPr lang="en-US" altLang="en-US">
                <a:latin typeface="Courier New" panose="02070309020205020404" pitchFamily="49" charset="0"/>
              </a:rPr>
              <a:t>else return FindMin(T.left)</a:t>
            </a:r>
          </a:p>
          <a:p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355725" y="4354513"/>
            <a:ext cx="5495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Note: Look at the “remove” method in the book.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A228-754A-4587-AD28-315734D960C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Definition and Tree Trivia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/>
              <a:t>A tree is a set of nodes,i.e., either 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/>
              <a:t>it’s an empty set of nodes, or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/>
              <a:t>it has one node called the </a:t>
            </a:r>
            <a:r>
              <a:rPr lang="en-US" altLang="en-US" sz="2400">
                <a:solidFill>
                  <a:schemeClr val="accent2"/>
                </a:solidFill>
              </a:rPr>
              <a:t>root</a:t>
            </a:r>
            <a:r>
              <a:rPr lang="en-US" altLang="en-US" sz="2400"/>
              <a:t> from which zero or more trees  (subtrees) descend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Two nodes in a tree have at most one path between them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8000"/>
                </a:solidFill>
              </a:rPr>
              <a:t>Can a non-zero path from node N reach node N again?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No. Trees can never have cycles (loops)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CB20-A4C2-43AC-B24C-2553BBC9FF9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Paths</a:t>
            </a:r>
          </a:p>
        </p:txBody>
      </p:sp>
      <p:sp>
        <p:nvSpPr>
          <p:cNvPr id="757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/>
              <a:t>A tree with N nodes always has N-1 edges (prove it by induction)</a:t>
            </a:r>
          </a:p>
        </p:txBody>
      </p:sp>
      <p:sp>
        <p:nvSpPr>
          <p:cNvPr id="75780" name="Text Box 1028"/>
          <p:cNvSpPr txBox="1">
            <a:spLocks noChangeArrowheads="1"/>
          </p:cNvSpPr>
          <p:nvPr/>
        </p:nvSpPr>
        <p:spPr bwMode="auto">
          <a:xfrm>
            <a:off x="974725" y="3516313"/>
            <a:ext cx="6772275" cy="284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Base Case: N=1                          </a:t>
            </a:r>
            <a:r>
              <a:rPr lang="en-US" altLang="en-US">
                <a:solidFill>
                  <a:schemeClr val="accent2"/>
                </a:solidFill>
              </a:rPr>
              <a:t>one node, zero edges</a:t>
            </a:r>
            <a:endParaRPr lang="en-US" altLang="en-US">
              <a:solidFill>
                <a:srgbClr val="FF0000"/>
              </a:solidFill>
            </a:endParaRP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Inductive Hypothesis:  Suppose that a tree with N=k nodes</a:t>
            </a:r>
          </a:p>
          <a:p>
            <a:r>
              <a:rPr lang="en-US" altLang="en-US">
                <a:solidFill>
                  <a:srgbClr val="FF0000"/>
                </a:solidFill>
              </a:rPr>
              <a:t>always has k-1 edges.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Induction:  Suppose N=k+1…</a:t>
            </a:r>
          </a:p>
          <a:p>
            <a:r>
              <a:rPr lang="en-US" altLang="en-US">
                <a:solidFill>
                  <a:srgbClr val="FF0000"/>
                </a:solidFill>
              </a:rPr>
              <a:t>The k+1st node must connect</a:t>
            </a:r>
          </a:p>
          <a:p>
            <a:r>
              <a:rPr lang="en-US" altLang="en-US">
                <a:solidFill>
                  <a:srgbClr val="FF0000"/>
                </a:solidFill>
              </a:rPr>
              <a:t>to the rest by 1 or more edges.</a:t>
            </a:r>
          </a:p>
          <a:p>
            <a:r>
              <a:rPr lang="en-US" altLang="en-US">
                <a:solidFill>
                  <a:srgbClr val="FF0000"/>
                </a:solidFill>
              </a:rPr>
              <a:t>If more, we get a cycle. So it connects by just 1 more edge</a:t>
            </a:r>
          </a:p>
        </p:txBody>
      </p:sp>
      <p:sp>
        <p:nvSpPr>
          <p:cNvPr id="75781" name="Oval 1029"/>
          <p:cNvSpPr>
            <a:spLocks noChangeArrowheads="1"/>
          </p:cNvSpPr>
          <p:nvPr/>
        </p:nvSpPr>
        <p:spPr bwMode="auto">
          <a:xfrm>
            <a:off x="61722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Oval 1030"/>
          <p:cNvSpPr>
            <a:spLocks noChangeArrowheads="1"/>
          </p:cNvSpPr>
          <p:nvPr/>
        </p:nvSpPr>
        <p:spPr bwMode="auto">
          <a:xfrm>
            <a:off x="57912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Oval 1031"/>
          <p:cNvSpPr>
            <a:spLocks noChangeArrowheads="1"/>
          </p:cNvSpPr>
          <p:nvPr/>
        </p:nvSpPr>
        <p:spPr bwMode="auto">
          <a:xfrm>
            <a:off x="5562600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Oval 1032"/>
          <p:cNvSpPr>
            <a:spLocks noChangeArrowheads="1"/>
          </p:cNvSpPr>
          <p:nvPr/>
        </p:nvSpPr>
        <p:spPr bwMode="auto">
          <a:xfrm>
            <a:off x="6019800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Oval 1033"/>
          <p:cNvSpPr>
            <a:spLocks noChangeArrowheads="1"/>
          </p:cNvSpPr>
          <p:nvPr/>
        </p:nvSpPr>
        <p:spPr bwMode="auto">
          <a:xfrm>
            <a:off x="6477000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Oval 1034"/>
          <p:cNvSpPr>
            <a:spLocks noChangeArrowheads="1"/>
          </p:cNvSpPr>
          <p:nvPr/>
        </p:nvSpPr>
        <p:spPr bwMode="auto">
          <a:xfrm>
            <a:off x="6934200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Oval 1035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Line 1038"/>
          <p:cNvSpPr>
            <a:spLocks noChangeShapeType="1"/>
          </p:cNvSpPr>
          <p:nvPr/>
        </p:nvSpPr>
        <p:spPr bwMode="auto">
          <a:xfrm flipH="1">
            <a:off x="5943600" y="4876800"/>
            <a:ext cx="228600" cy="228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6" name="Line 1044"/>
          <p:cNvSpPr>
            <a:spLocks noChangeShapeType="1"/>
          </p:cNvSpPr>
          <p:nvPr/>
        </p:nvSpPr>
        <p:spPr bwMode="auto">
          <a:xfrm flipH="1">
            <a:off x="5715000" y="5334000"/>
            <a:ext cx="152400" cy="152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Line 1045"/>
          <p:cNvSpPr>
            <a:spLocks noChangeShapeType="1"/>
          </p:cNvSpPr>
          <p:nvPr/>
        </p:nvSpPr>
        <p:spPr bwMode="auto">
          <a:xfrm>
            <a:off x="6019800" y="5257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Line 1046"/>
          <p:cNvSpPr>
            <a:spLocks noChangeShapeType="1"/>
          </p:cNvSpPr>
          <p:nvPr/>
        </p:nvSpPr>
        <p:spPr bwMode="auto">
          <a:xfrm>
            <a:off x="6400800" y="4876800"/>
            <a:ext cx="304800" cy="228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9" name="Line 1047"/>
          <p:cNvSpPr>
            <a:spLocks noChangeShapeType="1"/>
          </p:cNvSpPr>
          <p:nvPr/>
        </p:nvSpPr>
        <p:spPr bwMode="auto">
          <a:xfrm flipH="1">
            <a:off x="6629400" y="5334000"/>
            <a:ext cx="152400" cy="152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1" name="Line 1049"/>
          <p:cNvSpPr>
            <a:spLocks noChangeShapeType="1"/>
          </p:cNvSpPr>
          <p:nvPr/>
        </p:nvSpPr>
        <p:spPr bwMode="auto">
          <a:xfrm>
            <a:off x="6781800" y="5334000"/>
            <a:ext cx="228600" cy="152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2" name="Oval 1050"/>
          <p:cNvSpPr>
            <a:spLocks noChangeArrowheads="1"/>
          </p:cNvSpPr>
          <p:nvPr/>
        </p:nvSpPr>
        <p:spPr bwMode="auto">
          <a:xfrm>
            <a:off x="5105400" y="4724400"/>
            <a:ext cx="2438400" cy="11430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3" name="Oval 1051"/>
          <p:cNvSpPr>
            <a:spLocks noChangeArrowheads="1"/>
          </p:cNvSpPr>
          <p:nvPr/>
        </p:nvSpPr>
        <p:spPr bwMode="auto">
          <a:xfrm>
            <a:off x="4648200" y="541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4" name="Line 1052"/>
          <p:cNvSpPr>
            <a:spLocks noChangeShapeType="1"/>
          </p:cNvSpPr>
          <p:nvPr/>
        </p:nvSpPr>
        <p:spPr bwMode="auto">
          <a:xfrm flipV="1">
            <a:off x="4724400" y="5181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Text Box 1053"/>
          <p:cNvSpPr txBox="1">
            <a:spLocks noChangeArrowheads="1"/>
          </p:cNvSpPr>
          <p:nvPr/>
        </p:nvSpPr>
        <p:spPr bwMode="auto">
          <a:xfrm>
            <a:off x="6994525" y="48117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8000"/>
                </a:solidFill>
              </a:rPr>
              <a:t>k</a:t>
            </a:r>
          </a:p>
        </p:txBody>
      </p:sp>
      <p:sp>
        <p:nvSpPr>
          <p:cNvPr id="75806" name="Text Box 1054"/>
          <p:cNvSpPr txBox="1">
            <a:spLocks noChangeArrowheads="1"/>
          </p:cNvSpPr>
          <p:nvPr/>
        </p:nvSpPr>
        <p:spPr bwMode="auto">
          <a:xfrm>
            <a:off x="4556125" y="5040313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8000"/>
                </a:solidFill>
              </a:rPr>
              <a:t>+1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8E63-C214-43B4-B1E7-04F9B36AAEA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Implementation of Trees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610600" cy="4114800"/>
          </a:xfrm>
        </p:spPr>
        <p:txBody>
          <a:bodyPr/>
          <a:lstStyle/>
          <a:p>
            <a:r>
              <a:rPr lang="en-US" altLang="en-US" sz="2800"/>
              <a:t>One possible pointer-based Implementation</a:t>
            </a:r>
          </a:p>
          <a:p>
            <a:pPr lvl="1"/>
            <a:r>
              <a:rPr lang="en-US" altLang="en-US" sz="2400"/>
              <a:t>tree nodes with value and a pointer to each child</a:t>
            </a:r>
          </a:p>
          <a:p>
            <a:pPr lvl="1"/>
            <a:r>
              <a:rPr lang="en-US" altLang="en-US" sz="2400"/>
              <a:t>but how many pointers should we allocate space for?</a:t>
            </a:r>
          </a:p>
          <a:p>
            <a:r>
              <a:rPr lang="en-US" altLang="en-US" sz="2800"/>
              <a:t>A more flexible pointer-based implementation</a:t>
            </a:r>
          </a:p>
          <a:p>
            <a:pPr lvl="1"/>
            <a:r>
              <a:rPr lang="en-US" altLang="en-US" sz="2400"/>
              <a:t>1</a:t>
            </a:r>
            <a:r>
              <a:rPr lang="en-US" altLang="en-US" sz="2400" baseline="30000"/>
              <a:t>st</a:t>
            </a:r>
            <a:r>
              <a:rPr lang="en-US" altLang="en-US" sz="2400"/>
              <a:t> Child / Next Sibling List Representation</a:t>
            </a:r>
          </a:p>
          <a:p>
            <a:pPr lvl="1"/>
            <a:r>
              <a:rPr lang="en-US" altLang="en-US" sz="2400"/>
              <a:t>Each node has 2 pointers: one to its first child and one to next sibling</a:t>
            </a:r>
          </a:p>
          <a:p>
            <a:pPr lvl="1"/>
            <a:r>
              <a:rPr lang="en-US" altLang="en-US" sz="2400"/>
              <a:t>Can handle arbitrary number of children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AC14-828D-40C3-A991-84F3A1325AD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Arbitrary Branching</a:t>
            </a:r>
          </a:p>
        </p:txBody>
      </p:sp>
      <p:sp>
        <p:nvSpPr>
          <p:cNvPr id="83971" name="Oval 3"/>
          <p:cNvSpPr>
            <a:spLocks noChangeArrowheads="1"/>
          </p:cNvSpPr>
          <p:nvPr/>
        </p:nvSpPr>
        <p:spPr bwMode="auto">
          <a:xfrm>
            <a:off x="1822450" y="243998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Oval 4"/>
          <p:cNvSpPr>
            <a:spLocks noChangeArrowheads="1"/>
          </p:cNvSpPr>
          <p:nvPr/>
        </p:nvSpPr>
        <p:spPr bwMode="auto">
          <a:xfrm>
            <a:off x="908050" y="343058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Oval 5"/>
          <p:cNvSpPr>
            <a:spLocks noChangeArrowheads="1"/>
          </p:cNvSpPr>
          <p:nvPr/>
        </p:nvSpPr>
        <p:spPr bwMode="auto">
          <a:xfrm>
            <a:off x="1822450" y="343058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2736850" y="343058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1365250" y="457358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Oval 8"/>
          <p:cNvSpPr>
            <a:spLocks noChangeArrowheads="1"/>
          </p:cNvSpPr>
          <p:nvPr/>
        </p:nvSpPr>
        <p:spPr bwMode="auto">
          <a:xfrm>
            <a:off x="2279650" y="457358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 flipH="1">
            <a:off x="1289050" y="2897188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2051050" y="2897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 flipH="1">
            <a:off x="1593850" y="3887788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2051050" y="38877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>
            <a:off x="2051050" y="2897188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1828800" y="2438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A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946150" y="341471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B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1847850" y="340201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C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2763838" y="34020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D</a:t>
            </a:r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1395413" y="45624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E</a:t>
            </a: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2319338" y="45545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F</a:t>
            </a:r>
          </a:p>
        </p:txBody>
      </p:sp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5257800" y="2514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1" name="Rectangle 23"/>
          <p:cNvSpPr>
            <a:spLocks noChangeArrowheads="1"/>
          </p:cNvSpPr>
          <p:nvPr/>
        </p:nvSpPr>
        <p:spPr bwMode="auto">
          <a:xfrm>
            <a:off x="5562600" y="2514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2" name="Rectangle 24"/>
          <p:cNvSpPr>
            <a:spLocks noChangeArrowheads="1"/>
          </p:cNvSpPr>
          <p:nvPr/>
        </p:nvSpPr>
        <p:spPr bwMode="auto">
          <a:xfrm>
            <a:off x="5257800" y="2209800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3993" name="Rectangle 25"/>
          <p:cNvSpPr>
            <a:spLocks noChangeArrowheads="1"/>
          </p:cNvSpPr>
          <p:nvPr/>
        </p:nvSpPr>
        <p:spPr bwMode="auto">
          <a:xfrm>
            <a:off x="4800600" y="3505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5105400" y="3505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5" name="Rectangle 27"/>
          <p:cNvSpPr>
            <a:spLocks noChangeArrowheads="1"/>
          </p:cNvSpPr>
          <p:nvPr/>
        </p:nvSpPr>
        <p:spPr bwMode="auto">
          <a:xfrm>
            <a:off x="4800600" y="3200400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auto">
          <a:xfrm>
            <a:off x="5715000" y="3505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7" name="Rectangle 29"/>
          <p:cNvSpPr>
            <a:spLocks noChangeArrowheads="1"/>
          </p:cNvSpPr>
          <p:nvPr/>
        </p:nvSpPr>
        <p:spPr bwMode="auto">
          <a:xfrm>
            <a:off x="6019800" y="3505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8" name="Rectangle 30"/>
          <p:cNvSpPr>
            <a:spLocks noChangeArrowheads="1"/>
          </p:cNvSpPr>
          <p:nvPr/>
        </p:nvSpPr>
        <p:spPr bwMode="auto">
          <a:xfrm>
            <a:off x="5715000" y="3200400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6629400" y="3505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0" name="Rectangle 32"/>
          <p:cNvSpPr>
            <a:spLocks noChangeArrowheads="1"/>
          </p:cNvSpPr>
          <p:nvPr/>
        </p:nvSpPr>
        <p:spPr bwMode="auto">
          <a:xfrm>
            <a:off x="6934200" y="3505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1" name="Rectangle 33"/>
          <p:cNvSpPr>
            <a:spLocks noChangeArrowheads="1"/>
          </p:cNvSpPr>
          <p:nvPr/>
        </p:nvSpPr>
        <p:spPr bwMode="auto">
          <a:xfrm>
            <a:off x="6629400" y="3200400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sp>
        <p:nvSpPr>
          <p:cNvPr id="84002" name="Rectangle 34"/>
          <p:cNvSpPr>
            <a:spLocks noChangeArrowheads="1"/>
          </p:cNvSpPr>
          <p:nvPr/>
        </p:nvSpPr>
        <p:spPr bwMode="auto">
          <a:xfrm>
            <a:off x="5486400" y="4724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3" name="Rectangle 35"/>
          <p:cNvSpPr>
            <a:spLocks noChangeArrowheads="1"/>
          </p:cNvSpPr>
          <p:nvPr/>
        </p:nvSpPr>
        <p:spPr bwMode="auto">
          <a:xfrm>
            <a:off x="5791200" y="4724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4" name="Rectangle 36"/>
          <p:cNvSpPr>
            <a:spLocks noChangeArrowheads="1"/>
          </p:cNvSpPr>
          <p:nvPr/>
        </p:nvSpPr>
        <p:spPr bwMode="auto">
          <a:xfrm>
            <a:off x="5486400" y="4419600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</a:t>
            </a:r>
          </a:p>
        </p:txBody>
      </p:sp>
      <p:sp>
        <p:nvSpPr>
          <p:cNvPr id="84005" name="Rectangle 37"/>
          <p:cNvSpPr>
            <a:spLocks noChangeArrowheads="1"/>
          </p:cNvSpPr>
          <p:nvPr/>
        </p:nvSpPr>
        <p:spPr bwMode="auto">
          <a:xfrm>
            <a:off x="6400800" y="4724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6" name="Rectangle 38"/>
          <p:cNvSpPr>
            <a:spLocks noChangeArrowheads="1"/>
          </p:cNvSpPr>
          <p:nvPr/>
        </p:nvSpPr>
        <p:spPr bwMode="auto">
          <a:xfrm>
            <a:off x="6705600" y="4724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7" name="Rectangle 39"/>
          <p:cNvSpPr>
            <a:spLocks noChangeArrowheads="1"/>
          </p:cNvSpPr>
          <p:nvPr/>
        </p:nvSpPr>
        <p:spPr bwMode="auto">
          <a:xfrm>
            <a:off x="6400800" y="4419600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</a:t>
            </a:r>
          </a:p>
        </p:txBody>
      </p:sp>
      <p:sp>
        <p:nvSpPr>
          <p:cNvPr id="84008" name="Line 40"/>
          <p:cNvSpPr>
            <a:spLocks noChangeShapeType="1"/>
          </p:cNvSpPr>
          <p:nvPr/>
        </p:nvSpPr>
        <p:spPr bwMode="auto">
          <a:xfrm flipH="1">
            <a:off x="5029200" y="2667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9" name="Line 41"/>
          <p:cNvSpPr>
            <a:spLocks noChangeShapeType="1"/>
          </p:cNvSpPr>
          <p:nvPr/>
        </p:nvSpPr>
        <p:spPr bwMode="auto">
          <a:xfrm>
            <a:off x="52578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Line 42"/>
          <p:cNvSpPr>
            <a:spLocks noChangeShapeType="1"/>
          </p:cNvSpPr>
          <p:nvPr/>
        </p:nvSpPr>
        <p:spPr bwMode="auto">
          <a:xfrm>
            <a:off x="6096000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1" name="Line 43"/>
          <p:cNvSpPr>
            <a:spLocks noChangeShapeType="1"/>
          </p:cNvSpPr>
          <p:nvPr/>
        </p:nvSpPr>
        <p:spPr bwMode="auto">
          <a:xfrm flipH="1">
            <a:off x="5791200" y="36576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Line 44"/>
          <p:cNvSpPr>
            <a:spLocks noChangeShapeType="1"/>
          </p:cNvSpPr>
          <p:nvPr/>
        </p:nvSpPr>
        <p:spPr bwMode="auto">
          <a:xfrm>
            <a:off x="59436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3" name="Rectangle 45"/>
          <p:cNvSpPr>
            <a:spLocks noChangeArrowheads="1"/>
          </p:cNvSpPr>
          <p:nvPr/>
        </p:nvSpPr>
        <p:spPr bwMode="auto">
          <a:xfrm>
            <a:off x="3886200" y="5562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4" name="Rectangle 46"/>
          <p:cNvSpPr>
            <a:spLocks noChangeArrowheads="1"/>
          </p:cNvSpPr>
          <p:nvPr/>
        </p:nvSpPr>
        <p:spPr bwMode="auto">
          <a:xfrm>
            <a:off x="4191000" y="5562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5" name="Rectangle 47"/>
          <p:cNvSpPr>
            <a:spLocks noChangeArrowheads="1"/>
          </p:cNvSpPr>
          <p:nvPr/>
        </p:nvSpPr>
        <p:spPr bwMode="auto">
          <a:xfrm>
            <a:off x="3886200" y="5257800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84016" name="Text Box 48"/>
          <p:cNvSpPr txBox="1">
            <a:spLocks noChangeArrowheads="1"/>
          </p:cNvSpPr>
          <p:nvPr/>
        </p:nvSpPr>
        <p:spPr bwMode="auto">
          <a:xfrm>
            <a:off x="3810000" y="480060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</a:t>
            </a:r>
          </a:p>
        </p:txBody>
      </p:sp>
      <p:sp>
        <p:nvSpPr>
          <p:cNvPr id="84017" name="Text Box 49"/>
          <p:cNvSpPr txBox="1">
            <a:spLocks noChangeArrowheads="1"/>
          </p:cNvSpPr>
          <p:nvPr/>
        </p:nvSpPr>
        <p:spPr bwMode="auto">
          <a:xfrm>
            <a:off x="2667000" y="5486400"/>
            <a:ext cx="2792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FirstChild           Sibling</a:t>
            </a: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auto">
          <a:xfrm>
            <a:off x="4191000" y="22098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9" name="Line 51"/>
          <p:cNvSpPr>
            <a:spLocks noChangeShapeType="1"/>
          </p:cNvSpPr>
          <p:nvPr/>
        </p:nvSpPr>
        <p:spPr bwMode="auto">
          <a:xfrm>
            <a:off x="426720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Text Box 52"/>
          <p:cNvSpPr txBox="1">
            <a:spLocks noChangeArrowheads="1"/>
          </p:cNvSpPr>
          <p:nvPr/>
        </p:nvSpPr>
        <p:spPr bwMode="auto">
          <a:xfrm>
            <a:off x="7391400" y="3124200"/>
            <a:ext cx="914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Nodes of same depth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B0AE-4C24-47FB-87EE-8EDE58D8367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Binary Trees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2819400"/>
          </a:xfrm>
        </p:spPr>
        <p:txBody>
          <a:bodyPr/>
          <a:lstStyle/>
          <a:p>
            <a:r>
              <a:rPr lang="en-US" altLang="en-US" sz="2800"/>
              <a:t>Every node has at most two children</a:t>
            </a:r>
          </a:p>
          <a:p>
            <a:pPr lvl="1"/>
            <a:r>
              <a:rPr lang="en-US" altLang="en-US" sz="2400"/>
              <a:t>Most popular tree in computer science</a:t>
            </a:r>
          </a:p>
          <a:p>
            <a:r>
              <a:rPr lang="en-US" altLang="en-US" sz="2800"/>
              <a:t>Given N nodes, what is the </a:t>
            </a:r>
            <a:r>
              <a:rPr lang="en-US" altLang="en-US" sz="2800">
                <a:solidFill>
                  <a:srgbClr val="FF0000"/>
                </a:solidFill>
              </a:rPr>
              <a:t>minimum</a:t>
            </a:r>
            <a:r>
              <a:rPr lang="en-US" altLang="en-US" sz="2800"/>
              <a:t> depth of a binary tree? 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>
                <a:solidFill>
                  <a:schemeClr val="accent2"/>
                </a:solidFill>
              </a:rPr>
              <a:t>(This means all levels but the last are full!)</a:t>
            </a:r>
            <a:endParaRPr lang="en-US" altLang="en-US" sz="2800">
              <a:solidFill>
                <a:schemeClr val="accent2"/>
              </a:solidFill>
            </a:endParaRPr>
          </a:p>
          <a:p>
            <a:pPr lvl="1"/>
            <a:r>
              <a:rPr lang="en-US" altLang="en-US" sz="2400"/>
              <a:t>At depth d, you can have N = 2</a:t>
            </a:r>
            <a:r>
              <a:rPr lang="en-US" altLang="en-US" sz="2400" baseline="30000"/>
              <a:t>d</a:t>
            </a:r>
            <a:r>
              <a:rPr lang="en-US" altLang="en-US" sz="2400"/>
              <a:t> to N = 2</a:t>
            </a:r>
            <a:r>
              <a:rPr lang="en-US" altLang="en-US" sz="2400" baseline="30000"/>
              <a:t>d+1</a:t>
            </a:r>
            <a:r>
              <a:rPr lang="en-US" altLang="en-US" sz="2400"/>
              <a:t>-1 nodes </a:t>
            </a:r>
          </a:p>
        </p:txBody>
      </p: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1855788" y="5029200"/>
          <a:ext cx="55086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7" name="Equation" r:id="rId3" imgW="2539800" imgH="241200" progId="Equation.3">
                  <p:embed/>
                </p:oleObj>
              </mc:Choice>
              <mc:Fallback>
                <p:oleObj name="Equation" r:id="rId3" imgW="25398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5029200"/>
                        <a:ext cx="55086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8C0A-2632-488B-8288-34409E956AA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Minimum depth vs node count</a:t>
            </a:r>
          </a:p>
        </p:txBody>
      </p:sp>
      <p:sp>
        <p:nvSpPr>
          <p:cNvPr id="778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6200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At depth d, you can have N = 2</a:t>
            </a:r>
            <a:r>
              <a:rPr lang="en-US" altLang="en-US" sz="2800" baseline="30000"/>
              <a:t>d</a:t>
            </a:r>
            <a:r>
              <a:rPr lang="en-US" altLang="en-US" sz="2800"/>
              <a:t> to 2</a:t>
            </a:r>
            <a:r>
              <a:rPr lang="en-US" altLang="en-US" sz="2800" baseline="30000"/>
              <a:t>d+1</a:t>
            </a:r>
            <a:r>
              <a:rPr lang="en-US" altLang="en-US" sz="2800"/>
              <a:t>-1 nodes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minimum depth d is </a:t>
            </a:r>
            <a:r>
              <a:rPr lang="en-US" altLang="en-US" sz="2800">
                <a:solidFill>
                  <a:srgbClr val="0000FF"/>
                </a:solidFill>
                <a:sym typeface="Symbol" panose="05050102010706020507" pitchFamily="18" charset="2"/>
              </a:rPr>
              <a:t>(log N)</a:t>
            </a:r>
          </a:p>
          <a:p>
            <a:pPr>
              <a:lnSpc>
                <a:spcPct val="90000"/>
              </a:lnSpc>
            </a:pPr>
            <a:endParaRPr lang="en-US" altLang="en-US" sz="2000">
              <a:sym typeface="Symbol" panose="05050102010706020507" pitchFamily="18" charset="2"/>
            </a:endParaRPr>
          </a:p>
        </p:txBody>
      </p:sp>
      <p:sp>
        <p:nvSpPr>
          <p:cNvPr id="77828" name="Oval 1028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1</a:t>
            </a:r>
          </a:p>
        </p:txBody>
      </p:sp>
      <p:sp>
        <p:nvSpPr>
          <p:cNvPr id="77829" name="Oval 1029"/>
          <p:cNvSpPr>
            <a:spLocks noChangeArrowheads="1"/>
          </p:cNvSpPr>
          <p:nvPr/>
        </p:nvSpPr>
        <p:spPr bwMode="auto">
          <a:xfrm>
            <a:off x="4572000" y="4343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2</a:t>
            </a:r>
          </a:p>
        </p:txBody>
      </p:sp>
      <p:sp>
        <p:nvSpPr>
          <p:cNvPr id="77830" name="Oval 1030"/>
          <p:cNvSpPr>
            <a:spLocks noChangeArrowheads="1"/>
          </p:cNvSpPr>
          <p:nvPr/>
        </p:nvSpPr>
        <p:spPr bwMode="auto">
          <a:xfrm>
            <a:off x="7010400" y="4343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3</a:t>
            </a:r>
          </a:p>
        </p:txBody>
      </p:sp>
      <p:sp>
        <p:nvSpPr>
          <p:cNvPr id="77831" name="Oval 1031"/>
          <p:cNvSpPr>
            <a:spLocks noChangeArrowheads="1"/>
          </p:cNvSpPr>
          <p:nvPr/>
        </p:nvSpPr>
        <p:spPr bwMode="auto">
          <a:xfrm>
            <a:off x="6400800" y="5486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6</a:t>
            </a:r>
          </a:p>
        </p:txBody>
      </p:sp>
      <p:sp>
        <p:nvSpPr>
          <p:cNvPr id="77832" name="Oval 1032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7</a:t>
            </a:r>
          </a:p>
        </p:txBody>
      </p:sp>
      <p:sp>
        <p:nvSpPr>
          <p:cNvPr id="77842" name="Oval 1042"/>
          <p:cNvSpPr>
            <a:spLocks noChangeArrowheads="1"/>
          </p:cNvSpPr>
          <p:nvPr/>
        </p:nvSpPr>
        <p:spPr bwMode="auto">
          <a:xfrm>
            <a:off x="3886200" y="5486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4</a:t>
            </a:r>
          </a:p>
        </p:txBody>
      </p:sp>
      <p:sp>
        <p:nvSpPr>
          <p:cNvPr id="77843" name="Oval 1043"/>
          <p:cNvSpPr>
            <a:spLocks noChangeArrowheads="1"/>
          </p:cNvSpPr>
          <p:nvPr/>
        </p:nvSpPr>
        <p:spPr bwMode="auto">
          <a:xfrm>
            <a:off x="5181600" y="5486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5</a:t>
            </a:r>
          </a:p>
        </p:txBody>
      </p:sp>
      <p:cxnSp>
        <p:nvCxnSpPr>
          <p:cNvPr id="77848" name="AutoShape 1048"/>
          <p:cNvCxnSpPr>
            <a:cxnSpLocks noChangeShapeType="1"/>
            <a:stCxn id="77828" idx="3"/>
            <a:endCxn id="77829" idx="7"/>
          </p:cNvCxnSpPr>
          <p:nvPr/>
        </p:nvCxnSpPr>
        <p:spPr bwMode="auto">
          <a:xfrm flipH="1">
            <a:off x="4962525" y="3743325"/>
            <a:ext cx="9715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49" name="AutoShape 1049"/>
          <p:cNvCxnSpPr>
            <a:cxnSpLocks noChangeShapeType="1"/>
            <a:stCxn id="77828" idx="5"/>
            <a:endCxn id="77830" idx="1"/>
          </p:cNvCxnSpPr>
          <p:nvPr/>
        </p:nvCxnSpPr>
        <p:spPr bwMode="auto">
          <a:xfrm>
            <a:off x="6257925" y="3743325"/>
            <a:ext cx="819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50" name="AutoShape 1050"/>
          <p:cNvCxnSpPr>
            <a:cxnSpLocks noChangeShapeType="1"/>
            <a:stCxn id="77829" idx="3"/>
            <a:endCxn id="77842" idx="0"/>
          </p:cNvCxnSpPr>
          <p:nvPr/>
        </p:nvCxnSpPr>
        <p:spPr bwMode="auto">
          <a:xfrm flipH="1">
            <a:off x="4114800" y="4733925"/>
            <a:ext cx="523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51" name="AutoShape 1051"/>
          <p:cNvCxnSpPr>
            <a:cxnSpLocks noChangeShapeType="1"/>
            <a:stCxn id="77829" idx="5"/>
            <a:endCxn id="77843" idx="0"/>
          </p:cNvCxnSpPr>
          <p:nvPr/>
        </p:nvCxnSpPr>
        <p:spPr bwMode="auto">
          <a:xfrm>
            <a:off x="4962525" y="4733925"/>
            <a:ext cx="4476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52" name="AutoShape 1052"/>
          <p:cNvCxnSpPr>
            <a:cxnSpLocks noChangeShapeType="1"/>
            <a:stCxn id="77830" idx="3"/>
            <a:endCxn id="77831" idx="0"/>
          </p:cNvCxnSpPr>
          <p:nvPr/>
        </p:nvCxnSpPr>
        <p:spPr bwMode="auto">
          <a:xfrm flipH="1">
            <a:off x="6629400" y="4733925"/>
            <a:ext cx="4476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53" name="AutoShape 1053"/>
          <p:cNvCxnSpPr>
            <a:cxnSpLocks noChangeShapeType="1"/>
            <a:stCxn id="77830" idx="5"/>
            <a:endCxn id="77832" idx="0"/>
          </p:cNvCxnSpPr>
          <p:nvPr/>
        </p:nvCxnSpPr>
        <p:spPr bwMode="auto">
          <a:xfrm>
            <a:off x="7400925" y="4733925"/>
            <a:ext cx="4476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865" name="Text Box 1065"/>
          <p:cNvSpPr txBox="1">
            <a:spLocks noChangeArrowheads="1"/>
          </p:cNvSpPr>
          <p:nvPr/>
        </p:nvSpPr>
        <p:spPr bwMode="auto">
          <a:xfrm>
            <a:off x="609600" y="3276600"/>
            <a:ext cx="4114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sym typeface="Symbol" panose="05050102010706020507" pitchFamily="18" charset="2"/>
              </a:rPr>
              <a:t>T(n) is (f(n)) means</a:t>
            </a:r>
          </a:p>
          <a:p>
            <a:r>
              <a:rPr lang="en-US" altLang="en-US">
                <a:solidFill>
                  <a:srgbClr val="0000FF"/>
                </a:solidFill>
                <a:sym typeface="Symbol" panose="05050102010706020507" pitchFamily="18" charset="2"/>
              </a:rPr>
              <a:t>T(n) is O(f(n)) and  f(n) is O(T(n)),</a:t>
            </a:r>
          </a:p>
          <a:p>
            <a:r>
              <a:rPr lang="en-US" altLang="en-US">
                <a:solidFill>
                  <a:srgbClr val="0000FF"/>
                </a:solidFill>
                <a:sym typeface="Symbol" panose="05050102010706020507" pitchFamily="18" charset="2"/>
              </a:rPr>
              <a:t>i.e. T(n) and f(n) have the </a:t>
            </a: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same </a:t>
            </a:r>
            <a:r>
              <a:rPr lang="en-US" altLang="en-US">
                <a:solidFill>
                  <a:srgbClr val="0000FF"/>
                </a:solidFill>
                <a:sym typeface="Symbol" panose="05050102010706020507" pitchFamily="18" charset="2"/>
              </a:rPr>
              <a:t>growth rate</a:t>
            </a:r>
          </a:p>
        </p:txBody>
      </p:sp>
      <p:sp>
        <p:nvSpPr>
          <p:cNvPr id="77866" name="Text Box 1066"/>
          <p:cNvSpPr txBox="1">
            <a:spLocks noChangeArrowheads="1"/>
          </p:cNvSpPr>
          <p:nvPr/>
        </p:nvSpPr>
        <p:spPr bwMode="auto">
          <a:xfrm>
            <a:off x="685800" y="4572000"/>
            <a:ext cx="3600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sym typeface="Symbol" panose="05050102010706020507" pitchFamily="18" charset="2"/>
              </a:rPr>
              <a:t>d=2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sym typeface="Symbol" panose="05050102010706020507" pitchFamily="18" charset="2"/>
              </a:rPr>
              <a:t>N=2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 to 2</a:t>
            </a:r>
            <a:r>
              <a:rPr lang="en-US" altLang="en-US" baseline="30000">
                <a:sym typeface="Symbol" panose="05050102010706020507" pitchFamily="18" charset="2"/>
              </a:rPr>
              <a:t>3</a:t>
            </a:r>
            <a:r>
              <a:rPr lang="en-US" altLang="en-US">
                <a:sym typeface="Symbol" panose="05050102010706020507" pitchFamily="18" charset="2"/>
              </a:rPr>
              <a:t>-1 (i.e, 4 to 7 nodes)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e373">
  <a:themeElements>
    <a:clrScheme name="cse37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se37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se37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37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e37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37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37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37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37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C:\apps\msoffice\Templates\cse373.pot</Template>
  <TotalTime>37432</TotalTime>
  <Words>1383</Words>
  <Application>Microsoft Office PowerPoint</Application>
  <PresentationFormat>On-screen Show (4:3)</PresentationFormat>
  <Paragraphs>409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Times New Roman</vt:lpstr>
      <vt:lpstr>Arial</vt:lpstr>
      <vt:lpstr>Symbol</vt:lpstr>
      <vt:lpstr>Courier New</vt:lpstr>
      <vt:lpstr>Wingdings</vt:lpstr>
      <vt:lpstr>cse373</vt:lpstr>
      <vt:lpstr>Microsoft Equation 3.0</vt:lpstr>
      <vt:lpstr>Trees </vt:lpstr>
      <vt:lpstr>Why Do We Need Trees?</vt:lpstr>
      <vt:lpstr>Tree Jargon</vt:lpstr>
      <vt:lpstr>Definition and Tree Trivia</vt:lpstr>
      <vt:lpstr>Paths</vt:lpstr>
      <vt:lpstr>Implementation of Trees</vt:lpstr>
      <vt:lpstr>Arbitrary Branching</vt:lpstr>
      <vt:lpstr>Binary Trees</vt:lpstr>
      <vt:lpstr>Minimum depth vs node count</vt:lpstr>
      <vt:lpstr>Maximum depth vs node count</vt:lpstr>
      <vt:lpstr>A degenerate tree</vt:lpstr>
      <vt:lpstr>Traversing Binary Trees</vt:lpstr>
      <vt:lpstr>Traversing Binary Trees</vt:lpstr>
      <vt:lpstr>Binary Search Trees</vt:lpstr>
      <vt:lpstr>Operations on Binary Search Trees</vt:lpstr>
      <vt:lpstr>Binary SearchTree</vt:lpstr>
      <vt:lpstr>Find</vt:lpstr>
      <vt:lpstr>FindMin</vt:lpstr>
      <vt:lpstr>Insert Operation</vt:lpstr>
      <vt:lpstr>Insert 95</vt:lpstr>
      <vt:lpstr>Insert Done with call-by-reference</vt:lpstr>
      <vt:lpstr>Call by Value vs  Call by Reference</vt:lpstr>
      <vt:lpstr>Delete Operation</vt:lpstr>
      <vt:lpstr>Delete Operation</vt:lpstr>
      <vt:lpstr>Delete “5” - No children</vt:lpstr>
      <vt:lpstr>Delete “24” - One child</vt:lpstr>
      <vt:lpstr>Delete “10” - two children</vt:lpstr>
      <vt:lpstr>Then Delete “11” - One child</vt:lpstr>
      <vt:lpstr>Remove from Text</vt:lpstr>
      <vt:lpstr>FindMin Solution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- Intro</dc:title>
  <dc:creator>Douglas Johnson with modifications by S. Tanimoto</dc:creator>
  <cp:lastModifiedBy>Pichayoot Ouppaphan</cp:lastModifiedBy>
  <cp:revision>36</cp:revision>
  <cp:lastPrinted>2004-03-28T08:19:37Z</cp:lastPrinted>
  <dcterms:created xsi:type="dcterms:W3CDTF">2002-04-08T21:09:45Z</dcterms:created>
  <dcterms:modified xsi:type="dcterms:W3CDTF">2015-03-11T01:57:58Z</dcterms:modified>
</cp:coreProperties>
</file>