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47"/>
  </p:notesMasterIdLst>
  <p:handoutMasterIdLst>
    <p:handoutMasterId r:id="rId48"/>
  </p:handoutMasterIdLst>
  <p:sldIdLst>
    <p:sldId id="456" r:id="rId2"/>
    <p:sldId id="460" r:id="rId3"/>
    <p:sldId id="458" r:id="rId4"/>
    <p:sldId id="461" r:id="rId5"/>
    <p:sldId id="519" r:id="rId6"/>
    <p:sldId id="525" r:id="rId7"/>
    <p:sldId id="524" r:id="rId8"/>
    <p:sldId id="490" r:id="rId9"/>
    <p:sldId id="488" r:id="rId10"/>
    <p:sldId id="464" r:id="rId11"/>
    <p:sldId id="465" r:id="rId12"/>
    <p:sldId id="498" r:id="rId13"/>
    <p:sldId id="462" r:id="rId14"/>
    <p:sldId id="499" r:id="rId15"/>
    <p:sldId id="500" r:id="rId16"/>
    <p:sldId id="466" r:id="rId17"/>
    <p:sldId id="469" r:id="rId18"/>
    <p:sldId id="467" r:id="rId19"/>
    <p:sldId id="468" r:id="rId20"/>
    <p:sldId id="482" r:id="rId21"/>
    <p:sldId id="489" r:id="rId22"/>
    <p:sldId id="506" r:id="rId23"/>
    <p:sldId id="522" r:id="rId24"/>
    <p:sldId id="505" r:id="rId25"/>
    <p:sldId id="470" r:id="rId26"/>
    <p:sldId id="471" r:id="rId27"/>
    <p:sldId id="516" r:id="rId28"/>
    <p:sldId id="472" r:id="rId29"/>
    <p:sldId id="485" r:id="rId30"/>
    <p:sldId id="504" r:id="rId31"/>
    <p:sldId id="486" r:id="rId32"/>
    <p:sldId id="487" r:id="rId33"/>
    <p:sldId id="473" r:id="rId34"/>
    <p:sldId id="492" r:id="rId35"/>
    <p:sldId id="493" r:id="rId36"/>
    <p:sldId id="494" r:id="rId37"/>
    <p:sldId id="497" r:id="rId38"/>
    <p:sldId id="491" r:id="rId39"/>
    <p:sldId id="474" r:id="rId40"/>
    <p:sldId id="507" r:id="rId41"/>
    <p:sldId id="475" r:id="rId42"/>
    <p:sldId id="517" r:id="rId43"/>
    <p:sldId id="476" r:id="rId44"/>
    <p:sldId id="478" r:id="rId45"/>
    <p:sldId id="479" r:id="rId46"/>
  </p:sldIdLst>
  <p:sldSz cx="9144000" cy="6858000" type="screen4x3"/>
  <p:notesSz cx="9269413" cy="7019925"/>
  <p:defaultTextStyle>
    <a:defPPr>
      <a:defRPr lang="en-US"/>
    </a:defPPr>
    <a:lvl1pPr algn="l" rtl="0" eaLnBrk="0" fontAlgn="base" hangingPunct="0">
      <a:spcBef>
        <a:spcPct val="0"/>
      </a:spcBef>
      <a:spcAft>
        <a:spcPct val="0"/>
      </a:spcAft>
      <a:defRPr kumimoji="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umimoji="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umimoji="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umimoji="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umimoji="1" kern="1200">
        <a:solidFill>
          <a:schemeClr val="tx1"/>
        </a:solidFill>
        <a:latin typeface="Comic Sans MS" panose="030F0702030302020204" pitchFamily="66" charset="0"/>
        <a:ea typeface="+mn-ea"/>
        <a:cs typeface="+mn-cs"/>
      </a:defRPr>
    </a:lvl5pPr>
    <a:lvl6pPr marL="2286000" algn="l" defTabSz="914400" rtl="0" eaLnBrk="1" latinLnBrk="0" hangingPunct="1">
      <a:defRPr kumimoji="1" kern="1200">
        <a:solidFill>
          <a:schemeClr val="tx1"/>
        </a:solidFill>
        <a:latin typeface="Comic Sans MS" panose="030F0702030302020204" pitchFamily="66" charset="0"/>
        <a:ea typeface="+mn-ea"/>
        <a:cs typeface="+mn-cs"/>
      </a:defRPr>
    </a:lvl6pPr>
    <a:lvl7pPr marL="2743200" algn="l" defTabSz="914400" rtl="0" eaLnBrk="1" latinLnBrk="0" hangingPunct="1">
      <a:defRPr kumimoji="1" kern="1200">
        <a:solidFill>
          <a:schemeClr val="tx1"/>
        </a:solidFill>
        <a:latin typeface="Comic Sans MS" panose="030F0702030302020204" pitchFamily="66" charset="0"/>
        <a:ea typeface="+mn-ea"/>
        <a:cs typeface="+mn-cs"/>
      </a:defRPr>
    </a:lvl7pPr>
    <a:lvl8pPr marL="3200400" algn="l" defTabSz="914400" rtl="0" eaLnBrk="1" latinLnBrk="0" hangingPunct="1">
      <a:defRPr kumimoji="1" kern="1200">
        <a:solidFill>
          <a:schemeClr val="tx1"/>
        </a:solidFill>
        <a:latin typeface="Comic Sans MS" panose="030F0702030302020204" pitchFamily="66" charset="0"/>
        <a:ea typeface="+mn-ea"/>
        <a:cs typeface="+mn-cs"/>
      </a:defRPr>
    </a:lvl8pPr>
    <a:lvl9pPr marL="3657600" algn="l" defTabSz="914400" rtl="0" eaLnBrk="1" latinLnBrk="0" hangingPunct="1">
      <a:defRPr kumimoji="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33"/>
    <a:srgbClr val="CC0000"/>
    <a:srgbClr val="003399"/>
    <a:srgbClr val="336699"/>
    <a:srgbClr val="008080"/>
    <a:srgbClr val="00999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50" autoAdjust="0"/>
    <p:restoredTop sz="87949" autoAdjust="0"/>
  </p:normalViewPr>
  <p:slideViewPr>
    <p:cSldViewPr>
      <p:cViewPr varScale="1">
        <p:scale>
          <a:sx n="75" d="100"/>
          <a:sy n="75" d="100"/>
        </p:scale>
        <p:origin x="189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2" d="100"/>
          <a:sy n="52" d="100"/>
        </p:scale>
        <p:origin x="-1818" y="-90"/>
      </p:cViewPr>
      <p:guideLst>
        <p:guide orient="horz" pos="2211"/>
        <p:guide pos="291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defTabSz="930275">
              <a:defRPr kumimoji="0" sz="1200" smtClean="0"/>
            </a:lvl1pPr>
          </a:lstStyle>
          <a:p>
            <a:pPr>
              <a:defRPr/>
            </a:pPr>
            <a:endParaRPr lang="en-US" altLang="en-US"/>
          </a:p>
        </p:txBody>
      </p:sp>
      <p:sp>
        <p:nvSpPr>
          <p:cNvPr id="14339" name="Rectangle 3"/>
          <p:cNvSpPr>
            <a:spLocks noGrp="1" noChangeArrowheads="1"/>
          </p:cNvSpPr>
          <p:nvPr>
            <p:ph type="dt" sz="quarter" idx="1"/>
          </p:nvPr>
        </p:nvSpPr>
        <p:spPr bwMode="auto">
          <a:xfrm>
            <a:off x="5253038"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algn="r" defTabSz="930275">
              <a:defRPr kumimoji="0" sz="1200" smtClean="0"/>
            </a:lvl1pPr>
          </a:lstStyle>
          <a:p>
            <a:pPr>
              <a:defRPr/>
            </a:pPr>
            <a:fld id="{7D38098C-03C6-4D65-8247-D27661507F6B}" type="datetime1">
              <a:rPr lang="en-US" altLang="en-US"/>
              <a:pPr>
                <a:defRPr/>
              </a:pPr>
              <a:t>3/12/2015</a:t>
            </a:fld>
            <a:endParaRPr lang="en-US" altLang="en-US"/>
          </a:p>
        </p:txBody>
      </p:sp>
      <p:sp>
        <p:nvSpPr>
          <p:cNvPr id="14340" name="Rectangle 4"/>
          <p:cNvSpPr>
            <a:spLocks noGrp="1" noChangeArrowheads="1"/>
          </p:cNvSpPr>
          <p:nvPr>
            <p:ph type="ftr" sz="quarter" idx="2"/>
          </p:nvPr>
        </p:nvSpPr>
        <p:spPr bwMode="auto">
          <a:xfrm>
            <a:off x="0"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defTabSz="930275">
              <a:defRPr kumimoji="0" sz="1200" smtClean="0"/>
            </a:lvl1pPr>
          </a:lstStyle>
          <a:p>
            <a:pPr>
              <a:defRPr/>
            </a:pPr>
            <a:r>
              <a:rPr lang="en-US" altLang="en-US"/>
              <a:t>Copyright 2000, Kevin Wayne</a:t>
            </a:r>
          </a:p>
        </p:txBody>
      </p:sp>
      <p:sp>
        <p:nvSpPr>
          <p:cNvPr id="14341" name="Rectangle 5"/>
          <p:cNvSpPr>
            <a:spLocks noGrp="1" noChangeArrowheads="1"/>
          </p:cNvSpPr>
          <p:nvPr>
            <p:ph type="sldNum" sz="quarter" idx="3"/>
          </p:nvPr>
        </p:nvSpPr>
        <p:spPr bwMode="auto">
          <a:xfrm>
            <a:off x="5253038"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algn="r" defTabSz="930275">
              <a:defRPr kumimoji="0" sz="1200" smtClean="0"/>
            </a:lvl1pPr>
          </a:lstStyle>
          <a:p>
            <a:pPr>
              <a:defRPr/>
            </a:pPr>
            <a:fld id="{1FF4DF43-A30A-4B92-85F4-9228CB45FC16}" type="slidenum">
              <a:rPr lang="en-US" altLang="en-US"/>
              <a:pPr>
                <a:defRPr/>
              </a:pPr>
              <a:t>‹#›</a:t>
            </a:fld>
            <a:endParaRPr lang="en-US" altLang="en-US"/>
          </a:p>
        </p:txBody>
      </p:sp>
    </p:spTree>
    <p:extLst>
      <p:ext uri="{BB962C8B-B14F-4D97-AF65-F5344CB8AC3E}">
        <p14:creationId xmlns:p14="http://schemas.microsoft.com/office/powerpoint/2010/main" val="1637144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defTabSz="930275">
              <a:defRPr kumimoji="0" sz="1200" smtClean="0"/>
            </a:lvl1pPr>
          </a:lstStyle>
          <a:p>
            <a:pPr>
              <a:defRPr/>
            </a:pPr>
            <a:endParaRPr lang="en-US" altLang="en-US"/>
          </a:p>
        </p:txBody>
      </p:sp>
      <p:sp>
        <p:nvSpPr>
          <p:cNvPr id="3075" name="Rectangle 9"/>
          <p:cNvSpPr>
            <a:spLocks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1236663" y="3335338"/>
            <a:ext cx="6796087" cy="315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9" name="Rectangle 11"/>
          <p:cNvSpPr>
            <a:spLocks noGrp="1" noChangeArrowheads="1"/>
          </p:cNvSpPr>
          <p:nvPr>
            <p:ph type="dt" idx="1"/>
          </p:nvPr>
        </p:nvSpPr>
        <p:spPr bwMode="auto">
          <a:xfrm>
            <a:off x="5253038"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algn="r" defTabSz="930275">
              <a:defRPr kumimoji="0" sz="1200" smtClean="0"/>
            </a:lvl1pPr>
          </a:lstStyle>
          <a:p>
            <a:pPr>
              <a:defRPr/>
            </a:pPr>
            <a:fld id="{21CCB6FF-D9E5-4234-AFE1-A847D7B35886}" type="datetime1">
              <a:rPr lang="en-US" altLang="en-US"/>
              <a:pPr>
                <a:defRPr/>
              </a:pPr>
              <a:t>3/12/2015</a:t>
            </a:fld>
            <a:endParaRPr lang="en-US" altLang="en-US"/>
          </a:p>
        </p:txBody>
      </p:sp>
      <p:sp>
        <p:nvSpPr>
          <p:cNvPr id="2060" name="Rectangle 12"/>
          <p:cNvSpPr>
            <a:spLocks noGrp="1" noChangeArrowheads="1"/>
          </p:cNvSpPr>
          <p:nvPr>
            <p:ph type="ftr" sz="quarter" idx="4"/>
          </p:nvPr>
        </p:nvSpPr>
        <p:spPr bwMode="auto">
          <a:xfrm>
            <a:off x="0"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defTabSz="930275">
              <a:defRPr kumimoji="0" sz="1200" smtClean="0"/>
            </a:lvl1pPr>
          </a:lstStyle>
          <a:p>
            <a:pPr>
              <a:defRPr/>
            </a:pPr>
            <a:r>
              <a:rPr lang="en-US" altLang="en-US"/>
              <a:t>Copyright 2000, Kevin Wayne</a:t>
            </a:r>
          </a:p>
        </p:txBody>
      </p:sp>
      <p:sp>
        <p:nvSpPr>
          <p:cNvPr id="2061" name="Rectangle 13"/>
          <p:cNvSpPr>
            <a:spLocks noGrp="1" noChangeArrowheads="1"/>
          </p:cNvSpPr>
          <p:nvPr>
            <p:ph type="sldNum" sz="quarter" idx="5"/>
          </p:nvPr>
        </p:nvSpPr>
        <p:spPr bwMode="auto">
          <a:xfrm>
            <a:off x="5253038"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algn="r" defTabSz="930275">
              <a:defRPr kumimoji="0" sz="1200" smtClean="0"/>
            </a:lvl1pPr>
          </a:lstStyle>
          <a:p>
            <a:pPr>
              <a:defRPr/>
            </a:pPr>
            <a:fld id="{501C074C-19D7-47B7-95E3-2359904512E1}" type="slidenum">
              <a:rPr lang="en-US" altLang="en-US"/>
              <a:pPr>
                <a:defRPr/>
              </a:pPr>
              <a:t>‹#›</a:t>
            </a:fld>
            <a:endParaRPr lang="en-US" altLang="en-US"/>
          </a:p>
        </p:txBody>
      </p:sp>
    </p:spTree>
    <p:extLst>
      <p:ext uri="{BB962C8B-B14F-4D97-AF65-F5344CB8AC3E}">
        <p14:creationId xmlns:p14="http://schemas.microsoft.com/office/powerpoint/2010/main" val="46253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noTextEdit="1"/>
          </p:cNvSpPr>
          <p:nvPr>
            <p:ph type="sldImg"/>
          </p:nvPr>
        </p:nvSpPr>
        <p:spPr>
          <a:solidFill>
            <a:srgbClr val="FFFFFF"/>
          </a:solidFill>
          <a:ln/>
        </p:spPr>
      </p:sp>
      <p:sp>
        <p:nvSpPr>
          <p:cNvPr id="6147" name="Rectangle 3"/>
          <p:cNvSpPr>
            <a:spLocks noChangeArrowheads="1"/>
          </p:cNvSpPr>
          <p:nvPr>
            <p:ph type="body" idx="1"/>
          </p:nvPr>
        </p:nvSpPr>
        <p:spPr>
          <a:xfrm>
            <a:off x="1236663" y="3333750"/>
            <a:ext cx="6796087" cy="3159125"/>
          </a:xfr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355038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6312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2418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9951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a:ln/>
        </p:spPr>
      </p:sp>
      <p:sp>
        <p:nvSpPr>
          <p:cNvPr id="30723" name="Rectangle 3"/>
          <p:cNvSpPr>
            <a:spLocks noGrp="1" noChangeArrowheads="1"/>
          </p:cNvSpPr>
          <p:nvPr>
            <p:ph type="body" idx="1"/>
          </p:nvPr>
        </p:nvSpPr>
        <p:spPr>
          <a:noFill/>
        </p:spPr>
        <p:txBody>
          <a:bodyPr/>
          <a:lstStyle/>
          <a:p>
            <a:r>
              <a:rPr lang="en-US" altLang="en-US" smtClean="0"/>
              <a:t>by rooting a tree, it's easy to see that it has n-1 edges (exactly one edge leading upward from each non-root node.)</a:t>
            </a:r>
          </a:p>
        </p:txBody>
      </p:sp>
    </p:spTree>
    <p:extLst>
      <p:ext uri="{BB962C8B-B14F-4D97-AF65-F5344CB8AC3E}">
        <p14:creationId xmlns:p14="http://schemas.microsoft.com/office/powerpoint/2010/main" val="83310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a:noFill/>
        </p:spPr>
        <p:txBody>
          <a:bodyPr lIns="92178" tIns="46089" rIns="92178" bIns="46089"/>
          <a:lstStyle/>
          <a:p>
            <a:r>
              <a:rPr lang="en-US" altLang="en-US" smtClean="0"/>
              <a:t>biologists draw their tree from left to right</a:t>
            </a:r>
          </a:p>
          <a:p>
            <a:r>
              <a:rPr lang="en-US" altLang="en-US" smtClean="0"/>
              <a:t>The phylogeny states that there was an ancestral species that gave rise to mammals and birds, but not to the other species shown in the tree (that is, mammals and birds share a common ancestor that they do not share with other species on the tree), that all animals are descended from an ancestor not shared with mushrooms, trees, and bacteria, and so on. </a:t>
            </a:r>
          </a:p>
        </p:txBody>
      </p:sp>
    </p:spTree>
    <p:extLst>
      <p:ext uri="{BB962C8B-B14F-4D97-AF65-F5344CB8AC3E}">
        <p14:creationId xmlns:p14="http://schemas.microsoft.com/office/powerpoint/2010/main" val="108223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a:noFill/>
        </p:spPr>
        <p:txBody>
          <a:bodyPr lIns="92178" tIns="46089" rIns="92178" bIns="46089"/>
          <a:lstStyle/>
          <a:p>
            <a:endParaRPr lang="en-US" altLang="en-US" smtClean="0"/>
          </a:p>
        </p:txBody>
      </p:sp>
    </p:spTree>
    <p:extLst>
      <p:ext uri="{BB962C8B-B14F-4D97-AF65-F5344CB8AC3E}">
        <p14:creationId xmlns:p14="http://schemas.microsoft.com/office/powerpoint/2010/main" val="168144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solidFill>
            <a:srgbClr val="FFFFFF"/>
          </a:solidFill>
          <a:ln/>
        </p:spPr>
      </p:sp>
      <p:sp>
        <p:nvSpPr>
          <p:cNvPr id="36867" name="Rectangle 3"/>
          <p:cNvSpPr>
            <a:spLocks noChangeArrowheads="1"/>
          </p:cNvSpPr>
          <p:nvPr>
            <p:ph type="body" idx="1"/>
          </p:nvPr>
        </p:nvSpPr>
        <p:spPr>
          <a:xfrm>
            <a:off x="1236663" y="3333750"/>
            <a:ext cx="6796087" cy="3159125"/>
          </a:xfr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162935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5712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13841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3080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noTextEdit="1"/>
          </p:cNvSpPr>
          <p:nvPr>
            <p:ph type="sldImg"/>
          </p:nvPr>
        </p:nvSpPr>
        <p:spPr>
          <a:solidFill>
            <a:srgbClr val="FFFFFF"/>
          </a:solidFill>
          <a:ln/>
        </p:spPr>
      </p:sp>
      <p:sp>
        <p:nvSpPr>
          <p:cNvPr id="8195" name="Rectangle 3"/>
          <p:cNvSpPr>
            <a:spLocks noChangeArrowheads="1"/>
          </p:cNvSpPr>
          <p:nvPr>
            <p:ph type="body" idx="1"/>
          </p:nvPr>
        </p:nvSpPr>
        <p:spPr>
          <a:xfrm>
            <a:off x="1236663" y="3333750"/>
            <a:ext cx="6796087" cy="3159125"/>
          </a:xfr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1711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3645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90892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20707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1877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35828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solidFill>
            <a:srgbClr val="FFFFFF"/>
          </a:solidFill>
          <a:ln/>
        </p:spPr>
      </p:sp>
      <p:sp>
        <p:nvSpPr>
          <p:cNvPr id="55299" name="Rectangle 3"/>
          <p:cNvSpPr>
            <a:spLocks noChangeArrowheads="1"/>
          </p:cNvSpPr>
          <p:nvPr>
            <p:ph type="body" idx="1"/>
          </p:nvPr>
        </p:nvSpPr>
        <p:spPr>
          <a:xfrm>
            <a:off x="1236663" y="3333750"/>
            <a:ext cx="6796087" cy="3159125"/>
          </a:xfr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53640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39343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49041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8399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5923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a:solidFill>
            <a:srgbClr val="FFFFFF"/>
          </a:solidFill>
          <a:ln/>
        </p:spPr>
      </p:sp>
      <p:sp>
        <p:nvSpPr>
          <p:cNvPr id="10243" name="Rectangle 3"/>
          <p:cNvSpPr>
            <a:spLocks noChangeArrowheads="1"/>
          </p:cNvSpPr>
          <p:nvPr>
            <p:ph type="body" idx="1"/>
          </p:nvPr>
        </p:nvSpPr>
        <p:spPr>
          <a:xfrm>
            <a:off x="1238250" y="3333750"/>
            <a:ext cx="6792913" cy="3159125"/>
          </a:xfrm>
          <a:solidFill>
            <a:srgbClr val="FFFFFF"/>
          </a:solidFill>
          <a:ln>
            <a:solidFill>
              <a:srgbClr val="000000"/>
            </a:solidFill>
            <a:miter lim="800000"/>
            <a:headEnd/>
            <a:tailEnd/>
          </a:ln>
        </p:spPr>
        <p:txBody>
          <a:bodyPr lIns="91428" tIns="45715" rIns="91428" bIns="45715"/>
          <a:lstStyle/>
          <a:p>
            <a:endParaRPr lang="en-US" altLang="en-US" smtClean="0"/>
          </a:p>
        </p:txBody>
      </p:sp>
    </p:spTree>
    <p:extLst>
      <p:ext uri="{BB962C8B-B14F-4D97-AF65-F5344CB8AC3E}">
        <p14:creationId xmlns:p14="http://schemas.microsoft.com/office/powerpoint/2010/main" val="708254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3465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73978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35618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solidFill>
            <a:srgbClr val="FFFFFF"/>
          </a:solidFill>
          <a:ln/>
        </p:spPr>
      </p:sp>
      <p:sp>
        <p:nvSpPr>
          <p:cNvPr id="71683" name="Rectangle 3"/>
          <p:cNvSpPr>
            <a:spLocks noChangeArrowheads="1"/>
          </p:cNvSpPr>
          <p:nvPr>
            <p:ph type="body" idx="1"/>
          </p:nvPr>
        </p:nvSpPr>
        <p:spPr>
          <a:xfrm>
            <a:off x="1236663" y="3333750"/>
            <a:ext cx="6796087" cy="3159125"/>
          </a:xfr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450709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34386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99844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r>
              <a:rPr lang="en-US" altLang="en-US" smtClean="0"/>
              <a:t>Theorem.  </a:t>
            </a:r>
            <a:r>
              <a:rPr lang="en-US" altLang="en-US" smtClean="0">
                <a:solidFill>
                  <a:schemeClr val="hlink"/>
                </a:solidFill>
              </a:rPr>
              <a:t>[Tarjan 1972]</a:t>
            </a:r>
            <a:r>
              <a:rPr lang="en-US" altLang="en-US" smtClean="0"/>
              <a:t>  Can decompose a graph into its</a:t>
            </a:r>
            <a:br>
              <a:rPr lang="en-US" altLang="en-US" smtClean="0"/>
            </a:br>
            <a:r>
              <a:rPr lang="en-US" altLang="en-US" smtClean="0"/>
              <a:t>"strong components" in O(m + n) time.</a:t>
            </a:r>
          </a:p>
        </p:txBody>
      </p:sp>
    </p:spTree>
    <p:extLst>
      <p:ext uri="{BB962C8B-B14F-4D97-AF65-F5344CB8AC3E}">
        <p14:creationId xmlns:p14="http://schemas.microsoft.com/office/powerpoint/2010/main" val="1176017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r>
              <a:rPr lang="en-US" altLang="en-US" smtClean="0"/>
              <a:t>Theorem.  </a:t>
            </a:r>
            <a:r>
              <a:rPr lang="en-US" altLang="en-US" smtClean="0">
                <a:solidFill>
                  <a:schemeClr val="hlink"/>
                </a:solidFill>
              </a:rPr>
              <a:t>[Tarjan 1972]</a:t>
            </a:r>
            <a:r>
              <a:rPr lang="en-US" altLang="en-US" smtClean="0"/>
              <a:t>  Can decompose a graph into its</a:t>
            </a:r>
            <a:br>
              <a:rPr lang="en-US" altLang="en-US" smtClean="0"/>
            </a:br>
            <a:r>
              <a:rPr lang="en-US" altLang="en-US" smtClean="0"/>
              <a:t>"strong components" in O(m + n) time.</a:t>
            </a:r>
          </a:p>
          <a:p>
            <a:endParaRPr lang="en-US" altLang="en-US" smtClean="0"/>
          </a:p>
          <a:p>
            <a:endParaRPr lang="en-US" altLang="en-US" smtClean="0"/>
          </a:p>
        </p:txBody>
      </p:sp>
    </p:spTree>
    <p:extLst>
      <p:ext uri="{BB962C8B-B14F-4D97-AF65-F5344CB8AC3E}">
        <p14:creationId xmlns:p14="http://schemas.microsoft.com/office/powerpoint/2010/main" val="430689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a:solidFill>
            <a:srgbClr val="FFFFFF"/>
          </a:solidFill>
          <a:ln/>
        </p:spPr>
      </p:sp>
      <p:sp>
        <p:nvSpPr>
          <p:cNvPr id="81923" name="Rectangle 3"/>
          <p:cNvSpPr>
            <a:spLocks noChangeArrowheads="1"/>
          </p:cNvSpPr>
          <p:nvPr>
            <p:ph type="body" idx="1"/>
          </p:nvPr>
        </p:nvSpPr>
        <p:spPr>
          <a:xfrm>
            <a:off x="1236663" y="3333750"/>
            <a:ext cx="6796087" cy="3159125"/>
          </a:xfr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432094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3964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a:solidFill>
            <a:srgbClr val="FFFFFF"/>
          </a:solidFill>
          <a:ln/>
        </p:spPr>
      </p:sp>
      <p:sp>
        <p:nvSpPr>
          <p:cNvPr id="12291" name="Rectangle 3"/>
          <p:cNvSpPr>
            <a:spLocks noChangeArrowheads="1"/>
          </p:cNvSpPr>
          <p:nvPr>
            <p:ph type="body" idx="1"/>
          </p:nvPr>
        </p:nvSpPr>
        <p:spPr>
          <a:xfrm>
            <a:off x="1236663" y="3332163"/>
            <a:ext cx="6796087" cy="3160712"/>
          </a:xfrm>
          <a:solidFill>
            <a:srgbClr val="FFFFFF"/>
          </a:solidFill>
          <a:ln>
            <a:solidFill>
              <a:srgbClr val="000000"/>
            </a:solidFill>
            <a:miter lim="800000"/>
            <a:headEnd/>
            <a:tailEnd/>
          </a:ln>
        </p:spPr>
        <p:txBody>
          <a:bodyPr lIns="88048" tIns="44024" rIns="88048" bIns="44024"/>
          <a:lstStyle/>
          <a:p>
            <a:endParaRPr lang="en-US" altLang="en-US" smtClean="0"/>
          </a:p>
        </p:txBody>
      </p:sp>
    </p:spTree>
    <p:extLst>
      <p:ext uri="{BB962C8B-B14F-4D97-AF65-F5344CB8AC3E}">
        <p14:creationId xmlns:p14="http://schemas.microsoft.com/office/powerpoint/2010/main" val="2430922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063510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510031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623517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464587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5740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r>
              <a:rPr lang="en-US" altLang="en-US" smtClean="0"/>
              <a:t>Alternative.  Order nodes in reverse order that DFS finishes visiting them.</a:t>
            </a:r>
          </a:p>
          <a:p>
            <a:endParaRPr lang="en-US" altLang="en-US" smtClean="0"/>
          </a:p>
        </p:txBody>
      </p:sp>
    </p:spTree>
    <p:extLst>
      <p:ext uri="{BB962C8B-B14F-4D97-AF65-F5344CB8AC3E}">
        <p14:creationId xmlns:p14="http://schemas.microsoft.com/office/powerpoint/2010/main" val="4294374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noTextEdit="1"/>
          </p:cNvSpPr>
          <p:nvPr>
            <p:ph type="sldImg"/>
          </p:nvPr>
        </p:nvSpPr>
        <p:spPr>
          <a:ln/>
        </p:spPr>
      </p:sp>
      <p:sp>
        <p:nvSpPr>
          <p:cNvPr id="143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72045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noTextEdit="1"/>
          </p:cNvSpPr>
          <p:nvPr>
            <p:ph type="sldImg"/>
          </p:nvPr>
        </p:nvSpPr>
        <p:spPr>
          <a:ln/>
        </p:spPr>
      </p:sp>
      <p:sp>
        <p:nvSpPr>
          <p:cNvPr id="163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2484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213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noTextEdit="1"/>
          </p:cNvSpPr>
          <p:nvPr>
            <p:ph type="sldImg"/>
          </p:nvPr>
        </p:nvSpPr>
        <p:spPr>
          <a:xfrm>
            <a:off x="2882900" y="527050"/>
            <a:ext cx="3506788" cy="2630488"/>
          </a:xfrm>
          <a:solidFill>
            <a:srgbClr val="FFFFFF"/>
          </a:solidFill>
          <a:ln/>
        </p:spPr>
      </p:sp>
      <p:sp>
        <p:nvSpPr>
          <p:cNvPr id="20483" name="Rectangle 3"/>
          <p:cNvSpPr>
            <a:spLocks noChangeArrowheads="1"/>
          </p:cNvSpPr>
          <p:nvPr>
            <p:ph type="body" idx="1"/>
          </p:nvPr>
        </p:nvSpPr>
        <p:spPr>
          <a:xfrm>
            <a:off x="1238250" y="3333750"/>
            <a:ext cx="6792913" cy="3159125"/>
          </a:xfrm>
          <a:solidFill>
            <a:srgbClr val="FFFFFF"/>
          </a:solidFill>
          <a:ln>
            <a:solidFill>
              <a:srgbClr val="000000"/>
            </a:solidFill>
            <a:miter lim="800000"/>
            <a:headEnd/>
            <a:tailEnd/>
          </a:ln>
        </p:spPr>
        <p:txBody>
          <a:bodyPr lIns="88048" tIns="44024" rIns="88048" bIns="44024"/>
          <a:lstStyle/>
          <a:p>
            <a:endParaRPr lang="en-US" altLang="en-US" smtClean="0"/>
          </a:p>
        </p:txBody>
      </p:sp>
    </p:spTree>
    <p:extLst>
      <p:ext uri="{BB962C8B-B14F-4D97-AF65-F5344CB8AC3E}">
        <p14:creationId xmlns:p14="http://schemas.microsoft.com/office/powerpoint/2010/main" val="2622873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noTextEdit="1"/>
          </p:cNvSpPr>
          <p:nvPr>
            <p:ph type="sldImg"/>
          </p:nvPr>
        </p:nvSpPr>
        <p:spPr>
          <a:xfrm>
            <a:off x="2882900" y="527050"/>
            <a:ext cx="3506788" cy="2630488"/>
          </a:xfrm>
          <a:solidFill>
            <a:srgbClr val="FFFFFF"/>
          </a:solidFill>
          <a:ln/>
        </p:spPr>
      </p:sp>
      <p:sp>
        <p:nvSpPr>
          <p:cNvPr id="22531" name="Rectangle 3"/>
          <p:cNvSpPr>
            <a:spLocks noChangeArrowheads="1"/>
          </p:cNvSpPr>
          <p:nvPr>
            <p:ph type="body" idx="1"/>
          </p:nvPr>
        </p:nvSpPr>
        <p:spPr>
          <a:xfrm>
            <a:off x="1238250" y="3333750"/>
            <a:ext cx="6792913" cy="3159125"/>
          </a:xfrm>
          <a:solidFill>
            <a:srgbClr val="FFFFFF"/>
          </a:solidFill>
          <a:ln>
            <a:solidFill>
              <a:srgbClr val="000000"/>
            </a:solidFill>
            <a:miter lim="800000"/>
            <a:headEnd/>
            <a:tailEnd/>
          </a:ln>
        </p:spPr>
        <p:txBody>
          <a:bodyPr lIns="88048" tIns="44024" rIns="88048" bIns="44024"/>
          <a:lstStyle/>
          <a:p>
            <a:endParaRPr lang="en-US" altLang="en-US" smtClean="0"/>
          </a:p>
        </p:txBody>
      </p:sp>
    </p:spTree>
    <p:extLst>
      <p:ext uri="{BB962C8B-B14F-4D97-AF65-F5344CB8AC3E}">
        <p14:creationId xmlns:p14="http://schemas.microsoft.com/office/powerpoint/2010/main" val="155314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th-TH"/>
          </a:p>
        </p:txBody>
      </p:sp>
      <p:sp>
        <p:nvSpPr>
          <p:cNvPr id="841731"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rgbClr val="003399"/>
                </a:solidFill>
              </a:defRPr>
            </a:lvl1pPr>
          </a:lstStyle>
          <a:p>
            <a:pPr lvl="0"/>
            <a:r>
              <a:rPr lang="en-US" altLang="en-US" noProof="0" smtClean="0"/>
              <a:t>Click to edit Master title style</a:t>
            </a:r>
          </a:p>
        </p:txBody>
      </p:sp>
      <p:sp>
        <p:nvSpPr>
          <p:cNvPr id="841732"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en-US" noProof="0" smtClean="0"/>
              <a:t>Click to edit Master subtitle style</a:t>
            </a:r>
          </a:p>
        </p:txBody>
      </p:sp>
    </p:spTree>
    <p:extLst>
      <p:ext uri="{BB962C8B-B14F-4D97-AF65-F5344CB8AC3E}">
        <p14:creationId xmlns:p14="http://schemas.microsoft.com/office/powerpoint/2010/main" val="197734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BD48FE9-962B-4464-B080-3A1D8ED5FAC0}" type="slidenum">
              <a:rPr lang="en-US" altLang="en-US"/>
              <a:pPr>
                <a:defRPr/>
              </a:pPr>
              <a:t>‹#›</a:t>
            </a:fld>
            <a:endParaRPr lang="en-US" altLang="en-US" sz="1400"/>
          </a:p>
        </p:txBody>
      </p:sp>
    </p:spTree>
    <p:extLst>
      <p:ext uri="{BB962C8B-B14F-4D97-AF65-F5344CB8AC3E}">
        <p14:creationId xmlns:p14="http://schemas.microsoft.com/office/powerpoint/2010/main" val="250362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4CAFDC8-1BCE-4021-AFE3-2C1B0FF68D5F}" type="slidenum">
              <a:rPr lang="en-US" altLang="en-US"/>
              <a:pPr>
                <a:defRPr/>
              </a:pPr>
              <a:t>‹#›</a:t>
            </a:fld>
            <a:endParaRPr lang="en-US" altLang="en-US" sz="1400"/>
          </a:p>
        </p:txBody>
      </p:sp>
    </p:spTree>
    <p:extLst>
      <p:ext uri="{BB962C8B-B14F-4D97-AF65-F5344CB8AC3E}">
        <p14:creationId xmlns:p14="http://schemas.microsoft.com/office/powerpoint/2010/main" val="418832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F99B9C4-3650-4C0B-87FC-36982776E55D}" type="slidenum">
              <a:rPr lang="en-US" altLang="en-US"/>
              <a:pPr>
                <a:defRPr/>
              </a:pPr>
              <a:t>‹#›</a:t>
            </a:fld>
            <a:endParaRPr lang="en-US" altLang="en-US" sz="1400"/>
          </a:p>
        </p:txBody>
      </p:sp>
    </p:spTree>
    <p:extLst>
      <p:ext uri="{BB962C8B-B14F-4D97-AF65-F5344CB8AC3E}">
        <p14:creationId xmlns:p14="http://schemas.microsoft.com/office/powerpoint/2010/main" val="139445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73E89FD-4AAC-4890-9678-9A1BB67772B9}" type="slidenum">
              <a:rPr lang="en-US" altLang="en-US"/>
              <a:pPr>
                <a:defRPr/>
              </a:pPr>
              <a:t>‹#›</a:t>
            </a:fld>
            <a:endParaRPr lang="en-US" altLang="en-US" sz="1400"/>
          </a:p>
        </p:txBody>
      </p:sp>
    </p:spTree>
    <p:extLst>
      <p:ext uri="{BB962C8B-B14F-4D97-AF65-F5344CB8AC3E}">
        <p14:creationId xmlns:p14="http://schemas.microsoft.com/office/powerpoint/2010/main" val="3634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CF777BA9-8F02-4B44-AA79-2657CEC9E81E}" type="slidenum">
              <a:rPr lang="en-US" altLang="en-US"/>
              <a:pPr>
                <a:defRPr/>
              </a:pPr>
              <a:t>‹#›</a:t>
            </a:fld>
            <a:endParaRPr lang="en-US" altLang="en-US" sz="1400"/>
          </a:p>
        </p:txBody>
      </p:sp>
    </p:spTree>
    <p:extLst>
      <p:ext uri="{BB962C8B-B14F-4D97-AF65-F5344CB8AC3E}">
        <p14:creationId xmlns:p14="http://schemas.microsoft.com/office/powerpoint/2010/main" val="212555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FFB6BF48-2733-47D5-ABAB-2C123A3E5F0B}" type="slidenum">
              <a:rPr lang="en-US" altLang="en-US"/>
              <a:pPr>
                <a:defRPr/>
              </a:pPr>
              <a:t>‹#›</a:t>
            </a:fld>
            <a:endParaRPr lang="en-US" altLang="en-US" sz="1400"/>
          </a:p>
        </p:txBody>
      </p:sp>
    </p:spTree>
    <p:extLst>
      <p:ext uri="{BB962C8B-B14F-4D97-AF65-F5344CB8AC3E}">
        <p14:creationId xmlns:p14="http://schemas.microsoft.com/office/powerpoint/2010/main" val="339010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C18CBEC2-660D-45C4-AD1C-F31E761D02BB}" type="slidenum">
              <a:rPr lang="en-US" altLang="en-US"/>
              <a:pPr>
                <a:defRPr/>
              </a:pPr>
              <a:t>‹#›</a:t>
            </a:fld>
            <a:endParaRPr lang="en-US" altLang="en-US" sz="1400"/>
          </a:p>
        </p:txBody>
      </p:sp>
    </p:spTree>
    <p:extLst>
      <p:ext uri="{BB962C8B-B14F-4D97-AF65-F5344CB8AC3E}">
        <p14:creationId xmlns:p14="http://schemas.microsoft.com/office/powerpoint/2010/main" val="69924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6E1DD50-6B5D-44EF-8D9C-5DB13F48AE6E}" type="slidenum">
              <a:rPr lang="en-US" altLang="en-US"/>
              <a:pPr>
                <a:defRPr/>
              </a:pPr>
              <a:t>‹#›</a:t>
            </a:fld>
            <a:endParaRPr lang="en-US" altLang="en-US" sz="1400"/>
          </a:p>
        </p:txBody>
      </p:sp>
    </p:spTree>
    <p:extLst>
      <p:ext uri="{BB962C8B-B14F-4D97-AF65-F5344CB8AC3E}">
        <p14:creationId xmlns:p14="http://schemas.microsoft.com/office/powerpoint/2010/main" val="326090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94CAEC4-9188-4FA6-B9E2-18755716925C}" type="slidenum">
              <a:rPr lang="en-US" altLang="en-US"/>
              <a:pPr>
                <a:defRPr/>
              </a:pPr>
              <a:t>‹#›</a:t>
            </a:fld>
            <a:endParaRPr lang="en-US" altLang="en-US" sz="1400"/>
          </a:p>
        </p:txBody>
      </p:sp>
    </p:spTree>
    <p:extLst>
      <p:ext uri="{BB962C8B-B14F-4D97-AF65-F5344CB8AC3E}">
        <p14:creationId xmlns:p14="http://schemas.microsoft.com/office/powerpoint/2010/main" val="20496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EC5040D-91D6-4F67-9EA6-9A24B1A1E938}" type="slidenum">
              <a:rPr lang="en-US" altLang="en-US"/>
              <a:pPr>
                <a:defRPr/>
              </a:pPr>
              <a:t>‹#›</a:t>
            </a:fld>
            <a:endParaRPr lang="en-US" altLang="en-US" sz="1400"/>
          </a:p>
        </p:txBody>
      </p:sp>
    </p:spTree>
    <p:extLst>
      <p:ext uri="{BB962C8B-B14F-4D97-AF65-F5344CB8AC3E}">
        <p14:creationId xmlns:p14="http://schemas.microsoft.com/office/powerpoint/2010/main" val="248621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0708"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smtClean="0"/>
            </a:lvl1pPr>
          </a:lstStyle>
          <a:p>
            <a:pPr>
              <a:defRPr/>
            </a:pPr>
            <a:fld id="{2AC0CECC-CF08-40B6-B8E1-B2B86806206E}" type="slidenum">
              <a:rPr lang="en-US" altLang="en-US"/>
              <a:pPr>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rtl="0" eaLnBrk="0" fontAlgn="base" hangingPunct="0">
        <a:lnSpc>
          <a:spcPct val="70000"/>
        </a:lnSpc>
        <a:spcBef>
          <a:spcPct val="0"/>
        </a:spcBef>
        <a:spcAft>
          <a:spcPct val="0"/>
        </a:spcAft>
        <a:defRPr kumimoji="1" sz="2000" kern="12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110"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110"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hyperlink" Target="file:///\\localhost\Volumes\WAYNE\CS423\kleinberg-tardos\slides\03demo-dag.ppt#-1,1,Topological%20Ordering%20Algorithm:%20%20Example" TargetMode="Externa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288D2822-F65B-42B8-AF73-39141A187CBC}" type="slidenum">
              <a:rPr lang="en-US" altLang="en-US"/>
              <a:pPr/>
              <a:t>1</a:t>
            </a:fld>
            <a:endParaRPr lang="en-US" altLang="en-US" sz="1400"/>
          </a:p>
        </p:txBody>
      </p:sp>
      <p:pic>
        <p:nvPicPr>
          <p:cNvPr id="5123" name="Picture 2" descr="aw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5238750"/>
            <a:ext cx="6540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3"/>
          <p:cNvSpPr>
            <a:spLocks noGrp="1" noChangeArrowheads="1"/>
          </p:cNvSpPr>
          <p:nvPr>
            <p:ph type="ctrTitle" idx="4294967295"/>
          </p:nvPr>
        </p:nvSpPr>
        <p:spPr>
          <a:xfrm>
            <a:off x="4895850" y="1270000"/>
            <a:ext cx="2068513" cy="1214438"/>
          </a:xfrm>
          <a:noFill/>
        </p:spPr>
        <p:txBody>
          <a:bodyPr wrap="none" anchor="t">
            <a:spAutoFit/>
          </a:bodyPr>
          <a:lstStyle/>
          <a:p>
            <a:pPr algn="l">
              <a:lnSpc>
                <a:spcPct val="80000"/>
              </a:lnSpc>
            </a:pPr>
            <a:r>
              <a:rPr lang="en-US" altLang="en-US" sz="3200" smtClean="0">
                <a:solidFill>
                  <a:schemeClr val="bg1"/>
                </a:solidFill>
              </a:rPr>
              <a:t>Chapter 3</a:t>
            </a:r>
            <a:br>
              <a:rPr lang="en-US" altLang="en-US" sz="3200" smtClean="0">
                <a:solidFill>
                  <a:schemeClr val="bg1"/>
                </a:solidFill>
              </a:rPr>
            </a:br>
            <a:r>
              <a:rPr lang="en-US" altLang="en-US" sz="3200" smtClean="0">
                <a:solidFill>
                  <a:srgbClr val="003399"/>
                </a:solidFill>
              </a:rPr>
              <a:t/>
            </a:r>
            <a:br>
              <a:rPr lang="en-US" altLang="en-US" sz="3200" smtClean="0">
                <a:solidFill>
                  <a:srgbClr val="003399"/>
                </a:solidFill>
              </a:rPr>
            </a:br>
            <a:r>
              <a:rPr lang="en-US" altLang="en-US" sz="2800" smtClean="0">
                <a:solidFill>
                  <a:schemeClr val="tx2"/>
                </a:solidFill>
              </a:rPr>
              <a:t>Graphs</a:t>
            </a:r>
            <a:endParaRPr lang="en-US" altLang="en-US" sz="3200" smtClean="0">
              <a:solidFill>
                <a:srgbClr val="003399"/>
              </a:solidFill>
            </a:endParaRPr>
          </a:p>
        </p:txBody>
      </p:sp>
      <p:sp>
        <p:nvSpPr>
          <p:cNvPr id="5125" name="Rectangle 4"/>
          <p:cNvSpPr>
            <a:spLocks noChangeArrowheads="1"/>
          </p:cNvSpPr>
          <p:nvPr/>
        </p:nvSpPr>
        <p:spPr bwMode="auto">
          <a:xfrm>
            <a:off x="5854700" y="5203825"/>
            <a:ext cx="25114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900">
                <a:solidFill>
                  <a:schemeClr val="tx2"/>
                </a:solidFill>
              </a:rPr>
              <a:t>Slides by Kevin Wayne.</a:t>
            </a:r>
            <a:br>
              <a:rPr lang="en-US" altLang="en-US" sz="900">
                <a:solidFill>
                  <a:schemeClr val="tx2"/>
                </a:solidFill>
              </a:rPr>
            </a:br>
            <a:r>
              <a:rPr lang="en-US" altLang="en-US" sz="900">
                <a:solidFill>
                  <a:schemeClr val="tx2"/>
                </a:solidFill>
              </a:rPr>
              <a:t>Copyright © 2005 Pearson-Addison Wesley.</a:t>
            </a:r>
            <a:br>
              <a:rPr lang="en-US" altLang="en-US" sz="900">
                <a:solidFill>
                  <a:schemeClr val="tx2"/>
                </a:solidFill>
              </a:rPr>
            </a:br>
            <a:r>
              <a:rPr lang="en-US" altLang="en-US" sz="900">
                <a:solidFill>
                  <a:schemeClr val="tx2"/>
                </a:solidFill>
              </a:rPr>
              <a:t>All rights reserved.</a:t>
            </a:r>
          </a:p>
        </p:txBody>
      </p:sp>
      <p:pic>
        <p:nvPicPr>
          <p:cNvPr id="5126" name="Picture 5" descr="03212953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241425"/>
            <a:ext cx="391795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F20BADD8-AEA0-4350-8E1D-463D425B37F5}" type="slidenum">
              <a:rPr lang="en-US" altLang="en-US"/>
              <a:pPr/>
              <a:t>10</a:t>
            </a:fld>
            <a:endParaRPr lang="en-US" altLang="en-US" sz="1400"/>
          </a:p>
        </p:txBody>
      </p:sp>
      <p:sp>
        <p:nvSpPr>
          <p:cNvPr id="23555" name="Rectangle 2"/>
          <p:cNvSpPr>
            <a:spLocks noGrp="1" noChangeArrowheads="1"/>
          </p:cNvSpPr>
          <p:nvPr>
            <p:ph type="title"/>
          </p:nvPr>
        </p:nvSpPr>
        <p:spPr/>
        <p:txBody>
          <a:bodyPr/>
          <a:lstStyle/>
          <a:p>
            <a:r>
              <a:rPr lang="en-US" altLang="en-US" smtClean="0"/>
              <a:t>Paths and Connectivity</a:t>
            </a:r>
          </a:p>
        </p:txBody>
      </p:sp>
      <p:sp>
        <p:nvSpPr>
          <p:cNvPr id="23556" name="Rectangle 3"/>
          <p:cNvSpPr>
            <a:spLocks noGrp="1" noChangeArrowheads="1"/>
          </p:cNvSpPr>
          <p:nvPr>
            <p:ph type="body" idx="1"/>
          </p:nvPr>
        </p:nvSpPr>
        <p:spPr/>
        <p:txBody>
          <a:bodyPr/>
          <a:lstStyle/>
          <a:p>
            <a:r>
              <a:rPr lang="en-US" altLang="en-US" smtClean="0"/>
              <a:t>Def.  </a:t>
            </a:r>
            <a:r>
              <a:rPr lang="en-US" altLang="en-US" smtClean="0">
                <a:solidFill>
                  <a:schemeClr val="tx1"/>
                </a:solidFill>
              </a:rPr>
              <a:t>A </a:t>
            </a:r>
            <a:r>
              <a:rPr lang="en-US" altLang="en-US" smtClean="0">
                <a:solidFill>
                  <a:schemeClr val="accent1"/>
                </a:solidFill>
              </a:rPr>
              <a:t>path</a:t>
            </a:r>
            <a:r>
              <a:rPr lang="en-US" altLang="en-US" smtClean="0">
                <a:solidFill>
                  <a:schemeClr val="tx1"/>
                </a:solidFill>
              </a:rPr>
              <a:t> in an undirected graph G = (V, E) is a sequence P of nodes v</a:t>
            </a:r>
            <a:r>
              <a:rPr lang="en-US" altLang="en-US" baseline="-25000" smtClean="0">
                <a:solidFill>
                  <a:schemeClr val="tx1"/>
                </a:solidFill>
              </a:rPr>
              <a:t>1</a:t>
            </a:r>
            <a:r>
              <a:rPr lang="en-US" altLang="en-US" smtClean="0">
                <a:solidFill>
                  <a:schemeClr val="tx1"/>
                </a:solidFill>
              </a:rPr>
              <a:t>, v</a:t>
            </a:r>
            <a:r>
              <a:rPr lang="en-US" altLang="en-US" baseline="-25000" smtClean="0">
                <a:solidFill>
                  <a:schemeClr val="tx1"/>
                </a:solidFill>
              </a:rPr>
              <a:t>2</a:t>
            </a:r>
            <a:r>
              <a:rPr lang="en-US" altLang="en-US" smtClean="0">
                <a:solidFill>
                  <a:schemeClr val="tx1"/>
                </a:solidFill>
              </a:rPr>
              <a:t>, …, v</a:t>
            </a:r>
            <a:r>
              <a:rPr lang="en-US" altLang="en-US" baseline="-25000" smtClean="0">
                <a:solidFill>
                  <a:schemeClr val="tx1"/>
                </a:solidFill>
              </a:rPr>
              <a:t>k-1</a:t>
            </a:r>
            <a:r>
              <a:rPr lang="en-US" altLang="en-US" smtClean="0">
                <a:solidFill>
                  <a:schemeClr val="tx1"/>
                </a:solidFill>
              </a:rPr>
              <a:t>, v</a:t>
            </a:r>
            <a:r>
              <a:rPr lang="en-US" altLang="en-US" baseline="-25000" smtClean="0">
                <a:solidFill>
                  <a:schemeClr val="tx1"/>
                </a:solidFill>
              </a:rPr>
              <a:t>k</a:t>
            </a:r>
            <a:r>
              <a:rPr lang="en-US" altLang="en-US" smtClean="0">
                <a:solidFill>
                  <a:schemeClr val="tx1"/>
                </a:solidFill>
              </a:rPr>
              <a:t> with the property that each consecutive pair v</a:t>
            </a:r>
            <a:r>
              <a:rPr lang="en-US" altLang="en-US" baseline="-25000" smtClean="0">
                <a:solidFill>
                  <a:schemeClr val="tx1"/>
                </a:solidFill>
              </a:rPr>
              <a:t>i</a:t>
            </a:r>
            <a:r>
              <a:rPr lang="en-US" altLang="en-US" smtClean="0">
                <a:solidFill>
                  <a:schemeClr val="tx1"/>
                </a:solidFill>
              </a:rPr>
              <a:t>, v</a:t>
            </a:r>
            <a:r>
              <a:rPr lang="en-US" altLang="en-US" baseline="-25000" smtClean="0">
                <a:solidFill>
                  <a:schemeClr val="tx1"/>
                </a:solidFill>
              </a:rPr>
              <a:t>i+1</a:t>
            </a:r>
            <a:r>
              <a:rPr lang="en-US" altLang="en-US" smtClean="0">
                <a:solidFill>
                  <a:schemeClr val="tx1"/>
                </a:solidFill>
              </a:rPr>
              <a:t> is joined by an edge in E.</a:t>
            </a:r>
          </a:p>
          <a:p>
            <a:endParaRPr lang="en-US" altLang="en-US" smtClean="0"/>
          </a:p>
          <a:p>
            <a:r>
              <a:rPr lang="en-US" altLang="en-US" smtClean="0"/>
              <a:t>Def.  </a:t>
            </a:r>
            <a:r>
              <a:rPr lang="en-US" altLang="en-US" smtClean="0">
                <a:solidFill>
                  <a:schemeClr val="tx1"/>
                </a:solidFill>
              </a:rPr>
              <a:t>A path is </a:t>
            </a:r>
            <a:r>
              <a:rPr lang="en-US" altLang="en-US" smtClean="0">
                <a:solidFill>
                  <a:schemeClr val="accent1"/>
                </a:solidFill>
              </a:rPr>
              <a:t>simple</a:t>
            </a:r>
            <a:r>
              <a:rPr lang="en-US" altLang="en-US" smtClean="0">
                <a:solidFill>
                  <a:schemeClr val="tx1"/>
                </a:solidFill>
              </a:rPr>
              <a:t> if all nodes are distinct.</a:t>
            </a:r>
          </a:p>
          <a:p>
            <a:endParaRPr lang="en-US" altLang="en-US" smtClean="0">
              <a:solidFill>
                <a:schemeClr val="tx1"/>
              </a:solidFill>
            </a:endParaRPr>
          </a:p>
          <a:p>
            <a:r>
              <a:rPr lang="en-US" altLang="en-US" smtClean="0"/>
              <a:t>Def.  </a:t>
            </a:r>
            <a:r>
              <a:rPr lang="en-US" altLang="en-US" smtClean="0">
                <a:solidFill>
                  <a:schemeClr val="tx1"/>
                </a:solidFill>
              </a:rPr>
              <a:t>An undirected graph is </a:t>
            </a:r>
            <a:r>
              <a:rPr lang="en-US" altLang="en-US" smtClean="0">
                <a:solidFill>
                  <a:schemeClr val="accent1"/>
                </a:solidFill>
              </a:rPr>
              <a:t>connected</a:t>
            </a:r>
            <a:r>
              <a:rPr lang="en-US" altLang="en-US" smtClean="0">
                <a:solidFill>
                  <a:schemeClr val="tx1"/>
                </a:solidFill>
              </a:rPr>
              <a:t> if for every pair of nodes u and v, there is a path between u and v.</a:t>
            </a:r>
          </a:p>
        </p:txBody>
      </p:sp>
      <p:pic>
        <p:nvPicPr>
          <p:cNvPr id="23557" name="Picture 4" descr="kleinberg_03F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9600" r="19351" b="20930"/>
          <a:stretch>
            <a:fillRect/>
          </a:stretch>
        </p:blipFill>
        <p:spPr bwMode="auto">
          <a:xfrm>
            <a:off x="2438400" y="3786188"/>
            <a:ext cx="426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1FE1A1A-722D-4D1E-A070-7715961F802B}" type="slidenum">
              <a:rPr lang="en-US" altLang="en-US"/>
              <a:pPr/>
              <a:t>11</a:t>
            </a:fld>
            <a:endParaRPr lang="en-US" altLang="en-US" sz="1400"/>
          </a:p>
        </p:txBody>
      </p:sp>
      <p:sp>
        <p:nvSpPr>
          <p:cNvPr id="25603" name="Rectangle 2"/>
          <p:cNvSpPr>
            <a:spLocks noGrp="1" noChangeArrowheads="1"/>
          </p:cNvSpPr>
          <p:nvPr>
            <p:ph type="title"/>
          </p:nvPr>
        </p:nvSpPr>
        <p:spPr/>
        <p:txBody>
          <a:bodyPr/>
          <a:lstStyle/>
          <a:p>
            <a:r>
              <a:rPr lang="en-US" altLang="en-US" smtClean="0"/>
              <a:t>Cycles</a:t>
            </a:r>
          </a:p>
        </p:txBody>
      </p:sp>
      <p:sp>
        <p:nvSpPr>
          <p:cNvPr id="25604" name="Rectangle 3"/>
          <p:cNvSpPr>
            <a:spLocks noGrp="1" noChangeArrowheads="1"/>
          </p:cNvSpPr>
          <p:nvPr>
            <p:ph type="body" idx="1"/>
          </p:nvPr>
        </p:nvSpPr>
        <p:spPr/>
        <p:txBody>
          <a:bodyPr/>
          <a:lstStyle/>
          <a:p>
            <a:r>
              <a:rPr lang="en-US" altLang="en-US" smtClean="0"/>
              <a:t>Def.  </a:t>
            </a:r>
            <a:r>
              <a:rPr lang="en-US" altLang="en-US" smtClean="0">
                <a:solidFill>
                  <a:schemeClr val="tx1"/>
                </a:solidFill>
              </a:rPr>
              <a:t>A </a:t>
            </a:r>
            <a:r>
              <a:rPr lang="en-US" altLang="en-US" smtClean="0">
                <a:solidFill>
                  <a:schemeClr val="accent1"/>
                </a:solidFill>
              </a:rPr>
              <a:t>cycle</a:t>
            </a:r>
            <a:r>
              <a:rPr lang="en-US" altLang="en-US" smtClean="0">
                <a:solidFill>
                  <a:schemeClr val="tx1"/>
                </a:solidFill>
              </a:rPr>
              <a:t> is a path v</a:t>
            </a:r>
            <a:r>
              <a:rPr lang="en-US" altLang="en-US" baseline="-25000" smtClean="0">
                <a:solidFill>
                  <a:schemeClr val="tx1"/>
                </a:solidFill>
              </a:rPr>
              <a:t>1</a:t>
            </a:r>
            <a:r>
              <a:rPr lang="en-US" altLang="en-US" smtClean="0">
                <a:solidFill>
                  <a:schemeClr val="tx1"/>
                </a:solidFill>
              </a:rPr>
              <a:t>, v</a:t>
            </a:r>
            <a:r>
              <a:rPr lang="en-US" altLang="en-US" baseline="-25000" smtClean="0">
                <a:solidFill>
                  <a:schemeClr val="tx1"/>
                </a:solidFill>
              </a:rPr>
              <a:t>2</a:t>
            </a:r>
            <a:r>
              <a:rPr lang="en-US" altLang="en-US" smtClean="0">
                <a:solidFill>
                  <a:schemeClr val="tx1"/>
                </a:solidFill>
              </a:rPr>
              <a:t>, …, v</a:t>
            </a:r>
            <a:r>
              <a:rPr lang="en-US" altLang="en-US" baseline="-25000" smtClean="0">
                <a:solidFill>
                  <a:schemeClr val="tx1"/>
                </a:solidFill>
              </a:rPr>
              <a:t>k-1</a:t>
            </a:r>
            <a:r>
              <a:rPr lang="en-US" altLang="en-US" smtClean="0">
                <a:solidFill>
                  <a:schemeClr val="tx1"/>
                </a:solidFill>
              </a:rPr>
              <a:t>, v</a:t>
            </a:r>
            <a:r>
              <a:rPr lang="en-US" altLang="en-US" baseline="-25000" smtClean="0">
                <a:solidFill>
                  <a:schemeClr val="tx1"/>
                </a:solidFill>
              </a:rPr>
              <a:t>k</a:t>
            </a:r>
            <a:r>
              <a:rPr lang="en-US" altLang="en-US" smtClean="0">
                <a:solidFill>
                  <a:schemeClr val="tx1"/>
                </a:solidFill>
              </a:rPr>
              <a:t> in which v</a:t>
            </a:r>
            <a:r>
              <a:rPr lang="en-US" altLang="en-US" baseline="-25000" smtClean="0">
                <a:solidFill>
                  <a:schemeClr val="tx1"/>
                </a:solidFill>
              </a:rPr>
              <a:t>1</a:t>
            </a:r>
            <a:r>
              <a:rPr lang="en-US" altLang="en-US" smtClean="0">
                <a:solidFill>
                  <a:schemeClr val="tx1"/>
                </a:solidFill>
              </a:rPr>
              <a:t> = v</a:t>
            </a:r>
            <a:r>
              <a:rPr lang="en-US" altLang="en-US" baseline="-25000" smtClean="0">
                <a:solidFill>
                  <a:schemeClr val="tx1"/>
                </a:solidFill>
              </a:rPr>
              <a:t>k</a:t>
            </a:r>
            <a:r>
              <a:rPr lang="en-US" altLang="en-US" smtClean="0">
                <a:solidFill>
                  <a:schemeClr val="tx1"/>
                </a:solidFill>
              </a:rPr>
              <a:t>, k &gt; 2, and the first k-1 nodes are all distinct.</a:t>
            </a:r>
          </a:p>
        </p:txBody>
      </p:sp>
      <p:pic>
        <p:nvPicPr>
          <p:cNvPr id="25605" name="Picture 8" descr="kleinberg_03F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6852" r="43379" b="20930"/>
          <a:stretch>
            <a:fillRect/>
          </a:stretch>
        </p:blipFill>
        <p:spPr bwMode="auto">
          <a:xfrm>
            <a:off x="3032125" y="2584450"/>
            <a:ext cx="27797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Rectangle 9"/>
          <p:cNvSpPr>
            <a:spLocks noChangeArrowheads="1"/>
          </p:cNvSpPr>
          <p:nvPr/>
        </p:nvSpPr>
        <p:spPr bwMode="auto">
          <a:xfrm>
            <a:off x="3803650" y="5370513"/>
            <a:ext cx="1927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cycle C = 1-2-4-5-3-1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54F1FDED-5463-4C0A-9091-95EEC864E71B}" type="slidenum">
              <a:rPr lang="en-US" altLang="en-US"/>
              <a:pPr/>
              <a:t>12</a:t>
            </a:fld>
            <a:endParaRPr lang="en-US" altLang="en-US" sz="1400"/>
          </a:p>
        </p:txBody>
      </p:sp>
      <p:sp>
        <p:nvSpPr>
          <p:cNvPr id="27651" name="Rectangle 2"/>
          <p:cNvSpPr>
            <a:spLocks noGrp="1" noChangeArrowheads="1"/>
          </p:cNvSpPr>
          <p:nvPr>
            <p:ph type="title"/>
          </p:nvPr>
        </p:nvSpPr>
        <p:spPr/>
        <p:txBody>
          <a:bodyPr/>
          <a:lstStyle/>
          <a:p>
            <a:r>
              <a:rPr lang="en-US" altLang="en-US" smtClean="0"/>
              <a:t>Trees</a:t>
            </a:r>
          </a:p>
        </p:txBody>
      </p:sp>
      <p:sp>
        <p:nvSpPr>
          <p:cNvPr id="27652" name="Rectangle 3"/>
          <p:cNvSpPr>
            <a:spLocks noGrp="1" noChangeArrowheads="1"/>
          </p:cNvSpPr>
          <p:nvPr>
            <p:ph type="body" idx="1"/>
          </p:nvPr>
        </p:nvSpPr>
        <p:spPr/>
        <p:txBody>
          <a:bodyPr/>
          <a:lstStyle/>
          <a:p>
            <a:r>
              <a:rPr lang="en-US" altLang="en-US" smtClean="0"/>
              <a:t>Def.  </a:t>
            </a:r>
            <a:r>
              <a:rPr lang="en-US" altLang="en-US" smtClean="0">
                <a:solidFill>
                  <a:schemeClr val="tx1"/>
                </a:solidFill>
              </a:rPr>
              <a:t>An undirected graph is a </a:t>
            </a:r>
            <a:r>
              <a:rPr lang="en-US" altLang="en-US" smtClean="0">
                <a:solidFill>
                  <a:schemeClr val="accent1"/>
                </a:solidFill>
              </a:rPr>
              <a:t>tree</a:t>
            </a:r>
            <a:r>
              <a:rPr lang="en-US" altLang="en-US" smtClean="0">
                <a:solidFill>
                  <a:schemeClr val="tx1"/>
                </a:solidFill>
              </a:rPr>
              <a:t> if it is connected and does not contain a cycle.</a:t>
            </a:r>
          </a:p>
          <a:p>
            <a:endParaRPr lang="en-US" altLang="en-US" smtClean="0">
              <a:solidFill>
                <a:schemeClr val="tx1"/>
              </a:solidFill>
            </a:endParaRPr>
          </a:p>
          <a:p>
            <a:r>
              <a:rPr lang="en-US" altLang="en-US" smtClean="0"/>
              <a:t>Theorem.  </a:t>
            </a:r>
            <a:r>
              <a:rPr lang="en-US" altLang="en-US" smtClean="0">
                <a:solidFill>
                  <a:schemeClr val="tx1"/>
                </a:solidFill>
              </a:rPr>
              <a:t>Let G be an undirected graph on n nodes. Any two of the following statements imply the third.</a:t>
            </a:r>
          </a:p>
          <a:p>
            <a:pPr lvl="1"/>
            <a:r>
              <a:rPr lang="en-US" altLang="en-US" smtClean="0"/>
              <a:t>G is connected.</a:t>
            </a:r>
          </a:p>
          <a:p>
            <a:pPr lvl="1"/>
            <a:r>
              <a:rPr lang="en-US" altLang="en-US" smtClean="0"/>
              <a:t>G does not contain a cycle.</a:t>
            </a:r>
          </a:p>
          <a:p>
            <a:pPr lvl="1"/>
            <a:r>
              <a:rPr lang="en-US" altLang="en-US" smtClean="0"/>
              <a:t>G has n-1 edges.</a:t>
            </a:r>
          </a:p>
        </p:txBody>
      </p:sp>
      <p:pic>
        <p:nvPicPr>
          <p:cNvPr id="27653" name="Picture 4" descr="kleinberg_03F0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4794" r="51494" b="12871"/>
          <a:stretch>
            <a:fillRect/>
          </a:stretch>
        </p:blipFill>
        <p:spPr bwMode="auto">
          <a:xfrm>
            <a:off x="3030538" y="3776663"/>
            <a:ext cx="358140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826AA3E4-8C0C-4452-AC53-DF2831002361}" type="slidenum">
              <a:rPr lang="en-US" altLang="en-US"/>
              <a:pPr/>
              <a:t>13</a:t>
            </a:fld>
            <a:endParaRPr lang="en-US" altLang="en-US" sz="1400"/>
          </a:p>
        </p:txBody>
      </p:sp>
      <p:sp>
        <p:nvSpPr>
          <p:cNvPr id="29699" name="Rectangle 2"/>
          <p:cNvSpPr>
            <a:spLocks noGrp="1" noChangeArrowheads="1"/>
          </p:cNvSpPr>
          <p:nvPr>
            <p:ph type="title"/>
          </p:nvPr>
        </p:nvSpPr>
        <p:spPr/>
        <p:txBody>
          <a:bodyPr/>
          <a:lstStyle/>
          <a:p>
            <a:r>
              <a:rPr lang="en-US" altLang="en-US" smtClean="0"/>
              <a:t>Rooted Trees</a:t>
            </a:r>
          </a:p>
        </p:txBody>
      </p:sp>
      <p:sp>
        <p:nvSpPr>
          <p:cNvPr id="29700" name="Rectangle 3"/>
          <p:cNvSpPr>
            <a:spLocks noGrp="1" noChangeArrowheads="1"/>
          </p:cNvSpPr>
          <p:nvPr>
            <p:ph type="body" idx="1"/>
          </p:nvPr>
        </p:nvSpPr>
        <p:spPr/>
        <p:txBody>
          <a:bodyPr/>
          <a:lstStyle/>
          <a:p>
            <a:r>
              <a:rPr lang="en-US" altLang="en-US" smtClean="0"/>
              <a:t>Rooted tree.  </a:t>
            </a:r>
            <a:r>
              <a:rPr lang="en-US" altLang="en-US" smtClean="0">
                <a:solidFill>
                  <a:schemeClr val="tx1"/>
                </a:solidFill>
              </a:rPr>
              <a:t>Given a tree T, choose a root node r and orient each edge away from r.</a:t>
            </a:r>
          </a:p>
          <a:p>
            <a:endParaRPr lang="en-US" altLang="en-US" smtClean="0">
              <a:solidFill>
                <a:schemeClr val="tx1"/>
              </a:solidFill>
            </a:endParaRPr>
          </a:p>
          <a:p>
            <a:r>
              <a:rPr lang="en-US" altLang="en-US" smtClean="0"/>
              <a:t>Importance.  </a:t>
            </a:r>
            <a:r>
              <a:rPr lang="en-US" altLang="en-US" smtClean="0">
                <a:solidFill>
                  <a:schemeClr val="tx1"/>
                </a:solidFill>
              </a:rPr>
              <a:t>Models hierarchical structure.</a:t>
            </a:r>
            <a:endParaRPr lang="en-US" altLang="en-US" smtClean="0"/>
          </a:p>
        </p:txBody>
      </p:sp>
      <p:pic>
        <p:nvPicPr>
          <p:cNvPr id="29701" name="Picture 4" descr="kleinberg_03F0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4794" r="-2109" b="12871"/>
          <a:stretch>
            <a:fillRect/>
          </a:stretch>
        </p:blipFill>
        <p:spPr bwMode="auto">
          <a:xfrm>
            <a:off x="685800" y="3052763"/>
            <a:ext cx="7253288"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Text Box 5"/>
          <p:cNvSpPr txBox="1">
            <a:spLocks noChangeArrowheads="1"/>
          </p:cNvSpPr>
          <p:nvPr/>
        </p:nvSpPr>
        <p:spPr bwMode="auto">
          <a:xfrm>
            <a:off x="1749425" y="5751513"/>
            <a:ext cx="69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a tree</a:t>
            </a:r>
          </a:p>
        </p:txBody>
      </p:sp>
      <p:sp>
        <p:nvSpPr>
          <p:cNvPr id="29703" name="Text Box 6"/>
          <p:cNvSpPr txBox="1">
            <a:spLocks noChangeArrowheads="1"/>
          </p:cNvSpPr>
          <p:nvPr/>
        </p:nvSpPr>
        <p:spPr bwMode="auto">
          <a:xfrm>
            <a:off x="4927600" y="5759450"/>
            <a:ext cx="2373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the same tree, rooted at 1</a:t>
            </a:r>
          </a:p>
        </p:txBody>
      </p:sp>
      <p:sp>
        <p:nvSpPr>
          <p:cNvPr id="29704" name="Text Box 7"/>
          <p:cNvSpPr txBox="1">
            <a:spLocks noChangeArrowheads="1"/>
          </p:cNvSpPr>
          <p:nvPr/>
        </p:nvSpPr>
        <p:spPr bwMode="auto">
          <a:xfrm>
            <a:off x="7242175" y="4222750"/>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solidFill>
                  <a:srgbClr val="003399"/>
                </a:solidFill>
              </a:rPr>
              <a:t>v</a:t>
            </a:r>
          </a:p>
        </p:txBody>
      </p:sp>
      <p:sp>
        <p:nvSpPr>
          <p:cNvPr id="29705" name="Text Box 9"/>
          <p:cNvSpPr txBox="1">
            <a:spLocks noChangeArrowheads="1"/>
          </p:cNvSpPr>
          <p:nvPr/>
        </p:nvSpPr>
        <p:spPr bwMode="auto">
          <a:xfrm>
            <a:off x="6353175" y="3409950"/>
            <a:ext cx="1106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solidFill>
                  <a:srgbClr val="003399"/>
                </a:solidFill>
              </a:rPr>
              <a:t>parent of v</a:t>
            </a:r>
          </a:p>
        </p:txBody>
      </p:sp>
      <p:sp>
        <p:nvSpPr>
          <p:cNvPr id="29706" name="Text Box 11"/>
          <p:cNvSpPr txBox="1">
            <a:spLocks noChangeArrowheads="1"/>
          </p:cNvSpPr>
          <p:nvPr/>
        </p:nvSpPr>
        <p:spPr bwMode="auto">
          <a:xfrm>
            <a:off x="7693025" y="5024438"/>
            <a:ext cx="957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solidFill>
                  <a:srgbClr val="003399"/>
                </a:solidFill>
              </a:rPr>
              <a:t>child of v</a:t>
            </a:r>
          </a:p>
        </p:txBody>
      </p:sp>
      <p:sp>
        <p:nvSpPr>
          <p:cNvPr id="29707" name="Text Box 13"/>
          <p:cNvSpPr txBox="1">
            <a:spLocks noChangeArrowheads="1"/>
          </p:cNvSpPr>
          <p:nvPr/>
        </p:nvSpPr>
        <p:spPr bwMode="auto">
          <a:xfrm>
            <a:off x="5780088" y="3048000"/>
            <a:ext cx="679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solidFill>
                  <a:srgbClr val="003399"/>
                </a:solidFill>
              </a:rPr>
              <a:t>root 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0C7D1860-57E8-4802-8015-8E7436C3242E}" type="slidenum">
              <a:rPr lang="en-US" altLang="en-US"/>
              <a:pPr/>
              <a:t>14</a:t>
            </a:fld>
            <a:endParaRPr lang="en-US" altLang="en-US" sz="1400"/>
          </a:p>
        </p:txBody>
      </p:sp>
      <p:sp>
        <p:nvSpPr>
          <p:cNvPr id="31747" name="Rectangle 2"/>
          <p:cNvSpPr>
            <a:spLocks noGrp="1" noChangeArrowheads="1"/>
          </p:cNvSpPr>
          <p:nvPr>
            <p:ph type="title"/>
          </p:nvPr>
        </p:nvSpPr>
        <p:spPr/>
        <p:txBody>
          <a:bodyPr/>
          <a:lstStyle/>
          <a:p>
            <a:r>
              <a:rPr lang="en-US" altLang="en-US" smtClean="0"/>
              <a:t>Phylogeny Trees</a:t>
            </a:r>
          </a:p>
        </p:txBody>
      </p:sp>
      <p:sp>
        <p:nvSpPr>
          <p:cNvPr id="31748" name="Rectangle 3"/>
          <p:cNvSpPr>
            <a:spLocks noGrp="1" noChangeArrowheads="1"/>
          </p:cNvSpPr>
          <p:nvPr>
            <p:ph type="body" idx="1"/>
          </p:nvPr>
        </p:nvSpPr>
        <p:spPr/>
        <p:txBody>
          <a:bodyPr/>
          <a:lstStyle/>
          <a:p>
            <a:r>
              <a:rPr lang="en-US" altLang="en-US" smtClean="0"/>
              <a:t>Phylogeny trees.  </a:t>
            </a:r>
            <a:r>
              <a:rPr lang="en-US" altLang="en-US" smtClean="0">
                <a:solidFill>
                  <a:schemeClr val="tx1"/>
                </a:solidFill>
              </a:rPr>
              <a:t>Describe evolutionary history of species. </a:t>
            </a:r>
          </a:p>
        </p:txBody>
      </p:sp>
      <p:pic>
        <p:nvPicPr>
          <p:cNvPr id="31749" name="Picture 4" descr="The image “http://tolweb.org/tree/home.pages/pictures/interpret1.gif” cannot be displayed, because it contains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3" y="2335213"/>
            <a:ext cx="3535362"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02FA6A87-6804-47C2-AC29-91261BEAD8AC}" type="slidenum">
              <a:rPr lang="en-US" altLang="en-US"/>
              <a:pPr/>
              <a:t>15</a:t>
            </a:fld>
            <a:endParaRPr lang="en-US" altLang="en-US" sz="1400"/>
          </a:p>
        </p:txBody>
      </p:sp>
      <p:sp>
        <p:nvSpPr>
          <p:cNvPr id="33795" name="Rectangle 2"/>
          <p:cNvSpPr>
            <a:spLocks noGrp="1" noChangeArrowheads="1"/>
          </p:cNvSpPr>
          <p:nvPr>
            <p:ph type="title"/>
          </p:nvPr>
        </p:nvSpPr>
        <p:spPr/>
        <p:txBody>
          <a:bodyPr/>
          <a:lstStyle/>
          <a:p>
            <a:r>
              <a:rPr lang="en-US" altLang="en-US" smtClean="0"/>
              <a:t>GUI Containment Hierarchy</a:t>
            </a:r>
          </a:p>
        </p:txBody>
      </p:sp>
      <p:pic>
        <p:nvPicPr>
          <p:cNvPr id="33796" name="Picture 4" descr="Annotated Conver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36938"/>
            <a:ext cx="4618038"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descr="JFrame Containment Hierarch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503488"/>
            <a:ext cx="4543425"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6"/>
          <p:cNvSpPr txBox="1">
            <a:spLocks noChangeArrowheads="1"/>
          </p:cNvSpPr>
          <p:nvPr/>
        </p:nvSpPr>
        <p:spPr bwMode="auto">
          <a:xfrm>
            <a:off x="912813" y="6016625"/>
            <a:ext cx="53340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2590" tIns="51296" rIns="102590" bIns="51296">
            <a:spAutoFit/>
          </a:bodyPr>
          <a:lstStyle>
            <a:lvl1pPr defTabSz="1019175">
              <a:defRPr kumimoji="1">
                <a:solidFill>
                  <a:schemeClr val="tx1"/>
                </a:solidFill>
                <a:latin typeface="Comic Sans MS" panose="030F0702030302020204" pitchFamily="66" charset="0"/>
              </a:defRPr>
            </a:lvl1pPr>
            <a:lvl2pPr marL="742950" indent="-285750" defTabSz="1019175">
              <a:defRPr kumimoji="1">
                <a:solidFill>
                  <a:schemeClr val="tx1"/>
                </a:solidFill>
                <a:latin typeface="Comic Sans MS" panose="030F0702030302020204" pitchFamily="66" charset="0"/>
              </a:defRPr>
            </a:lvl2pPr>
            <a:lvl3pPr marL="1143000" indent="-228600" defTabSz="1019175">
              <a:defRPr kumimoji="1">
                <a:solidFill>
                  <a:schemeClr val="tx1"/>
                </a:solidFill>
                <a:latin typeface="Comic Sans MS" panose="030F0702030302020204" pitchFamily="66" charset="0"/>
              </a:defRPr>
            </a:lvl3pPr>
            <a:lvl4pPr marL="1600200" indent="-228600" defTabSz="1019175">
              <a:defRPr kumimoji="1">
                <a:solidFill>
                  <a:schemeClr val="tx1"/>
                </a:solidFill>
                <a:latin typeface="Comic Sans MS" panose="030F0702030302020204" pitchFamily="66" charset="0"/>
              </a:defRPr>
            </a:lvl4pPr>
            <a:lvl5pPr marL="2057400" indent="-228600" defTabSz="1019175">
              <a:defRPr kumimoji="1">
                <a:solidFill>
                  <a:schemeClr val="tx1"/>
                </a:solidFill>
                <a:latin typeface="Comic Sans MS" panose="030F0702030302020204" pitchFamily="66" charset="0"/>
              </a:defRPr>
            </a:lvl5pPr>
            <a:lvl6pPr marL="2514600" indent="-228600" defTabSz="1019175"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defTabSz="1019175"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defTabSz="1019175"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defTabSz="1019175" eaLnBrk="0" fontAlgn="base" hangingPunct="0">
              <a:spcBef>
                <a:spcPct val="0"/>
              </a:spcBef>
              <a:spcAft>
                <a:spcPct val="0"/>
              </a:spcAft>
              <a:defRPr kumimoji="1">
                <a:solidFill>
                  <a:schemeClr val="tx1"/>
                </a:solidFill>
                <a:latin typeface="Comic Sans MS" panose="030F0702030302020204" pitchFamily="66" charset="0"/>
              </a:defRPr>
            </a:lvl9pPr>
          </a:lstStyle>
          <a:p>
            <a:pPr>
              <a:spcBef>
                <a:spcPct val="50000"/>
              </a:spcBef>
            </a:pPr>
            <a:r>
              <a:rPr lang="en-US" altLang="en-US" sz="1000"/>
              <a:t>Reference:  http://java.sun.com/docs/books/tutorial/uiswing/overview/anatomy.html</a:t>
            </a:r>
          </a:p>
        </p:txBody>
      </p:sp>
      <p:sp>
        <p:nvSpPr>
          <p:cNvPr id="33799" name="Rectangle 8"/>
          <p:cNvSpPr>
            <a:spLocks noGrp="1" noChangeArrowheads="1"/>
          </p:cNvSpPr>
          <p:nvPr>
            <p:ph type="body" idx="1"/>
          </p:nvPr>
        </p:nvSpPr>
        <p:spPr/>
        <p:txBody>
          <a:bodyPr/>
          <a:lstStyle/>
          <a:p>
            <a:r>
              <a:rPr lang="en-US" altLang="en-US" smtClean="0"/>
              <a:t>GUI containment hierarchy.  </a:t>
            </a:r>
            <a:r>
              <a:rPr lang="en-US" altLang="en-US" smtClean="0">
                <a:solidFill>
                  <a:schemeClr val="tx1"/>
                </a:solidFill>
              </a:rPr>
              <a:t>Describe organization of GUI widgets.</a:t>
            </a:r>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ph type="ctrTitle"/>
          </p:nvPr>
        </p:nvSpPr>
        <p:spPr>
          <a:noFill/>
        </p:spPr>
        <p:txBody>
          <a:bodyPr/>
          <a:lstStyle/>
          <a:p>
            <a:r>
              <a:rPr lang="en-US" altLang="en-US" smtClean="0"/>
              <a:t>3.2  Graph Traversal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38B4137C-9473-47AF-B1DD-CE82F9D30C45}" type="slidenum">
              <a:rPr lang="en-US" altLang="en-US"/>
              <a:pPr/>
              <a:t>17</a:t>
            </a:fld>
            <a:endParaRPr lang="en-US" altLang="en-US" sz="1400"/>
          </a:p>
        </p:txBody>
      </p:sp>
      <p:pic>
        <p:nvPicPr>
          <p:cNvPr id="37891" name="Picture 4" descr="kleinberg_03F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8216" r="44359" b="20930"/>
          <a:stretch>
            <a:fillRect/>
          </a:stretch>
        </p:blipFill>
        <p:spPr bwMode="auto">
          <a:xfrm>
            <a:off x="6415088" y="4151313"/>
            <a:ext cx="2195512" cy="217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2" name="Rectangle 2"/>
          <p:cNvSpPr>
            <a:spLocks noGrp="1" noChangeArrowheads="1"/>
          </p:cNvSpPr>
          <p:nvPr>
            <p:ph type="title"/>
          </p:nvPr>
        </p:nvSpPr>
        <p:spPr/>
        <p:txBody>
          <a:bodyPr/>
          <a:lstStyle/>
          <a:p>
            <a:r>
              <a:rPr lang="en-US" altLang="en-US" smtClean="0"/>
              <a:t>Connectivity</a:t>
            </a:r>
          </a:p>
        </p:txBody>
      </p:sp>
      <p:sp>
        <p:nvSpPr>
          <p:cNvPr id="37893" name="Rectangle 3"/>
          <p:cNvSpPr>
            <a:spLocks noGrp="1" noChangeArrowheads="1"/>
          </p:cNvSpPr>
          <p:nvPr>
            <p:ph type="body" idx="1"/>
          </p:nvPr>
        </p:nvSpPr>
        <p:spPr/>
        <p:txBody>
          <a:bodyPr/>
          <a:lstStyle/>
          <a:p>
            <a:r>
              <a:rPr lang="en-US" altLang="en-US" smtClean="0"/>
              <a:t>s-t connectivity problem.  </a:t>
            </a:r>
            <a:r>
              <a:rPr lang="en-US" altLang="en-US" smtClean="0">
                <a:solidFill>
                  <a:schemeClr val="tx1"/>
                </a:solidFill>
              </a:rPr>
              <a:t>Given two node s and t, is there a path between s and t?</a:t>
            </a:r>
          </a:p>
          <a:p>
            <a:pPr lvl="1"/>
            <a:endParaRPr lang="en-US" altLang="en-US" smtClean="0"/>
          </a:p>
          <a:p>
            <a:r>
              <a:rPr lang="en-US" altLang="en-US" smtClean="0"/>
              <a:t>s-t shortest path problem.  </a:t>
            </a:r>
            <a:r>
              <a:rPr lang="en-US" altLang="en-US" smtClean="0">
                <a:solidFill>
                  <a:schemeClr val="tx1"/>
                </a:solidFill>
              </a:rPr>
              <a:t>Given two node s and t, what is the length of the shortest path between s and t?</a:t>
            </a:r>
          </a:p>
          <a:p>
            <a:pPr lvl="1"/>
            <a:endParaRPr lang="en-US" altLang="en-US" smtClean="0"/>
          </a:p>
          <a:p>
            <a:r>
              <a:rPr lang="en-US" altLang="en-US" smtClean="0"/>
              <a:t>Applications.</a:t>
            </a:r>
          </a:p>
          <a:p>
            <a:pPr lvl="1"/>
            <a:r>
              <a:rPr lang="en-US" altLang="en-US" smtClean="0"/>
              <a:t>Friendster.</a:t>
            </a:r>
          </a:p>
          <a:p>
            <a:pPr lvl="1"/>
            <a:r>
              <a:rPr lang="en-US" altLang="en-US" smtClean="0"/>
              <a:t>Maze traversal.</a:t>
            </a:r>
          </a:p>
          <a:p>
            <a:pPr lvl="1"/>
            <a:r>
              <a:rPr lang="en-US" altLang="en-US" smtClean="0"/>
              <a:t>Kevin Bacon number.</a:t>
            </a:r>
          </a:p>
          <a:p>
            <a:pPr lvl="1"/>
            <a:r>
              <a:rPr lang="en-US" altLang="en-US" smtClean="0"/>
              <a:t>Fewest number of hops in a communication network.</a:t>
            </a: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159EB36E-2606-40E9-B429-2536CF00CB57}" type="slidenum">
              <a:rPr lang="en-US" altLang="en-US"/>
              <a:pPr/>
              <a:t>18</a:t>
            </a:fld>
            <a:endParaRPr lang="en-US" altLang="en-US" sz="1400"/>
          </a:p>
        </p:txBody>
      </p:sp>
      <p:sp>
        <p:nvSpPr>
          <p:cNvPr id="39939" name="Rectangle 2"/>
          <p:cNvSpPr>
            <a:spLocks noGrp="1" noChangeArrowheads="1"/>
          </p:cNvSpPr>
          <p:nvPr>
            <p:ph type="title"/>
          </p:nvPr>
        </p:nvSpPr>
        <p:spPr/>
        <p:txBody>
          <a:bodyPr/>
          <a:lstStyle/>
          <a:p>
            <a:r>
              <a:rPr lang="en-US" altLang="en-US" smtClean="0"/>
              <a:t>Breadth First Search</a:t>
            </a:r>
          </a:p>
        </p:txBody>
      </p:sp>
      <p:sp>
        <p:nvSpPr>
          <p:cNvPr id="39940" name="Rectangle 3"/>
          <p:cNvSpPr>
            <a:spLocks noGrp="1" noChangeArrowheads="1"/>
          </p:cNvSpPr>
          <p:nvPr>
            <p:ph type="body" idx="1"/>
          </p:nvPr>
        </p:nvSpPr>
        <p:spPr/>
        <p:txBody>
          <a:bodyPr/>
          <a:lstStyle/>
          <a:p>
            <a:r>
              <a:rPr lang="en-US" altLang="en-US" smtClean="0"/>
              <a:t>BFS intuition.  </a:t>
            </a:r>
            <a:r>
              <a:rPr lang="en-US" altLang="en-US" smtClean="0">
                <a:solidFill>
                  <a:schemeClr val="tx1"/>
                </a:solidFill>
              </a:rPr>
              <a:t>Explore outward from s in all possible directions, adding nodes one "layer" at a time.</a:t>
            </a:r>
          </a:p>
          <a:p>
            <a:endParaRPr lang="en-US" altLang="en-US" smtClean="0"/>
          </a:p>
          <a:p>
            <a:endParaRPr lang="en-US" altLang="en-US" smtClean="0"/>
          </a:p>
          <a:p>
            <a:r>
              <a:rPr lang="en-US" altLang="en-US" smtClean="0"/>
              <a:t>BFS algorithm.</a:t>
            </a:r>
          </a:p>
          <a:p>
            <a:pPr lvl="1"/>
            <a:r>
              <a:rPr lang="en-US" altLang="en-US" smtClean="0"/>
              <a:t>L</a:t>
            </a:r>
            <a:r>
              <a:rPr lang="en-US" altLang="en-US" baseline="-25000" smtClean="0"/>
              <a:t>0</a:t>
            </a:r>
            <a:r>
              <a:rPr lang="en-US" altLang="en-US" smtClean="0"/>
              <a:t> = { s }.</a:t>
            </a:r>
          </a:p>
          <a:p>
            <a:pPr lvl="1"/>
            <a:r>
              <a:rPr lang="en-US" altLang="en-US" smtClean="0"/>
              <a:t>L</a:t>
            </a:r>
            <a:r>
              <a:rPr lang="en-US" altLang="en-US" baseline="-25000" smtClean="0"/>
              <a:t>1</a:t>
            </a:r>
            <a:r>
              <a:rPr lang="en-US" altLang="en-US" smtClean="0"/>
              <a:t> = all neighbors of L</a:t>
            </a:r>
            <a:r>
              <a:rPr lang="en-US" altLang="en-US" baseline="-25000" smtClean="0"/>
              <a:t>0</a:t>
            </a:r>
            <a:r>
              <a:rPr lang="en-US" altLang="en-US" smtClean="0"/>
              <a:t>.</a:t>
            </a:r>
          </a:p>
          <a:p>
            <a:pPr lvl="1"/>
            <a:r>
              <a:rPr lang="en-US" altLang="en-US" smtClean="0"/>
              <a:t>L</a:t>
            </a:r>
            <a:r>
              <a:rPr lang="en-US" altLang="en-US" baseline="-25000" smtClean="0"/>
              <a:t>2</a:t>
            </a:r>
            <a:r>
              <a:rPr lang="en-US" altLang="en-US" smtClean="0"/>
              <a:t> = all nodes that do not belong to L</a:t>
            </a:r>
            <a:r>
              <a:rPr lang="en-US" altLang="en-US" baseline="-25000" smtClean="0"/>
              <a:t>0</a:t>
            </a:r>
            <a:r>
              <a:rPr lang="en-US" altLang="en-US" smtClean="0"/>
              <a:t> or L</a:t>
            </a:r>
            <a:r>
              <a:rPr lang="en-US" altLang="en-US" baseline="-25000" smtClean="0"/>
              <a:t>1</a:t>
            </a:r>
            <a:r>
              <a:rPr lang="en-US" altLang="en-US" smtClean="0"/>
              <a:t>, and that have an edge to a node in L</a:t>
            </a:r>
            <a:r>
              <a:rPr lang="en-US" altLang="en-US" baseline="-25000" smtClean="0"/>
              <a:t>1</a:t>
            </a:r>
            <a:r>
              <a:rPr lang="en-US" altLang="en-US" smtClean="0"/>
              <a:t>.</a:t>
            </a:r>
          </a:p>
          <a:p>
            <a:pPr lvl="1"/>
            <a:r>
              <a:rPr lang="en-US" altLang="en-US" smtClean="0"/>
              <a:t>L</a:t>
            </a:r>
            <a:r>
              <a:rPr lang="en-US" altLang="en-US" baseline="-25000" smtClean="0"/>
              <a:t>i+1</a:t>
            </a:r>
            <a:r>
              <a:rPr lang="en-US" altLang="en-US" smtClean="0"/>
              <a:t> = all nodes that do not belong to an earlier layer, and that have an edge to a node in L</a:t>
            </a:r>
            <a:r>
              <a:rPr lang="en-US" altLang="en-US" baseline="-25000" smtClean="0"/>
              <a:t>i</a:t>
            </a:r>
            <a:r>
              <a:rPr lang="en-US" altLang="en-US" smtClean="0"/>
              <a:t>.</a:t>
            </a:r>
          </a:p>
          <a:p>
            <a:pPr lvl="1"/>
            <a:endParaRPr lang="en-US" altLang="en-US" smtClean="0"/>
          </a:p>
          <a:p>
            <a:pPr lvl="1"/>
            <a:endParaRPr lang="en-US" altLang="en-US" smtClean="0"/>
          </a:p>
          <a:p>
            <a:r>
              <a:rPr lang="en-US" altLang="en-US" smtClean="0"/>
              <a:t>Theorem.  </a:t>
            </a:r>
            <a:r>
              <a:rPr lang="en-US" altLang="en-US" smtClean="0">
                <a:solidFill>
                  <a:schemeClr val="tx1"/>
                </a:solidFill>
              </a:rPr>
              <a:t>For each i, L</a:t>
            </a:r>
            <a:r>
              <a:rPr lang="en-US" altLang="en-US" baseline="-25000" smtClean="0">
                <a:solidFill>
                  <a:schemeClr val="tx1"/>
                </a:solidFill>
              </a:rPr>
              <a:t>i</a:t>
            </a:r>
            <a:r>
              <a:rPr lang="en-US" altLang="en-US" smtClean="0">
                <a:solidFill>
                  <a:schemeClr val="tx1"/>
                </a:solidFill>
              </a:rPr>
              <a:t> consists of all nodes at distance exactly i</a:t>
            </a:r>
            <a:br>
              <a:rPr lang="en-US" altLang="en-US" smtClean="0">
                <a:solidFill>
                  <a:schemeClr val="tx1"/>
                </a:solidFill>
              </a:rPr>
            </a:br>
            <a:r>
              <a:rPr lang="en-US" altLang="en-US" smtClean="0">
                <a:solidFill>
                  <a:schemeClr val="tx1"/>
                </a:solidFill>
              </a:rPr>
              <a:t>from s.  There is a path from s to t iff t appears in some layer.</a:t>
            </a:r>
            <a:endParaRPr lang="en-US" altLang="en-US" smtClean="0"/>
          </a:p>
        </p:txBody>
      </p:sp>
      <p:grpSp>
        <p:nvGrpSpPr>
          <p:cNvPr id="39941" name="Group 28"/>
          <p:cNvGrpSpPr>
            <a:grpSpLocks/>
          </p:cNvGrpSpPr>
          <p:nvPr/>
        </p:nvGrpSpPr>
        <p:grpSpPr bwMode="auto">
          <a:xfrm>
            <a:off x="3862388" y="1817688"/>
            <a:ext cx="4265612" cy="1004887"/>
            <a:chOff x="2319" y="1193"/>
            <a:chExt cx="2483" cy="585"/>
          </a:xfrm>
        </p:grpSpPr>
        <p:sp>
          <p:nvSpPr>
            <p:cNvPr id="39942" name="Line 25"/>
            <p:cNvSpPr>
              <a:spLocks noChangeShapeType="1"/>
            </p:cNvSpPr>
            <p:nvPr/>
          </p:nvSpPr>
          <p:spPr bwMode="auto">
            <a:xfrm>
              <a:off x="3509" y="1326"/>
              <a:ext cx="188" cy="11"/>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43" name="Line 26"/>
            <p:cNvSpPr>
              <a:spLocks noChangeShapeType="1"/>
            </p:cNvSpPr>
            <p:nvPr/>
          </p:nvSpPr>
          <p:spPr bwMode="auto">
            <a:xfrm>
              <a:off x="3492" y="1618"/>
              <a:ext cx="188" cy="30"/>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44" name="Line 27"/>
            <p:cNvSpPr>
              <a:spLocks noChangeShapeType="1"/>
            </p:cNvSpPr>
            <p:nvPr/>
          </p:nvSpPr>
          <p:spPr bwMode="auto">
            <a:xfrm flipV="1">
              <a:off x="3558" y="1483"/>
              <a:ext cx="154" cy="29"/>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45" name="Line 23"/>
            <p:cNvSpPr>
              <a:spLocks noChangeShapeType="1"/>
            </p:cNvSpPr>
            <p:nvPr/>
          </p:nvSpPr>
          <p:spPr bwMode="auto">
            <a:xfrm flipV="1">
              <a:off x="4358" y="1361"/>
              <a:ext cx="237" cy="7"/>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46" name="Line 24"/>
            <p:cNvSpPr>
              <a:spLocks noChangeShapeType="1"/>
            </p:cNvSpPr>
            <p:nvPr/>
          </p:nvSpPr>
          <p:spPr bwMode="auto">
            <a:xfrm>
              <a:off x="4281" y="1554"/>
              <a:ext cx="184" cy="40"/>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47" name="Line 16"/>
            <p:cNvSpPr>
              <a:spLocks noChangeShapeType="1"/>
            </p:cNvSpPr>
            <p:nvPr/>
          </p:nvSpPr>
          <p:spPr bwMode="auto">
            <a:xfrm flipV="1">
              <a:off x="2974" y="1349"/>
              <a:ext cx="387" cy="53"/>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48" name="Line 17"/>
            <p:cNvSpPr>
              <a:spLocks noChangeShapeType="1"/>
            </p:cNvSpPr>
            <p:nvPr/>
          </p:nvSpPr>
          <p:spPr bwMode="auto">
            <a:xfrm flipV="1">
              <a:off x="2892" y="1616"/>
              <a:ext cx="447" cy="18"/>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49" name="Line 18"/>
            <p:cNvSpPr>
              <a:spLocks noChangeShapeType="1"/>
            </p:cNvSpPr>
            <p:nvPr/>
          </p:nvSpPr>
          <p:spPr bwMode="auto">
            <a:xfrm flipV="1">
              <a:off x="2959" y="1445"/>
              <a:ext cx="387" cy="71"/>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50" name="Line 9"/>
            <p:cNvSpPr>
              <a:spLocks noChangeShapeType="1"/>
            </p:cNvSpPr>
            <p:nvPr/>
          </p:nvSpPr>
          <p:spPr bwMode="auto">
            <a:xfrm flipV="1">
              <a:off x="2432" y="1359"/>
              <a:ext cx="416" cy="89"/>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51" name="Line 10"/>
            <p:cNvSpPr>
              <a:spLocks noChangeShapeType="1"/>
            </p:cNvSpPr>
            <p:nvPr/>
          </p:nvSpPr>
          <p:spPr bwMode="auto">
            <a:xfrm>
              <a:off x="2451" y="1479"/>
              <a:ext cx="344" cy="118"/>
            </a:xfrm>
            <a:prstGeom prst="line">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52" name="Oval 6"/>
            <p:cNvSpPr>
              <a:spLocks noChangeArrowheads="1"/>
            </p:cNvSpPr>
            <p:nvPr/>
          </p:nvSpPr>
          <p:spPr bwMode="auto">
            <a:xfrm>
              <a:off x="2319" y="1395"/>
              <a:ext cx="154" cy="154"/>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s</a:t>
              </a:r>
            </a:p>
          </p:txBody>
        </p:sp>
        <p:sp>
          <p:nvSpPr>
            <p:cNvPr id="39953" name="Freeform 7"/>
            <p:cNvSpPr>
              <a:spLocks/>
            </p:cNvSpPr>
            <p:nvPr/>
          </p:nvSpPr>
          <p:spPr bwMode="auto">
            <a:xfrm>
              <a:off x="2693" y="1213"/>
              <a:ext cx="349" cy="565"/>
            </a:xfrm>
            <a:custGeom>
              <a:avLst/>
              <a:gdLst>
                <a:gd name="T0" fmla="*/ 125 w 249"/>
                <a:gd name="T1" fmla="*/ 7 h 429"/>
                <a:gd name="T2" fmla="*/ 116 w 249"/>
                <a:gd name="T3" fmla="*/ 100 h 429"/>
                <a:gd name="T4" fmla="*/ 67 w 249"/>
                <a:gd name="T5" fmla="*/ 148 h 429"/>
                <a:gd name="T6" fmla="*/ 42 w 249"/>
                <a:gd name="T7" fmla="*/ 170 h 429"/>
                <a:gd name="T8" fmla="*/ 25 w 249"/>
                <a:gd name="T9" fmla="*/ 217 h 429"/>
                <a:gd name="T10" fmla="*/ 17 w 249"/>
                <a:gd name="T11" fmla="*/ 241 h 429"/>
                <a:gd name="T12" fmla="*/ 8 w 249"/>
                <a:gd name="T13" fmla="*/ 295 h 429"/>
                <a:gd name="T14" fmla="*/ 17 w 249"/>
                <a:gd name="T15" fmla="*/ 475 h 429"/>
                <a:gd name="T16" fmla="*/ 93 w 249"/>
                <a:gd name="T17" fmla="*/ 507 h 429"/>
                <a:gd name="T18" fmla="*/ 233 w 249"/>
                <a:gd name="T19" fmla="*/ 523 h 429"/>
                <a:gd name="T20" fmla="*/ 249 w 249"/>
                <a:gd name="T21" fmla="*/ 468 h 429"/>
                <a:gd name="T22" fmla="*/ 283 w 249"/>
                <a:gd name="T23" fmla="*/ 420 h 429"/>
                <a:gd name="T24" fmla="*/ 325 w 249"/>
                <a:gd name="T25" fmla="*/ 281 h 429"/>
                <a:gd name="T26" fmla="*/ 283 w 249"/>
                <a:gd name="T27" fmla="*/ 61 h 429"/>
                <a:gd name="T28" fmla="*/ 249 w 249"/>
                <a:gd name="T29" fmla="*/ 30 h 429"/>
                <a:gd name="T30" fmla="*/ 241 w 249"/>
                <a:gd name="T31" fmla="*/ 7 h 429"/>
                <a:gd name="T32" fmla="*/ 125 w 249"/>
                <a:gd name="T33" fmla="*/ 7 h 4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9" h="429">
                  <a:moveTo>
                    <a:pt x="89" y="5"/>
                  </a:moveTo>
                  <a:cubicBezTo>
                    <a:pt x="87" y="29"/>
                    <a:pt x="91" y="54"/>
                    <a:pt x="83" y="76"/>
                  </a:cubicBezTo>
                  <a:cubicBezTo>
                    <a:pt x="77" y="92"/>
                    <a:pt x="60" y="100"/>
                    <a:pt x="48" y="112"/>
                  </a:cubicBezTo>
                  <a:cubicBezTo>
                    <a:pt x="42" y="118"/>
                    <a:pt x="30" y="129"/>
                    <a:pt x="30" y="129"/>
                  </a:cubicBezTo>
                  <a:cubicBezTo>
                    <a:pt x="26" y="141"/>
                    <a:pt x="22" y="153"/>
                    <a:pt x="18" y="165"/>
                  </a:cubicBezTo>
                  <a:cubicBezTo>
                    <a:pt x="16" y="171"/>
                    <a:pt x="12" y="183"/>
                    <a:pt x="12" y="183"/>
                  </a:cubicBezTo>
                  <a:cubicBezTo>
                    <a:pt x="36" y="279"/>
                    <a:pt x="9" y="145"/>
                    <a:pt x="6" y="224"/>
                  </a:cubicBezTo>
                  <a:cubicBezTo>
                    <a:pt x="4" y="270"/>
                    <a:pt x="0" y="317"/>
                    <a:pt x="12" y="361"/>
                  </a:cubicBezTo>
                  <a:cubicBezTo>
                    <a:pt x="17" y="380"/>
                    <a:pt x="50" y="374"/>
                    <a:pt x="66" y="385"/>
                  </a:cubicBezTo>
                  <a:cubicBezTo>
                    <a:pt x="78" y="429"/>
                    <a:pt x="71" y="425"/>
                    <a:pt x="166" y="397"/>
                  </a:cubicBezTo>
                  <a:cubicBezTo>
                    <a:pt x="180" y="393"/>
                    <a:pt x="171" y="368"/>
                    <a:pt x="178" y="355"/>
                  </a:cubicBezTo>
                  <a:cubicBezTo>
                    <a:pt x="185" y="342"/>
                    <a:pt x="202" y="319"/>
                    <a:pt x="202" y="319"/>
                  </a:cubicBezTo>
                  <a:cubicBezTo>
                    <a:pt x="211" y="283"/>
                    <a:pt x="224" y="249"/>
                    <a:pt x="232" y="213"/>
                  </a:cubicBezTo>
                  <a:cubicBezTo>
                    <a:pt x="228" y="133"/>
                    <a:pt x="249" y="93"/>
                    <a:pt x="202" y="46"/>
                  </a:cubicBezTo>
                  <a:cubicBezTo>
                    <a:pt x="186" y="0"/>
                    <a:pt x="210" y="55"/>
                    <a:pt x="178" y="23"/>
                  </a:cubicBezTo>
                  <a:cubicBezTo>
                    <a:pt x="174" y="19"/>
                    <a:pt x="178" y="6"/>
                    <a:pt x="172" y="5"/>
                  </a:cubicBezTo>
                  <a:cubicBezTo>
                    <a:pt x="145" y="0"/>
                    <a:pt x="117" y="5"/>
                    <a:pt x="89" y="5"/>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54" name="Text Box 8"/>
            <p:cNvSpPr txBox="1">
              <a:spLocks noChangeArrowheads="1"/>
            </p:cNvSpPr>
            <p:nvPr/>
          </p:nvSpPr>
          <p:spPr bwMode="auto">
            <a:xfrm>
              <a:off x="2748" y="1390"/>
              <a:ext cx="194"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L</a:t>
              </a:r>
              <a:r>
                <a:rPr lang="en-US" altLang="en-US" sz="1400" baseline="-25000"/>
                <a:t>1</a:t>
              </a:r>
            </a:p>
          </p:txBody>
        </p:sp>
        <p:sp>
          <p:nvSpPr>
            <p:cNvPr id="39955" name="Freeform 12"/>
            <p:cNvSpPr>
              <a:spLocks/>
            </p:cNvSpPr>
            <p:nvPr/>
          </p:nvSpPr>
          <p:spPr bwMode="auto">
            <a:xfrm>
              <a:off x="3251" y="1195"/>
              <a:ext cx="381" cy="580"/>
            </a:xfrm>
            <a:custGeom>
              <a:avLst/>
              <a:gdLst>
                <a:gd name="T0" fmla="*/ 161 w 339"/>
                <a:gd name="T1" fmla="*/ 4 h 580"/>
                <a:gd name="T2" fmla="*/ 247 w 339"/>
                <a:gd name="T3" fmla="*/ 16 h 580"/>
                <a:gd name="T4" fmla="*/ 320 w 339"/>
                <a:gd name="T5" fmla="*/ 82 h 580"/>
                <a:gd name="T6" fmla="*/ 354 w 339"/>
                <a:gd name="T7" fmla="*/ 153 h 580"/>
                <a:gd name="T8" fmla="*/ 368 w 339"/>
                <a:gd name="T9" fmla="*/ 189 h 580"/>
                <a:gd name="T10" fmla="*/ 334 w 339"/>
                <a:gd name="T11" fmla="*/ 390 h 580"/>
                <a:gd name="T12" fmla="*/ 267 w 339"/>
                <a:gd name="T13" fmla="*/ 515 h 580"/>
                <a:gd name="T14" fmla="*/ 188 w 339"/>
                <a:gd name="T15" fmla="*/ 580 h 580"/>
                <a:gd name="T16" fmla="*/ 94 w 339"/>
                <a:gd name="T17" fmla="*/ 557 h 580"/>
                <a:gd name="T18" fmla="*/ 40 w 339"/>
                <a:gd name="T19" fmla="*/ 497 h 580"/>
                <a:gd name="T20" fmla="*/ 47 w 339"/>
                <a:gd name="T21" fmla="*/ 325 h 580"/>
                <a:gd name="T22" fmla="*/ 94 w 339"/>
                <a:gd name="T23" fmla="*/ 64 h 580"/>
                <a:gd name="T24" fmla="*/ 161 w 339"/>
                <a:gd name="T25" fmla="*/ 4 h 5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9" h="580">
                  <a:moveTo>
                    <a:pt x="143" y="4"/>
                  </a:moveTo>
                  <a:cubicBezTo>
                    <a:pt x="169" y="7"/>
                    <a:pt x="199" y="0"/>
                    <a:pt x="220" y="16"/>
                  </a:cubicBezTo>
                  <a:cubicBezTo>
                    <a:pt x="247" y="37"/>
                    <a:pt x="259" y="63"/>
                    <a:pt x="285" y="82"/>
                  </a:cubicBezTo>
                  <a:cubicBezTo>
                    <a:pt x="294" y="109"/>
                    <a:pt x="304" y="128"/>
                    <a:pt x="315" y="153"/>
                  </a:cubicBezTo>
                  <a:cubicBezTo>
                    <a:pt x="320" y="165"/>
                    <a:pt x="327" y="189"/>
                    <a:pt x="327" y="189"/>
                  </a:cubicBezTo>
                  <a:cubicBezTo>
                    <a:pt x="324" y="263"/>
                    <a:pt x="339" y="331"/>
                    <a:pt x="297" y="390"/>
                  </a:cubicBezTo>
                  <a:cubicBezTo>
                    <a:pt x="282" y="435"/>
                    <a:pt x="290" y="498"/>
                    <a:pt x="238" y="515"/>
                  </a:cubicBezTo>
                  <a:cubicBezTo>
                    <a:pt x="215" y="538"/>
                    <a:pt x="195" y="562"/>
                    <a:pt x="167" y="580"/>
                  </a:cubicBezTo>
                  <a:cubicBezTo>
                    <a:pt x="130" y="575"/>
                    <a:pt x="112" y="577"/>
                    <a:pt x="84" y="557"/>
                  </a:cubicBezTo>
                  <a:cubicBezTo>
                    <a:pt x="63" y="526"/>
                    <a:pt x="50" y="540"/>
                    <a:pt x="36" y="497"/>
                  </a:cubicBezTo>
                  <a:cubicBezTo>
                    <a:pt x="38" y="440"/>
                    <a:pt x="40" y="382"/>
                    <a:pt x="42" y="325"/>
                  </a:cubicBezTo>
                  <a:cubicBezTo>
                    <a:pt x="42" y="325"/>
                    <a:pt x="0" y="92"/>
                    <a:pt x="84" y="64"/>
                  </a:cubicBezTo>
                  <a:cubicBezTo>
                    <a:pt x="117" y="12"/>
                    <a:pt x="105" y="42"/>
                    <a:pt x="143" y="4"/>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56" name="Freeform 13"/>
            <p:cNvSpPr>
              <a:spLocks/>
            </p:cNvSpPr>
            <p:nvPr/>
          </p:nvSpPr>
          <p:spPr bwMode="auto">
            <a:xfrm>
              <a:off x="4392" y="1193"/>
              <a:ext cx="410" cy="534"/>
            </a:xfrm>
            <a:custGeom>
              <a:avLst/>
              <a:gdLst>
                <a:gd name="T0" fmla="*/ 108 w 291"/>
                <a:gd name="T1" fmla="*/ 19 h 511"/>
                <a:gd name="T2" fmla="*/ 83 w 291"/>
                <a:gd name="T3" fmla="*/ 175 h 511"/>
                <a:gd name="T4" fmla="*/ 49 w 291"/>
                <a:gd name="T5" fmla="*/ 211 h 511"/>
                <a:gd name="T6" fmla="*/ 0 w 291"/>
                <a:gd name="T7" fmla="*/ 292 h 511"/>
                <a:gd name="T8" fmla="*/ 8 w 291"/>
                <a:gd name="T9" fmla="*/ 472 h 511"/>
                <a:gd name="T10" fmla="*/ 24 w 291"/>
                <a:gd name="T11" fmla="*/ 515 h 511"/>
                <a:gd name="T12" fmla="*/ 75 w 291"/>
                <a:gd name="T13" fmla="*/ 534 h 511"/>
                <a:gd name="T14" fmla="*/ 309 w 291"/>
                <a:gd name="T15" fmla="*/ 528 h 511"/>
                <a:gd name="T16" fmla="*/ 385 w 291"/>
                <a:gd name="T17" fmla="*/ 479 h 511"/>
                <a:gd name="T18" fmla="*/ 334 w 291"/>
                <a:gd name="T19" fmla="*/ 249 h 511"/>
                <a:gd name="T20" fmla="*/ 268 w 291"/>
                <a:gd name="T21" fmla="*/ 56 h 511"/>
                <a:gd name="T22" fmla="*/ 166 w 291"/>
                <a:gd name="T23" fmla="*/ 0 h 511"/>
                <a:gd name="T24" fmla="*/ 108 w 291"/>
                <a:gd name="T25" fmla="*/ 19 h 5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1" h="511">
                  <a:moveTo>
                    <a:pt x="77" y="18"/>
                  </a:moveTo>
                  <a:cubicBezTo>
                    <a:pt x="70" y="135"/>
                    <a:pt x="79" y="86"/>
                    <a:pt x="59" y="167"/>
                  </a:cubicBezTo>
                  <a:cubicBezTo>
                    <a:pt x="56" y="181"/>
                    <a:pt x="39" y="189"/>
                    <a:pt x="35" y="202"/>
                  </a:cubicBezTo>
                  <a:cubicBezTo>
                    <a:pt x="26" y="229"/>
                    <a:pt x="9" y="252"/>
                    <a:pt x="0" y="279"/>
                  </a:cubicBezTo>
                  <a:cubicBezTo>
                    <a:pt x="2" y="337"/>
                    <a:pt x="3" y="394"/>
                    <a:pt x="6" y="452"/>
                  </a:cubicBezTo>
                  <a:cubicBezTo>
                    <a:pt x="6" y="454"/>
                    <a:pt x="14" y="490"/>
                    <a:pt x="17" y="493"/>
                  </a:cubicBezTo>
                  <a:cubicBezTo>
                    <a:pt x="26" y="502"/>
                    <a:pt x="42" y="504"/>
                    <a:pt x="53" y="511"/>
                  </a:cubicBezTo>
                  <a:cubicBezTo>
                    <a:pt x="108" y="509"/>
                    <a:pt x="164" y="510"/>
                    <a:pt x="219" y="505"/>
                  </a:cubicBezTo>
                  <a:cubicBezTo>
                    <a:pt x="243" y="503"/>
                    <a:pt x="273" y="458"/>
                    <a:pt x="273" y="458"/>
                  </a:cubicBezTo>
                  <a:cubicBezTo>
                    <a:pt x="291" y="405"/>
                    <a:pt x="252" y="296"/>
                    <a:pt x="237" y="238"/>
                  </a:cubicBezTo>
                  <a:cubicBezTo>
                    <a:pt x="234" y="177"/>
                    <a:pt x="247" y="94"/>
                    <a:pt x="190" y="54"/>
                  </a:cubicBezTo>
                  <a:cubicBezTo>
                    <a:pt x="171" y="25"/>
                    <a:pt x="152" y="7"/>
                    <a:pt x="118" y="0"/>
                  </a:cubicBezTo>
                  <a:cubicBezTo>
                    <a:pt x="96" y="8"/>
                    <a:pt x="89" y="30"/>
                    <a:pt x="77" y="18"/>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39957" name="Text Box 15"/>
            <p:cNvSpPr txBox="1">
              <a:spLocks noChangeArrowheads="1"/>
            </p:cNvSpPr>
            <p:nvPr/>
          </p:nvSpPr>
          <p:spPr bwMode="auto">
            <a:xfrm>
              <a:off x="3331" y="1391"/>
              <a:ext cx="205"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L</a:t>
              </a:r>
              <a:r>
                <a:rPr lang="en-US" altLang="en-US" sz="1400" baseline="-25000"/>
                <a:t>2</a:t>
              </a:r>
            </a:p>
          </p:txBody>
        </p:sp>
        <p:sp>
          <p:nvSpPr>
            <p:cNvPr id="39958" name="Oval 19"/>
            <p:cNvSpPr>
              <a:spLocks noChangeArrowheads="1"/>
            </p:cNvSpPr>
            <p:nvPr/>
          </p:nvSpPr>
          <p:spPr bwMode="auto">
            <a:xfrm>
              <a:off x="3929" y="1466"/>
              <a:ext cx="29" cy="29"/>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39959" name="Oval 20"/>
            <p:cNvSpPr>
              <a:spLocks noChangeArrowheads="1"/>
            </p:cNvSpPr>
            <p:nvPr/>
          </p:nvSpPr>
          <p:spPr bwMode="auto">
            <a:xfrm>
              <a:off x="4001" y="1466"/>
              <a:ext cx="29" cy="29"/>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39960" name="Oval 21"/>
            <p:cNvSpPr>
              <a:spLocks noChangeArrowheads="1"/>
            </p:cNvSpPr>
            <p:nvPr/>
          </p:nvSpPr>
          <p:spPr bwMode="auto">
            <a:xfrm>
              <a:off x="4079" y="1466"/>
              <a:ext cx="29" cy="29"/>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39961" name="Text Box 22"/>
            <p:cNvSpPr txBox="1">
              <a:spLocks noChangeArrowheads="1"/>
            </p:cNvSpPr>
            <p:nvPr/>
          </p:nvSpPr>
          <p:spPr bwMode="auto">
            <a:xfrm>
              <a:off x="4467" y="1398"/>
              <a:ext cx="276"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L</a:t>
              </a:r>
              <a:r>
                <a:rPr lang="en-US" altLang="en-US" sz="1400" baseline="-25000"/>
                <a:t> n-1</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5538DE89-5FAC-4FD1-87C7-88FA8B2D4527}" type="slidenum">
              <a:rPr lang="en-US" altLang="en-US"/>
              <a:pPr/>
              <a:t>19</a:t>
            </a:fld>
            <a:endParaRPr lang="en-US" altLang="en-US" sz="1400"/>
          </a:p>
        </p:txBody>
      </p:sp>
      <p:pic>
        <p:nvPicPr>
          <p:cNvPr id="41987" name="Picture 4" descr="kleinberg_03F03"/>
          <p:cNvPicPr preferRelativeResize="0">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b="26587"/>
          <a:stretch>
            <a:fillRect/>
          </a:stretch>
        </p:blipFill>
        <p:spPr bwMode="auto">
          <a:xfrm>
            <a:off x="635000" y="4105275"/>
            <a:ext cx="77724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6" descr="kleinberg_03F02"/>
          <p:cNvPicPr preferRelativeResize="0">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l="17868" r="42842" b="20930"/>
          <a:stretch>
            <a:fillRect/>
          </a:stretch>
        </p:blipFill>
        <p:spPr bwMode="auto">
          <a:xfrm>
            <a:off x="2971800" y="1736725"/>
            <a:ext cx="2335213"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9" name="Rectangle 8"/>
          <p:cNvSpPr>
            <a:spLocks noGrp="1" noChangeArrowheads="1"/>
          </p:cNvSpPr>
          <p:nvPr>
            <p:ph type="title"/>
          </p:nvPr>
        </p:nvSpPr>
        <p:spPr/>
        <p:txBody>
          <a:bodyPr/>
          <a:lstStyle/>
          <a:p>
            <a:r>
              <a:rPr lang="en-US" altLang="en-US" smtClean="0"/>
              <a:t>Breadth First Search</a:t>
            </a:r>
          </a:p>
        </p:txBody>
      </p:sp>
      <p:sp>
        <p:nvSpPr>
          <p:cNvPr id="41990" name="Rectangle 9"/>
          <p:cNvSpPr>
            <a:spLocks noGrp="1" noChangeArrowheads="1"/>
          </p:cNvSpPr>
          <p:nvPr>
            <p:ph type="body" idx="1"/>
          </p:nvPr>
        </p:nvSpPr>
        <p:spPr/>
        <p:txBody>
          <a:bodyPr/>
          <a:lstStyle/>
          <a:p>
            <a:r>
              <a:rPr lang="en-US" altLang="en-US" smtClean="0"/>
              <a:t>Property.  </a:t>
            </a:r>
            <a:r>
              <a:rPr lang="en-US" altLang="en-US" smtClean="0">
                <a:solidFill>
                  <a:schemeClr val="tx1"/>
                </a:solidFill>
              </a:rPr>
              <a:t>Let T be a BFS tree of G = (V, E), and let (x, y) be an edge of G. Then the level of x and y differ by at most 1.</a:t>
            </a:r>
          </a:p>
        </p:txBody>
      </p:sp>
      <p:sp>
        <p:nvSpPr>
          <p:cNvPr id="41991" name="Rectangle 10"/>
          <p:cNvSpPr>
            <a:spLocks noChangeArrowheads="1"/>
          </p:cNvSpPr>
          <p:nvPr/>
        </p:nvSpPr>
        <p:spPr bwMode="auto">
          <a:xfrm>
            <a:off x="8482013" y="4227513"/>
            <a:ext cx="330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0</a:t>
            </a:r>
            <a:endParaRPr lang="en-US" altLang="en-US" sz="1200"/>
          </a:p>
        </p:txBody>
      </p:sp>
      <p:sp>
        <p:nvSpPr>
          <p:cNvPr id="41992" name="Rectangle 11"/>
          <p:cNvSpPr>
            <a:spLocks noChangeArrowheads="1"/>
          </p:cNvSpPr>
          <p:nvPr/>
        </p:nvSpPr>
        <p:spPr bwMode="auto">
          <a:xfrm>
            <a:off x="8494713" y="4795838"/>
            <a:ext cx="314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1</a:t>
            </a:r>
            <a:endParaRPr lang="en-US" altLang="en-US" sz="1200"/>
          </a:p>
        </p:txBody>
      </p:sp>
      <p:sp>
        <p:nvSpPr>
          <p:cNvPr id="41993" name="Rectangle 12"/>
          <p:cNvSpPr>
            <a:spLocks noChangeArrowheads="1"/>
          </p:cNvSpPr>
          <p:nvPr/>
        </p:nvSpPr>
        <p:spPr bwMode="auto">
          <a:xfrm>
            <a:off x="8507413" y="5394325"/>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2</a:t>
            </a:r>
            <a:endParaRPr lang="en-US" altLang="en-US" sz="1200"/>
          </a:p>
        </p:txBody>
      </p:sp>
      <p:sp>
        <p:nvSpPr>
          <p:cNvPr id="41994" name="Rectangle 13"/>
          <p:cNvSpPr>
            <a:spLocks noChangeArrowheads="1"/>
          </p:cNvSpPr>
          <p:nvPr/>
        </p:nvSpPr>
        <p:spPr bwMode="auto">
          <a:xfrm>
            <a:off x="8509000" y="5975350"/>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3</a:t>
            </a:r>
            <a:endParaRPr lang="en-US" altLang="en-US" sz="1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ctrTitle"/>
          </p:nvPr>
        </p:nvSpPr>
        <p:spPr>
          <a:noFill/>
        </p:spPr>
        <p:txBody>
          <a:bodyPr/>
          <a:lstStyle/>
          <a:p>
            <a:r>
              <a:rPr lang="en-US" altLang="en-US" smtClean="0"/>
              <a:t>3.1  Basic Definitions and Applications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88A4A10D-1358-418A-A086-3AD398B629C4}" type="slidenum">
              <a:rPr lang="en-US" altLang="en-US"/>
              <a:pPr/>
              <a:t>20</a:t>
            </a:fld>
            <a:endParaRPr lang="en-US" altLang="en-US" sz="1400"/>
          </a:p>
        </p:txBody>
      </p:sp>
      <p:sp>
        <p:nvSpPr>
          <p:cNvPr id="44035" name="Rectangle 2"/>
          <p:cNvSpPr>
            <a:spLocks noGrp="1" noChangeArrowheads="1"/>
          </p:cNvSpPr>
          <p:nvPr>
            <p:ph type="title"/>
          </p:nvPr>
        </p:nvSpPr>
        <p:spPr/>
        <p:txBody>
          <a:bodyPr/>
          <a:lstStyle/>
          <a:p>
            <a:r>
              <a:rPr lang="en-US" altLang="en-US" smtClean="0"/>
              <a:t>Breadth First Search:  Analysis</a:t>
            </a:r>
          </a:p>
        </p:txBody>
      </p:sp>
      <p:sp>
        <p:nvSpPr>
          <p:cNvPr id="44036" name="Rectangle 3"/>
          <p:cNvSpPr>
            <a:spLocks noGrp="1" noChangeArrowheads="1"/>
          </p:cNvSpPr>
          <p:nvPr>
            <p:ph type="body" idx="1"/>
          </p:nvPr>
        </p:nvSpPr>
        <p:spPr/>
        <p:txBody>
          <a:bodyPr/>
          <a:lstStyle/>
          <a:p>
            <a:r>
              <a:rPr lang="en-US" altLang="en-US" smtClean="0"/>
              <a:t>Theorem.  </a:t>
            </a:r>
            <a:r>
              <a:rPr lang="en-US" altLang="en-US" smtClean="0">
                <a:solidFill>
                  <a:schemeClr val="tx1"/>
                </a:solidFill>
              </a:rPr>
              <a:t>The above implementation of BFS runs in O(m + n) time if the graph is given by its adjacency representation.</a:t>
            </a:r>
          </a:p>
          <a:p>
            <a:endParaRPr lang="en-US" altLang="en-US" smtClean="0">
              <a:solidFill>
                <a:schemeClr val="tx1"/>
              </a:solidFill>
            </a:endParaRPr>
          </a:p>
          <a:p>
            <a:r>
              <a:rPr lang="en-US" altLang="en-US" smtClean="0"/>
              <a:t>Pf.</a:t>
            </a:r>
          </a:p>
          <a:p>
            <a:pPr lvl="1"/>
            <a:r>
              <a:rPr lang="en-US" altLang="en-US" smtClean="0"/>
              <a:t>Easy to prove O(n</a:t>
            </a:r>
            <a:r>
              <a:rPr lang="en-US" altLang="en-US" baseline="30000" smtClean="0"/>
              <a:t>2</a:t>
            </a:r>
            <a:r>
              <a:rPr lang="en-US" altLang="en-US" smtClean="0"/>
              <a:t>) running time:</a:t>
            </a:r>
          </a:p>
          <a:p>
            <a:pPr lvl="2"/>
            <a:r>
              <a:rPr lang="en-US" altLang="en-US" smtClean="0"/>
              <a:t>at most n lists L[i]</a:t>
            </a:r>
          </a:p>
          <a:p>
            <a:pPr lvl="2"/>
            <a:r>
              <a:rPr lang="en-US" altLang="en-US" smtClean="0"/>
              <a:t>each node occurs on at most one list; for loop runs </a:t>
            </a:r>
            <a:r>
              <a:rPr lang="en-US" altLang="en-US" smtClean="0">
                <a:sym typeface="Symbol" panose="05050102010706020507" pitchFamily="18" charset="2"/>
              </a:rPr>
              <a:t></a:t>
            </a:r>
            <a:r>
              <a:rPr lang="en-US" altLang="en-US" smtClean="0"/>
              <a:t> n times</a:t>
            </a:r>
          </a:p>
          <a:p>
            <a:pPr lvl="2"/>
            <a:r>
              <a:rPr lang="en-US" altLang="en-US" smtClean="0"/>
              <a:t>when we consider node u, there are </a:t>
            </a:r>
            <a:r>
              <a:rPr lang="en-US" altLang="en-US" smtClean="0">
                <a:sym typeface="Symbol" panose="05050102010706020507" pitchFamily="18" charset="2"/>
              </a:rPr>
              <a:t></a:t>
            </a:r>
            <a:r>
              <a:rPr lang="en-US" altLang="en-US" smtClean="0"/>
              <a:t> n incident edges (u, v),</a:t>
            </a:r>
            <a:br>
              <a:rPr lang="en-US" altLang="en-US" smtClean="0"/>
            </a:br>
            <a:r>
              <a:rPr lang="en-US" altLang="en-US" smtClean="0"/>
              <a:t>and we spend O(1) processing each edge</a:t>
            </a:r>
          </a:p>
          <a:p>
            <a:pPr lvl="2"/>
            <a:endParaRPr lang="en-US" altLang="en-US" smtClean="0"/>
          </a:p>
          <a:p>
            <a:pPr lvl="1"/>
            <a:r>
              <a:rPr lang="en-US" altLang="en-US" smtClean="0"/>
              <a:t>Actually runs in O(m + n) time:</a:t>
            </a:r>
          </a:p>
          <a:p>
            <a:pPr lvl="2"/>
            <a:r>
              <a:rPr lang="en-US" altLang="en-US" smtClean="0"/>
              <a:t>when we consider node u, there are deg(u) incident edges (u, v)</a:t>
            </a:r>
          </a:p>
          <a:p>
            <a:pPr lvl="2"/>
            <a:r>
              <a:rPr lang="en-US" altLang="en-US" smtClean="0"/>
              <a:t>total time processing edges is </a:t>
            </a:r>
            <a:r>
              <a:rPr lang="en-US" altLang="en-US" smtClean="0">
                <a:sym typeface="Symbol" panose="05050102010706020507" pitchFamily="18" charset="2"/>
              </a:rPr>
              <a:t></a:t>
            </a:r>
            <a:r>
              <a:rPr lang="en-US" altLang="en-US" baseline="-25000" smtClean="0">
                <a:sym typeface="Symbol" panose="05050102010706020507" pitchFamily="18" charset="2"/>
              </a:rPr>
              <a:t>uV </a:t>
            </a:r>
            <a:r>
              <a:rPr lang="en-US" altLang="en-US" smtClean="0"/>
              <a:t>deg(u) = 2m     </a:t>
            </a:r>
            <a:r>
              <a:rPr lang="en-US" altLang="en-US" smtClean="0">
                <a:ea typeface="Lucida Grande" pitchFamily="-110" charset="0"/>
                <a:cs typeface="Lucida Grande" pitchFamily="-110" charset="0"/>
              </a:rPr>
              <a:t>▪</a:t>
            </a:r>
            <a:endParaRPr lang="en-US" altLang="en-US" smtClean="0"/>
          </a:p>
          <a:p>
            <a:pPr lvl="2"/>
            <a:endParaRPr lang="en-US" altLang="en-US" smtClean="0"/>
          </a:p>
        </p:txBody>
      </p:sp>
      <p:sp>
        <p:nvSpPr>
          <p:cNvPr id="44037" name="Line 5"/>
          <p:cNvSpPr>
            <a:spLocks noChangeShapeType="1"/>
          </p:cNvSpPr>
          <p:nvPr/>
        </p:nvSpPr>
        <p:spPr bwMode="auto">
          <a:xfrm flipV="1">
            <a:off x="5807075" y="5251450"/>
            <a:ext cx="0" cy="23495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44038" name="Text Box 6"/>
          <p:cNvSpPr txBox="1">
            <a:spLocks noChangeArrowheads="1"/>
          </p:cNvSpPr>
          <p:nvPr/>
        </p:nvSpPr>
        <p:spPr bwMode="auto">
          <a:xfrm>
            <a:off x="5189538" y="5540375"/>
            <a:ext cx="305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each edge (u, v) is counted exactly twice</a:t>
            </a:r>
            <a:br>
              <a:rPr lang="en-US" altLang="en-US" sz="1200"/>
            </a:br>
            <a:r>
              <a:rPr lang="en-US" altLang="en-US" sz="1200"/>
              <a:t>in sum: once in deg(u) and once in deg(v)</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007B6CB3-7C98-4CB0-AB16-7117F76F75F2}" type="slidenum">
              <a:rPr lang="en-US" altLang="en-US"/>
              <a:pPr/>
              <a:t>21</a:t>
            </a:fld>
            <a:endParaRPr lang="en-US" altLang="en-US" sz="1400"/>
          </a:p>
        </p:txBody>
      </p:sp>
      <p:sp>
        <p:nvSpPr>
          <p:cNvPr id="46083" name="Rectangle 2"/>
          <p:cNvSpPr>
            <a:spLocks noGrp="1" noChangeArrowheads="1"/>
          </p:cNvSpPr>
          <p:nvPr>
            <p:ph type="title"/>
          </p:nvPr>
        </p:nvSpPr>
        <p:spPr/>
        <p:txBody>
          <a:bodyPr/>
          <a:lstStyle/>
          <a:p>
            <a:r>
              <a:rPr lang="en-US" altLang="en-US" smtClean="0"/>
              <a:t>Connected Component</a:t>
            </a:r>
          </a:p>
        </p:txBody>
      </p:sp>
      <p:sp>
        <p:nvSpPr>
          <p:cNvPr id="46084" name="Rectangle 3"/>
          <p:cNvSpPr>
            <a:spLocks noGrp="1" noChangeArrowheads="1"/>
          </p:cNvSpPr>
          <p:nvPr>
            <p:ph type="body" idx="1"/>
          </p:nvPr>
        </p:nvSpPr>
        <p:spPr/>
        <p:txBody>
          <a:bodyPr/>
          <a:lstStyle/>
          <a:p>
            <a:r>
              <a:rPr lang="en-US" altLang="en-US" smtClean="0"/>
              <a:t>Connected component.  </a:t>
            </a:r>
            <a:r>
              <a:rPr lang="en-US" altLang="en-US" smtClean="0">
                <a:solidFill>
                  <a:schemeClr val="tx1"/>
                </a:solidFill>
              </a:rPr>
              <a:t>Find all nodes reachable from s.</a:t>
            </a: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r>
              <a:rPr lang="en-US" altLang="en-US" smtClean="0">
                <a:solidFill>
                  <a:schemeClr val="tx1"/>
                </a:solidFill>
              </a:rPr>
              <a:t>Connected component containing node 1 = { 1, 2, 3, 4, 5, 6, 7, 8 }.</a:t>
            </a:r>
          </a:p>
          <a:p>
            <a:endParaRPr lang="en-US" altLang="en-US" smtClean="0">
              <a:solidFill>
                <a:schemeClr val="tx1"/>
              </a:solidFill>
            </a:endParaRPr>
          </a:p>
        </p:txBody>
      </p:sp>
      <p:pic>
        <p:nvPicPr>
          <p:cNvPr id="46085" name="Picture 4" descr="kleinberg_03F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8216" r="14383" b="20930"/>
          <a:stretch>
            <a:fillRect/>
          </a:stretch>
        </p:blipFill>
        <p:spPr bwMode="auto">
          <a:xfrm>
            <a:off x="2743200" y="2286000"/>
            <a:ext cx="3668713"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50CA0145-7C99-4435-91E1-DFF588300265}" type="slidenum">
              <a:rPr lang="en-US" altLang="en-US"/>
              <a:pPr/>
              <a:t>22</a:t>
            </a:fld>
            <a:endParaRPr lang="en-US" altLang="en-US" sz="1400"/>
          </a:p>
        </p:txBody>
      </p:sp>
      <p:sp>
        <p:nvSpPr>
          <p:cNvPr id="48131" name="Rectangle 2"/>
          <p:cNvSpPr>
            <a:spLocks noGrp="1" noChangeArrowheads="1"/>
          </p:cNvSpPr>
          <p:nvPr>
            <p:ph type="title"/>
          </p:nvPr>
        </p:nvSpPr>
        <p:spPr/>
        <p:txBody>
          <a:bodyPr/>
          <a:lstStyle/>
          <a:p>
            <a:r>
              <a:rPr lang="en-US" altLang="en-US" smtClean="0"/>
              <a:t>Flood Fill</a:t>
            </a:r>
          </a:p>
        </p:txBody>
      </p:sp>
      <p:sp>
        <p:nvSpPr>
          <p:cNvPr id="48132" name="Rectangle 3"/>
          <p:cNvSpPr>
            <a:spLocks noGrp="1" noChangeArrowheads="1"/>
          </p:cNvSpPr>
          <p:nvPr>
            <p:ph type="body" idx="1"/>
          </p:nvPr>
        </p:nvSpPr>
        <p:spPr/>
        <p:txBody>
          <a:bodyPr/>
          <a:lstStyle/>
          <a:p>
            <a:r>
              <a:rPr lang="en-US" altLang="en-US" smtClean="0"/>
              <a:t>Flood fill.  </a:t>
            </a:r>
            <a:r>
              <a:rPr lang="en-US" altLang="en-US" smtClean="0">
                <a:solidFill>
                  <a:schemeClr val="tx1"/>
                </a:solidFill>
              </a:rPr>
              <a:t>Given lime green pixel in an image, change color of entire blob of neighboring lime pixels to blue.</a:t>
            </a:r>
            <a:endParaRPr lang="en-US" altLang="en-US" smtClean="0">
              <a:solidFill>
                <a:schemeClr val="tx1"/>
              </a:solidFill>
              <a:sym typeface="Symbol" panose="05050102010706020507" pitchFamily="18" charset="2"/>
            </a:endParaRPr>
          </a:p>
          <a:p>
            <a:pPr lvl="1"/>
            <a:r>
              <a:rPr lang="en-US" altLang="en-US" smtClean="0"/>
              <a:t>Node:  pixel.</a:t>
            </a:r>
          </a:p>
          <a:p>
            <a:pPr lvl="1"/>
            <a:r>
              <a:rPr lang="en-US" altLang="en-US" smtClean="0"/>
              <a:t>Edge:  two neighboring lime pixels</a:t>
            </a:r>
            <a:r>
              <a:rPr lang="en-US" altLang="en-US" smtClean="0">
                <a:sym typeface="Symbol" panose="05050102010706020507" pitchFamily="18" charset="2"/>
              </a:rPr>
              <a:t>.</a:t>
            </a:r>
          </a:p>
          <a:p>
            <a:pPr lvl="1"/>
            <a:r>
              <a:rPr lang="en-US" altLang="en-US" smtClean="0"/>
              <a:t>Blob:  connected component of lime pixels.</a:t>
            </a:r>
          </a:p>
          <a:p>
            <a:pPr lvl="1"/>
            <a:endParaRPr lang="en-US" altLang="en-US" smtClean="0"/>
          </a:p>
        </p:txBody>
      </p:sp>
      <p:pic>
        <p:nvPicPr>
          <p:cNvPr id="48133" name="Picture 306" descr="bef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86138"/>
            <a:ext cx="403860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Line 309"/>
          <p:cNvSpPr>
            <a:spLocks noChangeShapeType="1"/>
          </p:cNvSpPr>
          <p:nvPr/>
        </p:nvSpPr>
        <p:spPr bwMode="auto">
          <a:xfrm flipH="1">
            <a:off x="3581400" y="2971800"/>
            <a:ext cx="2133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
        <p:nvSpPr>
          <p:cNvPr id="48135" name="Rectangle 310"/>
          <p:cNvSpPr>
            <a:spLocks noChangeArrowheads="1"/>
          </p:cNvSpPr>
          <p:nvPr/>
        </p:nvSpPr>
        <p:spPr bwMode="auto">
          <a:xfrm>
            <a:off x="5486400" y="2667000"/>
            <a:ext cx="2359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recolor lime green blob to blue</a:t>
            </a:r>
          </a:p>
        </p:txBody>
      </p:sp>
      <p:sp>
        <p:nvSpPr>
          <p:cNvPr id="48136" name="Rectangle 357"/>
          <p:cNvSpPr>
            <a:spLocks noChangeArrowheads="1"/>
          </p:cNvSpPr>
          <p:nvPr/>
        </p:nvSpPr>
        <p:spPr bwMode="auto">
          <a:xfrm>
            <a:off x="64008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37" name="Oval 358"/>
          <p:cNvSpPr>
            <a:spLocks noChangeArrowheads="1"/>
          </p:cNvSpPr>
          <p:nvPr/>
        </p:nvSpPr>
        <p:spPr bwMode="auto">
          <a:xfrm>
            <a:off x="65135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38" name="Rectangle 359"/>
          <p:cNvSpPr>
            <a:spLocks noChangeArrowheads="1"/>
          </p:cNvSpPr>
          <p:nvPr/>
        </p:nvSpPr>
        <p:spPr bwMode="auto">
          <a:xfrm>
            <a:off x="67056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39" name="Oval 360"/>
          <p:cNvSpPr>
            <a:spLocks noChangeArrowheads="1"/>
          </p:cNvSpPr>
          <p:nvPr/>
        </p:nvSpPr>
        <p:spPr bwMode="auto">
          <a:xfrm>
            <a:off x="68183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0" name="Rectangle 361"/>
          <p:cNvSpPr>
            <a:spLocks noChangeArrowheads="1"/>
          </p:cNvSpPr>
          <p:nvPr/>
        </p:nvSpPr>
        <p:spPr bwMode="auto">
          <a:xfrm>
            <a:off x="70104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1" name="Oval 362"/>
          <p:cNvSpPr>
            <a:spLocks noChangeArrowheads="1"/>
          </p:cNvSpPr>
          <p:nvPr/>
        </p:nvSpPr>
        <p:spPr bwMode="auto">
          <a:xfrm>
            <a:off x="71231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2" name="Rectangle 363"/>
          <p:cNvSpPr>
            <a:spLocks noChangeArrowheads="1"/>
          </p:cNvSpPr>
          <p:nvPr/>
        </p:nvSpPr>
        <p:spPr bwMode="auto">
          <a:xfrm>
            <a:off x="73152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3" name="Oval 364"/>
          <p:cNvSpPr>
            <a:spLocks noChangeArrowheads="1"/>
          </p:cNvSpPr>
          <p:nvPr/>
        </p:nvSpPr>
        <p:spPr bwMode="auto">
          <a:xfrm>
            <a:off x="74279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4" name="Rectangle 365"/>
          <p:cNvSpPr>
            <a:spLocks noChangeArrowheads="1"/>
          </p:cNvSpPr>
          <p:nvPr/>
        </p:nvSpPr>
        <p:spPr bwMode="auto">
          <a:xfrm>
            <a:off x="64008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5" name="Oval 366"/>
          <p:cNvSpPr>
            <a:spLocks noChangeArrowheads="1"/>
          </p:cNvSpPr>
          <p:nvPr/>
        </p:nvSpPr>
        <p:spPr bwMode="auto">
          <a:xfrm>
            <a:off x="65135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6" name="Rectangle 367"/>
          <p:cNvSpPr>
            <a:spLocks noChangeArrowheads="1"/>
          </p:cNvSpPr>
          <p:nvPr/>
        </p:nvSpPr>
        <p:spPr bwMode="auto">
          <a:xfrm>
            <a:off x="67056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7" name="Oval 368"/>
          <p:cNvSpPr>
            <a:spLocks noChangeArrowheads="1"/>
          </p:cNvSpPr>
          <p:nvPr/>
        </p:nvSpPr>
        <p:spPr bwMode="auto">
          <a:xfrm>
            <a:off x="68183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8" name="Rectangle 369"/>
          <p:cNvSpPr>
            <a:spLocks noChangeArrowheads="1"/>
          </p:cNvSpPr>
          <p:nvPr/>
        </p:nvSpPr>
        <p:spPr bwMode="auto">
          <a:xfrm>
            <a:off x="7010400" y="4267200"/>
            <a:ext cx="304800" cy="304800"/>
          </a:xfrm>
          <a:prstGeom prst="rect">
            <a:avLst/>
          </a:prstGeom>
          <a:solidFill>
            <a:srgbClr val="00FF00"/>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49" name="Oval 370"/>
          <p:cNvSpPr>
            <a:spLocks noChangeArrowheads="1"/>
          </p:cNvSpPr>
          <p:nvPr/>
        </p:nvSpPr>
        <p:spPr bwMode="auto">
          <a:xfrm>
            <a:off x="71231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0" name="Rectangle 371"/>
          <p:cNvSpPr>
            <a:spLocks noChangeArrowheads="1"/>
          </p:cNvSpPr>
          <p:nvPr/>
        </p:nvSpPr>
        <p:spPr bwMode="auto">
          <a:xfrm>
            <a:off x="7315200" y="4267200"/>
            <a:ext cx="304800" cy="304800"/>
          </a:xfrm>
          <a:prstGeom prst="rect">
            <a:avLst/>
          </a:prstGeom>
          <a:solidFill>
            <a:srgbClr val="00FF00"/>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1" name="Oval 372"/>
          <p:cNvSpPr>
            <a:spLocks noChangeArrowheads="1"/>
          </p:cNvSpPr>
          <p:nvPr/>
        </p:nvSpPr>
        <p:spPr bwMode="auto">
          <a:xfrm>
            <a:off x="74279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2" name="Rectangle 373"/>
          <p:cNvSpPr>
            <a:spLocks noChangeArrowheads="1"/>
          </p:cNvSpPr>
          <p:nvPr/>
        </p:nvSpPr>
        <p:spPr bwMode="auto">
          <a:xfrm>
            <a:off x="64008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3" name="Oval 374"/>
          <p:cNvSpPr>
            <a:spLocks noChangeArrowheads="1"/>
          </p:cNvSpPr>
          <p:nvPr/>
        </p:nvSpPr>
        <p:spPr bwMode="auto">
          <a:xfrm>
            <a:off x="65135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4" name="Rectangle 375"/>
          <p:cNvSpPr>
            <a:spLocks noChangeArrowheads="1"/>
          </p:cNvSpPr>
          <p:nvPr/>
        </p:nvSpPr>
        <p:spPr bwMode="auto">
          <a:xfrm>
            <a:off x="67056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5" name="Oval 376"/>
          <p:cNvSpPr>
            <a:spLocks noChangeArrowheads="1"/>
          </p:cNvSpPr>
          <p:nvPr/>
        </p:nvSpPr>
        <p:spPr bwMode="auto">
          <a:xfrm>
            <a:off x="68183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6" name="Rectangle 377"/>
          <p:cNvSpPr>
            <a:spLocks noChangeArrowheads="1"/>
          </p:cNvSpPr>
          <p:nvPr/>
        </p:nvSpPr>
        <p:spPr bwMode="auto">
          <a:xfrm>
            <a:off x="7010400" y="4572000"/>
            <a:ext cx="304800" cy="304800"/>
          </a:xfrm>
          <a:prstGeom prst="rect">
            <a:avLst/>
          </a:prstGeom>
          <a:solidFill>
            <a:srgbClr val="00FF00"/>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7" name="Oval 378"/>
          <p:cNvSpPr>
            <a:spLocks noChangeArrowheads="1"/>
          </p:cNvSpPr>
          <p:nvPr/>
        </p:nvSpPr>
        <p:spPr bwMode="auto">
          <a:xfrm>
            <a:off x="71231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8" name="Rectangle 379"/>
          <p:cNvSpPr>
            <a:spLocks noChangeArrowheads="1"/>
          </p:cNvSpPr>
          <p:nvPr/>
        </p:nvSpPr>
        <p:spPr bwMode="auto">
          <a:xfrm>
            <a:off x="7315200" y="4572000"/>
            <a:ext cx="304800" cy="304800"/>
          </a:xfrm>
          <a:prstGeom prst="rect">
            <a:avLst/>
          </a:prstGeom>
          <a:solidFill>
            <a:srgbClr val="00FF00"/>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59" name="Oval 380"/>
          <p:cNvSpPr>
            <a:spLocks noChangeArrowheads="1"/>
          </p:cNvSpPr>
          <p:nvPr/>
        </p:nvSpPr>
        <p:spPr bwMode="auto">
          <a:xfrm>
            <a:off x="74279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0" name="Rectangle 381"/>
          <p:cNvSpPr>
            <a:spLocks noChangeArrowheads="1"/>
          </p:cNvSpPr>
          <p:nvPr/>
        </p:nvSpPr>
        <p:spPr bwMode="auto">
          <a:xfrm>
            <a:off x="64008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1" name="Oval 382"/>
          <p:cNvSpPr>
            <a:spLocks noChangeArrowheads="1"/>
          </p:cNvSpPr>
          <p:nvPr/>
        </p:nvSpPr>
        <p:spPr bwMode="auto">
          <a:xfrm>
            <a:off x="65135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2" name="Rectangle 383"/>
          <p:cNvSpPr>
            <a:spLocks noChangeArrowheads="1"/>
          </p:cNvSpPr>
          <p:nvPr/>
        </p:nvSpPr>
        <p:spPr bwMode="auto">
          <a:xfrm>
            <a:off x="67056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3" name="Oval 384"/>
          <p:cNvSpPr>
            <a:spLocks noChangeArrowheads="1"/>
          </p:cNvSpPr>
          <p:nvPr/>
        </p:nvSpPr>
        <p:spPr bwMode="auto">
          <a:xfrm>
            <a:off x="68183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4" name="Rectangle 385"/>
          <p:cNvSpPr>
            <a:spLocks noChangeArrowheads="1"/>
          </p:cNvSpPr>
          <p:nvPr/>
        </p:nvSpPr>
        <p:spPr bwMode="auto">
          <a:xfrm>
            <a:off x="7010400" y="4876800"/>
            <a:ext cx="304800" cy="304800"/>
          </a:xfrm>
          <a:prstGeom prst="rect">
            <a:avLst/>
          </a:prstGeom>
          <a:solidFill>
            <a:srgbClr val="00FF00"/>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5" name="Oval 386"/>
          <p:cNvSpPr>
            <a:spLocks noChangeArrowheads="1"/>
          </p:cNvSpPr>
          <p:nvPr/>
        </p:nvSpPr>
        <p:spPr bwMode="auto">
          <a:xfrm>
            <a:off x="71231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6" name="Rectangle 387"/>
          <p:cNvSpPr>
            <a:spLocks noChangeArrowheads="1"/>
          </p:cNvSpPr>
          <p:nvPr/>
        </p:nvSpPr>
        <p:spPr bwMode="auto">
          <a:xfrm>
            <a:off x="7315200" y="4876800"/>
            <a:ext cx="304800" cy="304800"/>
          </a:xfrm>
          <a:prstGeom prst="rect">
            <a:avLst/>
          </a:prstGeom>
          <a:solidFill>
            <a:srgbClr val="00FF00"/>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7" name="Oval 388"/>
          <p:cNvSpPr>
            <a:spLocks noChangeArrowheads="1"/>
          </p:cNvSpPr>
          <p:nvPr/>
        </p:nvSpPr>
        <p:spPr bwMode="auto">
          <a:xfrm>
            <a:off x="74279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8" name="Rectangle 389"/>
          <p:cNvSpPr>
            <a:spLocks noChangeArrowheads="1"/>
          </p:cNvSpPr>
          <p:nvPr/>
        </p:nvSpPr>
        <p:spPr bwMode="auto">
          <a:xfrm>
            <a:off x="64008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69" name="Oval 390"/>
          <p:cNvSpPr>
            <a:spLocks noChangeArrowheads="1"/>
          </p:cNvSpPr>
          <p:nvPr/>
        </p:nvSpPr>
        <p:spPr bwMode="auto">
          <a:xfrm>
            <a:off x="65135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0" name="Rectangle 391"/>
          <p:cNvSpPr>
            <a:spLocks noChangeArrowheads="1"/>
          </p:cNvSpPr>
          <p:nvPr/>
        </p:nvSpPr>
        <p:spPr bwMode="auto">
          <a:xfrm>
            <a:off x="67056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1" name="Oval 392"/>
          <p:cNvSpPr>
            <a:spLocks noChangeArrowheads="1"/>
          </p:cNvSpPr>
          <p:nvPr/>
        </p:nvSpPr>
        <p:spPr bwMode="auto">
          <a:xfrm>
            <a:off x="68183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2" name="Rectangle 393"/>
          <p:cNvSpPr>
            <a:spLocks noChangeArrowheads="1"/>
          </p:cNvSpPr>
          <p:nvPr/>
        </p:nvSpPr>
        <p:spPr bwMode="auto">
          <a:xfrm>
            <a:off x="70104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3" name="Oval 394"/>
          <p:cNvSpPr>
            <a:spLocks noChangeArrowheads="1"/>
          </p:cNvSpPr>
          <p:nvPr/>
        </p:nvSpPr>
        <p:spPr bwMode="auto">
          <a:xfrm>
            <a:off x="71231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4" name="Rectangle 395"/>
          <p:cNvSpPr>
            <a:spLocks noChangeArrowheads="1"/>
          </p:cNvSpPr>
          <p:nvPr/>
        </p:nvSpPr>
        <p:spPr bwMode="auto">
          <a:xfrm>
            <a:off x="73152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5" name="Oval 396"/>
          <p:cNvSpPr>
            <a:spLocks noChangeArrowheads="1"/>
          </p:cNvSpPr>
          <p:nvPr/>
        </p:nvSpPr>
        <p:spPr bwMode="auto">
          <a:xfrm>
            <a:off x="74279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6" name="Rectangle 397"/>
          <p:cNvSpPr>
            <a:spLocks noChangeArrowheads="1"/>
          </p:cNvSpPr>
          <p:nvPr/>
        </p:nvSpPr>
        <p:spPr bwMode="auto">
          <a:xfrm>
            <a:off x="76200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7" name="Oval 398"/>
          <p:cNvSpPr>
            <a:spLocks noChangeArrowheads="1"/>
          </p:cNvSpPr>
          <p:nvPr/>
        </p:nvSpPr>
        <p:spPr bwMode="auto">
          <a:xfrm>
            <a:off x="77327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8" name="Rectangle 399"/>
          <p:cNvSpPr>
            <a:spLocks noChangeArrowheads="1"/>
          </p:cNvSpPr>
          <p:nvPr/>
        </p:nvSpPr>
        <p:spPr bwMode="auto">
          <a:xfrm>
            <a:off x="79248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79" name="Oval 400"/>
          <p:cNvSpPr>
            <a:spLocks noChangeArrowheads="1"/>
          </p:cNvSpPr>
          <p:nvPr/>
        </p:nvSpPr>
        <p:spPr bwMode="auto">
          <a:xfrm>
            <a:off x="80375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0" name="Rectangle 401"/>
          <p:cNvSpPr>
            <a:spLocks noChangeArrowheads="1"/>
          </p:cNvSpPr>
          <p:nvPr/>
        </p:nvSpPr>
        <p:spPr bwMode="auto">
          <a:xfrm>
            <a:off x="82296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1" name="Oval 402"/>
          <p:cNvSpPr>
            <a:spLocks noChangeArrowheads="1"/>
          </p:cNvSpPr>
          <p:nvPr/>
        </p:nvSpPr>
        <p:spPr bwMode="auto">
          <a:xfrm>
            <a:off x="83423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2" name="Rectangle 403"/>
          <p:cNvSpPr>
            <a:spLocks noChangeArrowheads="1"/>
          </p:cNvSpPr>
          <p:nvPr/>
        </p:nvSpPr>
        <p:spPr bwMode="auto">
          <a:xfrm>
            <a:off x="7620000" y="4267200"/>
            <a:ext cx="304800" cy="304800"/>
          </a:xfrm>
          <a:prstGeom prst="rect">
            <a:avLst/>
          </a:prstGeom>
          <a:solidFill>
            <a:srgbClr val="00FF00"/>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3" name="Oval 404"/>
          <p:cNvSpPr>
            <a:spLocks noChangeArrowheads="1"/>
          </p:cNvSpPr>
          <p:nvPr/>
        </p:nvSpPr>
        <p:spPr bwMode="auto">
          <a:xfrm>
            <a:off x="77327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4" name="Rectangle 405"/>
          <p:cNvSpPr>
            <a:spLocks noChangeArrowheads="1"/>
          </p:cNvSpPr>
          <p:nvPr/>
        </p:nvSpPr>
        <p:spPr bwMode="auto">
          <a:xfrm>
            <a:off x="79248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5" name="Oval 406"/>
          <p:cNvSpPr>
            <a:spLocks noChangeArrowheads="1"/>
          </p:cNvSpPr>
          <p:nvPr/>
        </p:nvSpPr>
        <p:spPr bwMode="auto">
          <a:xfrm>
            <a:off x="80375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6" name="Rectangle 407"/>
          <p:cNvSpPr>
            <a:spLocks noChangeArrowheads="1"/>
          </p:cNvSpPr>
          <p:nvPr/>
        </p:nvSpPr>
        <p:spPr bwMode="auto">
          <a:xfrm>
            <a:off x="82296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7" name="Oval 408"/>
          <p:cNvSpPr>
            <a:spLocks noChangeArrowheads="1"/>
          </p:cNvSpPr>
          <p:nvPr/>
        </p:nvSpPr>
        <p:spPr bwMode="auto">
          <a:xfrm>
            <a:off x="83423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8" name="Rectangle 409"/>
          <p:cNvSpPr>
            <a:spLocks noChangeArrowheads="1"/>
          </p:cNvSpPr>
          <p:nvPr/>
        </p:nvSpPr>
        <p:spPr bwMode="auto">
          <a:xfrm>
            <a:off x="76200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89" name="Oval 410"/>
          <p:cNvSpPr>
            <a:spLocks noChangeArrowheads="1"/>
          </p:cNvSpPr>
          <p:nvPr/>
        </p:nvSpPr>
        <p:spPr bwMode="auto">
          <a:xfrm>
            <a:off x="77327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0" name="Rectangle 411"/>
          <p:cNvSpPr>
            <a:spLocks noChangeArrowheads="1"/>
          </p:cNvSpPr>
          <p:nvPr/>
        </p:nvSpPr>
        <p:spPr bwMode="auto">
          <a:xfrm>
            <a:off x="79248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1" name="Oval 412"/>
          <p:cNvSpPr>
            <a:spLocks noChangeArrowheads="1"/>
          </p:cNvSpPr>
          <p:nvPr/>
        </p:nvSpPr>
        <p:spPr bwMode="auto">
          <a:xfrm>
            <a:off x="80375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2" name="Rectangle 413"/>
          <p:cNvSpPr>
            <a:spLocks noChangeArrowheads="1"/>
          </p:cNvSpPr>
          <p:nvPr/>
        </p:nvSpPr>
        <p:spPr bwMode="auto">
          <a:xfrm>
            <a:off x="82296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3" name="Oval 414"/>
          <p:cNvSpPr>
            <a:spLocks noChangeArrowheads="1"/>
          </p:cNvSpPr>
          <p:nvPr/>
        </p:nvSpPr>
        <p:spPr bwMode="auto">
          <a:xfrm>
            <a:off x="83423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4" name="Rectangle 415"/>
          <p:cNvSpPr>
            <a:spLocks noChangeArrowheads="1"/>
          </p:cNvSpPr>
          <p:nvPr/>
        </p:nvSpPr>
        <p:spPr bwMode="auto">
          <a:xfrm>
            <a:off x="76200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5" name="Oval 416"/>
          <p:cNvSpPr>
            <a:spLocks noChangeArrowheads="1"/>
          </p:cNvSpPr>
          <p:nvPr/>
        </p:nvSpPr>
        <p:spPr bwMode="auto">
          <a:xfrm>
            <a:off x="77327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6" name="Rectangle 417"/>
          <p:cNvSpPr>
            <a:spLocks noChangeArrowheads="1"/>
          </p:cNvSpPr>
          <p:nvPr/>
        </p:nvSpPr>
        <p:spPr bwMode="auto">
          <a:xfrm>
            <a:off x="79248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7" name="Oval 418"/>
          <p:cNvSpPr>
            <a:spLocks noChangeArrowheads="1"/>
          </p:cNvSpPr>
          <p:nvPr/>
        </p:nvSpPr>
        <p:spPr bwMode="auto">
          <a:xfrm>
            <a:off x="80375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8" name="Rectangle 419"/>
          <p:cNvSpPr>
            <a:spLocks noChangeArrowheads="1"/>
          </p:cNvSpPr>
          <p:nvPr/>
        </p:nvSpPr>
        <p:spPr bwMode="auto">
          <a:xfrm>
            <a:off x="82296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199" name="Oval 420"/>
          <p:cNvSpPr>
            <a:spLocks noChangeArrowheads="1"/>
          </p:cNvSpPr>
          <p:nvPr/>
        </p:nvSpPr>
        <p:spPr bwMode="auto">
          <a:xfrm>
            <a:off x="83423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200" name="Rectangle 421"/>
          <p:cNvSpPr>
            <a:spLocks noChangeArrowheads="1"/>
          </p:cNvSpPr>
          <p:nvPr/>
        </p:nvSpPr>
        <p:spPr bwMode="auto">
          <a:xfrm>
            <a:off x="76200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201" name="Oval 422"/>
          <p:cNvSpPr>
            <a:spLocks noChangeArrowheads="1"/>
          </p:cNvSpPr>
          <p:nvPr/>
        </p:nvSpPr>
        <p:spPr bwMode="auto">
          <a:xfrm>
            <a:off x="77327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202" name="Rectangle 423"/>
          <p:cNvSpPr>
            <a:spLocks noChangeArrowheads="1"/>
          </p:cNvSpPr>
          <p:nvPr/>
        </p:nvSpPr>
        <p:spPr bwMode="auto">
          <a:xfrm>
            <a:off x="79248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203" name="Oval 424"/>
          <p:cNvSpPr>
            <a:spLocks noChangeArrowheads="1"/>
          </p:cNvSpPr>
          <p:nvPr/>
        </p:nvSpPr>
        <p:spPr bwMode="auto">
          <a:xfrm>
            <a:off x="80375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204" name="Rectangle 425"/>
          <p:cNvSpPr>
            <a:spLocks noChangeArrowheads="1"/>
          </p:cNvSpPr>
          <p:nvPr/>
        </p:nvSpPr>
        <p:spPr bwMode="auto">
          <a:xfrm>
            <a:off x="82296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48205" name="Oval 426"/>
          <p:cNvSpPr>
            <a:spLocks noChangeArrowheads="1"/>
          </p:cNvSpPr>
          <p:nvPr/>
        </p:nvSpPr>
        <p:spPr bwMode="auto">
          <a:xfrm>
            <a:off x="83423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48206" name="AutoShape 427"/>
          <p:cNvCxnSpPr>
            <a:cxnSpLocks noChangeShapeType="1"/>
            <a:stCxn id="48149" idx="4"/>
            <a:endCxn id="48157" idx="0"/>
          </p:cNvCxnSpPr>
          <p:nvPr/>
        </p:nvCxnSpPr>
        <p:spPr bwMode="auto">
          <a:xfrm>
            <a:off x="7169150" y="4475163"/>
            <a:ext cx="0" cy="212725"/>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07" name="AutoShape 428"/>
          <p:cNvCxnSpPr>
            <a:cxnSpLocks noChangeShapeType="1"/>
            <a:stCxn id="48151" idx="4"/>
            <a:endCxn id="48159" idx="4"/>
          </p:cNvCxnSpPr>
          <p:nvPr/>
        </p:nvCxnSpPr>
        <p:spPr bwMode="auto">
          <a:xfrm>
            <a:off x="7473950" y="4475163"/>
            <a:ext cx="0" cy="30480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08" name="AutoShape 429"/>
          <p:cNvCxnSpPr>
            <a:cxnSpLocks noChangeShapeType="1"/>
            <a:stCxn id="48151" idx="2"/>
            <a:endCxn id="48149" idx="6"/>
          </p:cNvCxnSpPr>
          <p:nvPr/>
        </p:nvCxnSpPr>
        <p:spPr bwMode="auto">
          <a:xfrm flipH="1">
            <a:off x="7215188" y="44291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09" name="AutoShape 430"/>
          <p:cNvCxnSpPr>
            <a:cxnSpLocks noChangeShapeType="1"/>
            <a:stCxn id="48159" idx="2"/>
            <a:endCxn id="48157" idx="6"/>
          </p:cNvCxnSpPr>
          <p:nvPr/>
        </p:nvCxnSpPr>
        <p:spPr bwMode="auto">
          <a:xfrm flipH="1">
            <a:off x="7215188" y="47339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10" name="AutoShape 431"/>
          <p:cNvCxnSpPr>
            <a:cxnSpLocks noChangeShapeType="1"/>
            <a:stCxn id="48183" idx="2"/>
            <a:endCxn id="48151" idx="6"/>
          </p:cNvCxnSpPr>
          <p:nvPr/>
        </p:nvCxnSpPr>
        <p:spPr bwMode="auto">
          <a:xfrm flipH="1">
            <a:off x="7519988" y="44291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11" name="AutoShape 432"/>
          <p:cNvCxnSpPr>
            <a:cxnSpLocks noChangeShapeType="1"/>
            <a:stCxn id="48167" idx="0"/>
            <a:endCxn id="48159" idx="4"/>
          </p:cNvCxnSpPr>
          <p:nvPr/>
        </p:nvCxnSpPr>
        <p:spPr bwMode="auto">
          <a:xfrm flipV="1">
            <a:off x="7473950" y="4779963"/>
            <a:ext cx="0" cy="212725"/>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12" name="AutoShape 433"/>
          <p:cNvCxnSpPr>
            <a:cxnSpLocks noChangeShapeType="1"/>
            <a:stCxn id="48165" idx="6"/>
            <a:endCxn id="48167" idx="2"/>
          </p:cNvCxnSpPr>
          <p:nvPr/>
        </p:nvCxnSpPr>
        <p:spPr bwMode="auto">
          <a:xfrm>
            <a:off x="7215188" y="50387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13" name="AutoShape 434"/>
          <p:cNvCxnSpPr>
            <a:cxnSpLocks noChangeShapeType="1"/>
            <a:stCxn id="48157" idx="4"/>
            <a:endCxn id="48165" idx="0"/>
          </p:cNvCxnSpPr>
          <p:nvPr/>
        </p:nvCxnSpPr>
        <p:spPr bwMode="auto">
          <a:xfrm>
            <a:off x="7169150" y="4779963"/>
            <a:ext cx="0" cy="212725"/>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C0377319-C3DB-4875-A9D4-40A4C21DEABF}" type="slidenum">
              <a:rPr lang="en-US" altLang="en-US"/>
              <a:pPr/>
              <a:t>23</a:t>
            </a:fld>
            <a:endParaRPr lang="en-US" altLang="en-US" sz="1400"/>
          </a:p>
        </p:txBody>
      </p:sp>
      <p:pic>
        <p:nvPicPr>
          <p:cNvPr id="50179" name="Picture 42" descr="af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88" y="3386138"/>
            <a:ext cx="4037012"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2"/>
          <p:cNvSpPr>
            <a:spLocks noGrp="1" noChangeArrowheads="1"/>
          </p:cNvSpPr>
          <p:nvPr>
            <p:ph type="title"/>
          </p:nvPr>
        </p:nvSpPr>
        <p:spPr/>
        <p:txBody>
          <a:bodyPr/>
          <a:lstStyle/>
          <a:p>
            <a:r>
              <a:rPr lang="en-US" altLang="en-US" smtClean="0"/>
              <a:t>Flood Fill</a:t>
            </a:r>
          </a:p>
        </p:txBody>
      </p:sp>
      <p:sp>
        <p:nvSpPr>
          <p:cNvPr id="50181" name="Rectangle 3"/>
          <p:cNvSpPr>
            <a:spLocks noGrp="1" noChangeArrowheads="1"/>
          </p:cNvSpPr>
          <p:nvPr>
            <p:ph type="body" idx="1"/>
          </p:nvPr>
        </p:nvSpPr>
        <p:spPr/>
        <p:txBody>
          <a:bodyPr/>
          <a:lstStyle/>
          <a:p>
            <a:r>
              <a:rPr lang="en-US" altLang="en-US" smtClean="0"/>
              <a:t>Flood fill.  </a:t>
            </a:r>
            <a:r>
              <a:rPr lang="en-US" altLang="en-US" smtClean="0">
                <a:solidFill>
                  <a:schemeClr val="tx1"/>
                </a:solidFill>
              </a:rPr>
              <a:t>Given lime green pixel in an image, change color of entire blob of neighboring lime pixels to blue.</a:t>
            </a:r>
            <a:endParaRPr lang="en-US" altLang="en-US" smtClean="0">
              <a:solidFill>
                <a:schemeClr val="tx1"/>
              </a:solidFill>
              <a:sym typeface="Symbol" panose="05050102010706020507" pitchFamily="18" charset="2"/>
            </a:endParaRPr>
          </a:p>
          <a:p>
            <a:pPr lvl="1"/>
            <a:r>
              <a:rPr lang="en-US" altLang="en-US" smtClean="0"/>
              <a:t>Node:  pixel.</a:t>
            </a:r>
          </a:p>
          <a:p>
            <a:pPr lvl="1"/>
            <a:r>
              <a:rPr lang="en-US" altLang="en-US" smtClean="0"/>
              <a:t>Edge:  two neighboring lime pixels</a:t>
            </a:r>
            <a:r>
              <a:rPr lang="en-US" altLang="en-US" smtClean="0">
                <a:sym typeface="Symbol" panose="05050102010706020507" pitchFamily="18" charset="2"/>
              </a:rPr>
              <a:t>.</a:t>
            </a:r>
          </a:p>
          <a:p>
            <a:pPr lvl="1"/>
            <a:r>
              <a:rPr lang="en-US" altLang="en-US" smtClean="0"/>
              <a:t>Blob:  connected component of lime pixels.</a:t>
            </a:r>
          </a:p>
          <a:p>
            <a:pPr lvl="1"/>
            <a:endParaRPr lang="en-US" altLang="en-US" smtClean="0"/>
          </a:p>
        </p:txBody>
      </p:sp>
      <p:sp>
        <p:nvSpPr>
          <p:cNvPr id="50182" name="Line 44"/>
          <p:cNvSpPr>
            <a:spLocks noChangeShapeType="1"/>
          </p:cNvSpPr>
          <p:nvPr/>
        </p:nvSpPr>
        <p:spPr bwMode="auto">
          <a:xfrm flipH="1">
            <a:off x="3581400" y="2971800"/>
            <a:ext cx="2133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
        <p:nvSpPr>
          <p:cNvPr id="50183" name="Rectangle 45"/>
          <p:cNvSpPr>
            <a:spLocks noChangeArrowheads="1"/>
          </p:cNvSpPr>
          <p:nvPr/>
        </p:nvSpPr>
        <p:spPr bwMode="auto">
          <a:xfrm>
            <a:off x="5486400" y="2667000"/>
            <a:ext cx="2359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recolor lime green blob to blue</a:t>
            </a:r>
          </a:p>
        </p:txBody>
      </p:sp>
      <p:sp>
        <p:nvSpPr>
          <p:cNvPr id="50184" name="Rectangle 46"/>
          <p:cNvSpPr>
            <a:spLocks noChangeArrowheads="1"/>
          </p:cNvSpPr>
          <p:nvPr/>
        </p:nvSpPr>
        <p:spPr bwMode="auto">
          <a:xfrm>
            <a:off x="64008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85" name="Oval 47"/>
          <p:cNvSpPr>
            <a:spLocks noChangeArrowheads="1"/>
          </p:cNvSpPr>
          <p:nvPr/>
        </p:nvSpPr>
        <p:spPr bwMode="auto">
          <a:xfrm>
            <a:off x="65135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86" name="Rectangle 48"/>
          <p:cNvSpPr>
            <a:spLocks noChangeArrowheads="1"/>
          </p:cNvSpPr>
          <p:nvPr/>
        </p:nvSpPr>
        <p:spPr bwMode="auto">
          <a:xfrm>
            <a:off x="67056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87" name="Oval 49"/>
          <p:cNvSpPr>
            <a:spLocks noChangeArrowheads="1"/>
          </p:cNvSpPr>
          <p:nvPr/>
        </p:nvSpPr>
        <p:spPr bwMode="auto">
          <a:xfrm>
            <a:off x="68183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88" name="Rectangle 50"/>
          <p:cNvSpPr>
            <a:spLocks noChangeArrowheads="1"/>
          </p:cNvSpPr>
          <p:nvPr/>
        </p:nvSpPr>
        <p:spPr bwMode="auto">
          <a:xfrm>
            <a:off x="70104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89" name="Oval 51"/>
          <p:cNvSpPr>
            <a:spLocks noChangeArrowheads="1"/>
          </p:cNvSpPr>
          <p:nvPr/>
        </p:nvSpPr>
        <p:spPr bwMode="auto">
          <a:xfrm>
            <a:off x="71231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0" name="Rectangle 52"/>
          <p:cNvSpPr>
            <a:spLocks noChangeArrowheads="1"/>
          </p:cNvSpPr>
          <p:nvPr/>
        </p:nvSpPr>
        <p:spPr bwMode="auto">
          <a:xfrm>
            <a:off x="73152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1" name="Oval 53"/>
          <p:cNvSpPr>
            <a:spLocks noChangeArrowheads="1"/>
          </p:cNvSpPr>
          <p:nvPr/>
        </p:nvSpPr>
        <p:spPr bwMode="auto">
          <a:xfrm>
            <a:off x="74279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2" name="Rectangle 54"/>
          <p:cNvSpPr>
            <a:spLocks noChangeArrowheads="1"/>
          </p:cNvSpPr>
          <p:nvPr/>
        </p:nvSpPr>
        <p:spPr bwMode="auto">
          <a:xfrm>
            <a:off x="64008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3" name="Oval 55"/>
          <p:cNvSpPr>
            <a:spLocks noChangeArrowheads="1"/>
          </p:cNvSpPr>
          <p:nvPr/>
        </p:nvSpPr>
        <p:spPr bwMode="auto">
          <a:xfrm>
            <a:off x="65135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4" name="Rectangle 56"/>
          <p:cNvSpPr>
            <a:spLocks noChangeArrowheads="1"/>
          </p:cNvSpPr>
          <p:nvPr/>
        </p:nvSpPr>
        <p:spPr bwMode="auto">
          <a:xfrm>
            <a:off x="67056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5" name="Oval 57"/>
          <p:cNvSpPr>
            <a:spLocks noChangeArrowheads="1"/>
          </p:cNvSpPr>
          <p:nvPr/>
        </p:nvSpPr>
        <p:spPr bwMode="auto">
          <a:xfrm>
            <a:off x="68183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6" name="Rectangle 58"/>
          <p:cNvSpPr>
            <a:spLocks noChangeArrowheads="1"/>
          </p:cNvSpPr>
          <p:nvPr/>
        </p:nvSpPr>
        <p:spPr bwMode="auto">
          <a:xfrm>
            <a:off x="7010400" y="4267200"/>
            <a:ext cx="304800" cy="304800"/>
          </a:xfrm>
          <a:prstGeom prst="rect">
            <a:avLst/>
          </a:prstGeom>
          <a:solidFill>
            <a:srgbClr val="003399"/>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7" name="Oval 59"/>
          <p:cNvSpPr>
            <a:spLocks noChangeArrowheads="1"/>
          </p:cNvSpPr>
          <p:nvPr/>
        </p:nvSpPr>
        <p:spPr bwMode="auto">
          <a:xfrm>
            <a:off x="71231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8" name="Rectangle 60"/>
          <p:cNvSpPr>
            <a:spLocks noChangeArrowheads="1"/>
          </p:cNvSpPr>
          <p:nvPr/>
        </p:nvSpPr>
        <p:spPr bwMode="auto">
          <a:xfrm>
            <a:off x="7315200" y="4267200"/>
            <a:ext cx="304800" cy="304800"/>
          </a:xfrm>
          <a:prstGeom prst="rect">
            <a:avLst/>
          </a:prstGeom>
          <a:solidFill>
            <a:srgbClr val="003399"/>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199" name="Oval 61"/>
          <p:cNvSpPr>
            <a:spLocks noChangeArrowheads="1"/>
          </p:cNvSpPr>
          <p:nvPr/>
        </p:nvSpPr>
        <p:spPr bwMode="auto">
          <a:xfrm>
            <a:off x="74279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0" name="Rectangle 62"/>
          <p:cNvSpPr>
            <a:spLocks noChangeArrowheads="1"/>
          </p:cNvSpPr>
          <p:nvPr/>
        </p:nvSpPr>
        <p:spPr bwMode="auto">
          <a:xfrm>
            <a:off x="64008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1" name="Oval 63"/>
          <p:cNvSpPr>
            <a:spLocks noChangeArrowheads="1"/>
          </p:cNvSpPr>
          <p:nvPr/>
        </p:nvSpPr>
        <p:spPr bwMode="auto">
          <a:xfrm>
            <a:off x="65135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2" name="Rectangle 64"/>
          <p:cNvSpPr>
            <a:spLocks noChangeArrowheads="1"/>
          </p:cNvSpPr>
          <p:nvPr/>
        </p:nvSpPr>
        <p:spPr bwMode="auto">
          <a:xfrm>
            <a:off x="67056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3" name="Oval 65"/>
          <p:cNvSpPr>
            <a:spLocks noChangeArrowheads="1"/>
          </p:cNvSpPr>
          <p:nvPr/>
        </p:nvSpPr>
        <p:spPr bwMode="auto">
          <a:xfrm>
            <a:off x="68183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4" name="Rectangle 66"/>
          <p:cNvSpPr>
            <a:spLocks noChangeArrowheads="1"/>
          </p:cNvSpPr>
          <p:nvPr/>
        </p:nvSpPr>
        <p:spPr bwMode="auto">
          <a:xfrm>
            <a:off x="7010400" y="4572000"/>
            <a:ext cx="304800" cy="304800"/>
          </a:xfrm>
          <a:prstGeom prst="rect">
            <a:avLst/>
          </a:prstGeom>
          <a:solidFill>
            <a:srgbClr val="003399"/>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5" name="Oval 67"/>
          <p:cNvSpPr>
            <a:spLocks noChangeArrowheads="1"/>
          </p:cNvSpPr>
          <p:nvPr/>
        </p:nvSpPr>
        <p:spPr bwMode="auto">
          <a:xfrm>
            <a:off x="71231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6" name="Rectangle 68"/>
          <p:cNvSpPr>
            <a:spLocks noChangeArrowheads="1"/>
          </p:cNvSpPr>
          <p:nvPr/>
        </p:nvSpPr>
        <p:spPr bwMode="auto">
          <a:xfrm>
            <a:off x="7315200" y="4572000"/>
            <a:ext cx="304800" cy="304800"/>
          </a:xfrm>
          <a:prstGeom prst="rect">
            <a:avLst/>
          </a:prstGeom>
          <a:solidFill>
            <a:srgbClr val="003399"/>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7" name="Oval 69"/>
          <p:cNvSpPr>
            <a:spLocks noChangeArrowheads="1"/>
          </p:cNvSpPr>
          <p:nvPr/>
        </p:nvSpPr>
        <p:spPr bwMode="auto">
          <a:xfrm>
            <a:off x="74279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8" name="Rectangle 70"/>
          <p:cNvSpPr>
            <a:spLocks noChangeArrowheads="1"/>
          </p:cNvSpPr>
          <p:nvPr/>
        </p:nvSpPr>
        <p:spPr bwMode="auto">
          <a:xfrm>
            <a:off x="64008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09" name="Oval 71"/>
          <p:cNvSpPr>
            <a:spLocks noChangeArrowheads="1"/>
          </p:cNvSpPr>
          <p:nvPr/>
        </p:nvSpPr>
        <p:spPr bwMode="auto">
          <a:xfrm>
            <a:off x="65135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0" name="Rectangle 72"/>
          <p:cNvSpPr>
            <a:spLocks noChangeArrowheads="1"/>
          </p:cNvSpPr>
          <p:nvPr/>
        </p:nvSpPr>
        <p:spPr bwMode="auto">
          <a:xfrm>
            <a:off x="67056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1" name="Oval 73"/>
          <p:cNvSpPr>
            <a:spLocks noChangeArrowheads="1"/>
          </p:cNvSpPr>
          <p:nvPr/>
        </p:nvSpPr>
        <p:spPr bwMode="auto">
          <a:xfrm>
            <a:off x="68183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2" name="Rectangle 74"/>
          <p:cNvSpPr>
            <a:spLocks noChangeArrowheads="1"/>
          </p:cNvSpPr>
          <p:nvPr/>
        </p:nvSpPr>
        <p:spPr bwMode="auto">
          <a:xfrm>
            <a:off x="7010400" y="4876800"/>
            <a:ext cx="304800" cy="304800"/>
          </a:xfrm>
          <a:prstGeom prst="rect">
            <a:avLst/>
          </a:prstGeom>
          <a:solidFill>
            <a:srgbClr val="003399"/>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3" name="Oval 75"/>
          <p:cNvSpPr>
            <a:spLocks noChangeArrowheads="1"/>
          </p:cNvSpPr>
          <p:nvPr/>
        </p:nvSpPr>
        <p:spPr bwMode="auto">
          <a:xfrm>
            <a:off x="71231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4" name="Rectangle 76"/>
          <p:cNvSpPr>
            <a:spLocks noChangeArrowheads="1"/>
          </p:cNvSpPr>
          <p:nvPr/>
        </p:nvSpPr>
        <p:spPr bwMode="auto">
          <a:xfrm>
            <a:off x="7315200" y="4876800"/>
            <a:ext cx="304800" cy="304800"/>
          </a:xfrm>
          <a:prstGeom prst="rect">
            <a:avLst/>
          </a:prstGeom>
          <a:solidFill>
            <a:srgbClr val="003399"/>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5" name="Oval 77"/>
          <p:cNvSpPr>
            <a:spLocks noChangeArrowheads="1"/>
          </p:cNvSpPr>
          <p:nvPr/>
        </p:nvSpPr>
        <p:spPr bwMode="auto">
          <a:xfrm>
            <a:off x="74279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6" name="Rectangle 78"/>
          <p:cNvSpPr>
            <a:spLocks noChangeArrowheads="1"/>
          </p:cNvSpPr>
          <p:nvPr/>
        </p:nvSpPr>
        <p:spPr bwMode="auto">
          <a:xfrm>
            <a:off x="64008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7" name="Oval 79"/>
          <p:cNvSpPr>
            <a:spLocks noChangeArrowheads="1"/>
          </p:cNvSpPr>
          <p:nvPr/>
        </p:nvSpPr>
        <p:spPr bwMode="auto">
          <a:xfrm>
            <a:off x="65135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8" name="Rectangle 80"/>
          <p:cNvSpPr>
            <a:spLocks noChangeArrowheads="1"/>
          </p:cNvSpPr>
          <p:nvPr/>
        </p:nvSpPr>
        <p:spPr bwMode="auto">
          <a:xfrm>
            <a:off x="67056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19" name="Oval 81"/>
          <p:cNvSpPr>
            <a:spLocks noChangeArrowheads="1"/>
          </p:cNvSpPr>
          <p:nvPr/>
        </p:nvSpPr>
        <p:spPr bwMode="auto">
          <a:xfrm>
            <a:off x="68183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0" name="Rectangle 82"/>
          <p:cNvSpPr>
            <a:spLocks noChangeArrowheads="1"/>
          </p:cNvSpPr>
          <p:nvPr/>
        </p:nvSpPr>
        <p:spPr bwMode="auto">
          <a:xfrm>
            <a:off x="70104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1" name="Oval 83"/>
          <p:cNvSpPr>
            <a:spLocks noChangeArrowheads="1"/>
          </p:cNvSpPr>
          <p:nvPr/>
        </p:nvSpPr>
        <p:spPr bwMode="auto">
          <a:xfrm>
            <a:off x="71231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2" name="Rectangle 84"/>
          <p:cNvSpPr>
            <a:spLocks noChangeArrowheads="1"/>
          </p:cNvSpPr>
          <p:nvPr/>
        </p:nvSpPr>
        <p:spPr bwMode="auto">
          <a:xfrm>
            <a:off x="73152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3" name="Oval 85"/>
          <p:cNvSpPr>
            <a:spLocks noChangeArrowheads="1"/>
          </p:cNvSpPr>
          <p:nvPr/>
        </p:nvSpPr>
        <p:spPr bwMode="auto">
          <a:xfrm>
            <a:off x="74279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4" name="Rectangle 86"/>
          <p:cNvSpPr>
            <a:spLocks noChangeArrowheads="1"/>
          </p:cNvSpPr>
          <p:nvPr/>
        </p:nvSpPr>
        <p:spPr bwMode="auto">
          <a:xfrm>
            <a:off x="76200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5" name="Oval 87"/>
          <p:cNvSpPr>
            <a:spLocks noChangeArrowheads="1"/>
          </p:cNvSpPr>
          <p:nvPr/>
        </p:nvSpPr>
        <p:spPr bwMode="auto">
          <a:xfrm>
            <a:off x="77327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6" name="Rectangle 88"/>
          <p:cNvSpPr>
            <a:spLocks noChangeArrowheads="1"/>
          </p:cNvSpPr>
          <p:nvPr/>
        </p:nvSpPr>
        <p:spPr bwMode="auto">
          <a:xfrm>
            <a:off x="79248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7" name="Oval 89"/>
          <p:cNvSpPr>
            <a:spLocks noChangeArrowheads="1"/>
          </p:cNvSpPr>
          <p:nvPr/>
        </p:nvSpPr>
        <p:spPr bwMode="auto">
          <a:xfrm>
            <a:off x="80375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8" name="Rectangle 90"/>
          <p:cNvSpPr>
            <a:spLocks noChangeArrowheads="1"/>
          </p:cNvSpPr>
          <p:nvPr/>
        </p:nvSpPr>
        <p:spPr bwMode="auto">
          <a:xfrm>
            <a:off x="8229600" y="39624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29" name="Oval 91"/>
          <p:cNvSpPr>
            <a:spLocks noChangeArrowheads="1"/>
          </p:cNvSpPr>
          <p:nvPr/>
        </p:nvSpPr>
        <p:spPr bwMode="auto">
          <a:xfrm>
            <a:off x="8342313" y="40782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0" name="Rectangle 92"/>
          <p:cNvSpPr>
            <a:spLocks noChangeArrowheads="1"/>
          </p:cNvSpPr>
          <p:nvPr/>
        </p:nvSpPr>
        <p:spPr bwMode="auto">
          <a:xfrm>
            <a:off x="7620000" y="4267200"/>
            <a:ext cx="304800" cy="304800"/>
          </a:xfrm>
          <a:prstGeom prst="rect">
            <a:avLst/>
          </a:prstGeom>
          <a:solidFill>
            <a:srgbClr val="003399"/>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1" name="Oval 93"/>
          <p:cNvSpPr>
            <a:spLocks noChangeArrowheads="1"/>
          </p:cNvSpPr>
          <p:nvPr/>
        </p:nvSpPr>
        <p:spPr bwMode="auto">
          <a:xfrm>
            <a:off x="77327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2" name="Rectangle 94"/>
          <p:cNvSpPr>
            <a:spLocks noChangeArrowheads="1"/>
          </p:cNvSpPr>
          <p:nvPr/>
        </p:nvSpPr>
        <p:spPr bwMode="auto">
          <a:xfrm>
            <a:off x="79248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3" name="Oval 95"/>
          <p:cNvSpPr>
            <a:spLocks noChangeArrowheads="1"/>
          </p:cNvSpPr>
          <p:nvPr/>
        </p:nvSpPr>
        <p:spPr bwMode="auto">
          <a:xfrm>
            <a:off x="80375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4" name="Rectangle 96"/>
          <p:cNvSpPr>
            <a:spLocks noChangeArrowheads="1"/>
          </p:cNvSpPr>
          <p:nvPr/>
        </p:nvSpPr>
        <p:spPr bwMode="auto">
          <a:xfrm>
            <a:off x="8229600" y="42672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5" name="Oval 97"/>
          <p:cNvSpPr>
            <a:spLocks noChangeArrowheads="1"/>
          </p:cNvSpPr>
          <p:nvPr/>
        </p:nvSpPr>
        <p:spPr bwMode="auto">
          <a:xfrm>
            <a:off x="8342313" y="43830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6" name="Rectangle 98"/>
          <p:cNvSpPr>
            <a:spLocks noChangeArrowheads="1"/>
          </p:cNvSpPr>
          <p:nvPr/>
        </p:nvSpPr>
        <p:spPr bwMode="auto">
          <a:xfrm>
            <a:off x="76200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7" name="Oval 99"/>
          <p:cNvSpPr>
            <a:spLocks noChangeArrowheads="1"/>
          </p:cNvSpPr>
          <p:nvPr/>
        </p:nvSpPr>
        <p:spPr bwMode="auto">
          <a:xfrm>
            <a:off x="77327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8" name="Rectangle 100"/>
          <p:cNvSpPr>
            <a:spLocks noChangeArrowheads="1"/>
          </p:cNvSpPr>
          <p:nvPr/>
        </p:nvSpPr>
        <p:spPr bwMode="auto">
          <a:xfrm>
            <a:off x="79248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39" name="Oval 101"/>
          <p:cNvSpPr>
            <a:spLocks noChangeArrowheads="1"/>
          </p:cNvSpPr>
          <p:nvPr/>
        </p:nvSpPr>
        <p:spPr bwMode="auto">
          <a:xfrm>
            <a:off x="80375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0" name="Rectangle 102"/>
          <p:cNvSpPr>
            <a:spLocks noChangeArrowheads="1"/>
          </p:cNvSpPr>
          <p:nvPr/>
        </p:nvSpPr>
        <p:spPr bwMode="auto">
          <a:xfrm>
            <a:off x="8229600" y="45720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1" name="Oval 103"/>
          <p:cNvSpPr>
            <a:spLocks noChangeArrowheads="1"/>
          </p:cNvSpPr>
          <p:nvPr/>
        </p:nvSpPr>
        <p:spPr bwMode="auto">
          <a:xfrm>
            <a:off x="8342313" y="46878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2" name="Rectangle 104"/>
          <p:cNvSpPr>
            <a:spLocks noChangeArrowheads="1"/>
          </p:cNvSpPr>
          <p:nvPr/>
        </p:nvSpPr>
        <p:spPr bwMode="auto">
          <a:xfrm>
            <a:off x="76200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3" name="Oval 105"/>
          <p:cNvSpPr>
            <a:spLocks noChangeArrowheads="1"/>
          </p:cNvSpPr>
          <p:nvPr/>
        </p:nvSpPr>
        <p:spPr bwMode="auto">
          <a:xfrm>
            <a:off x="77327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4" name="Rectangle 106"/>
          <p:cNvSpPr>
            <a:spLocks noChangeArrowheads="1"/>
          </p:cNvSpPr>
          <p:nvPr/>
        </p:nvSpPr>
        <p:spPr bwMode="auto">
          <a:xfrm>
            <a:off x="79248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5" name="Oval 107"/>
          <p:cNvSpPr>
            <a:spLocks noChangeArrowheads="1"/>
          </p:cNvSpPr>
          <p:nvPr/>
        </p:nvSpPr>
        <p:spPr bwMode="auto">
          <a:xfrm>
            <a:off x="80375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6" name="Rectangle 108"/>
          <p:cNvSpPr>
            <a:spLocks noChangeArrowheads="1"/>
          </p:cNvSpPr>
          <p:nvPr/>
        </p:nvSpPr>
        <p:spPr bwMode="auto">
          <a:xfrm>
            <a:off x="8229600" y="48768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7" name="Oval 109"/>
          <p:cNvSpPr>
            <a:spLocks noChangeArrowheads="1"/>
          </p:cNvSpPr>
          <p:nvPr/>
        </p:nvSpPr>
        <p:spPr bwMode="auto">
          <a:xfrm>
            <a:off x="8342313" y="49926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8" name="Rectangle 110"/>
          <p:cNvSpPr>
            <a:spLocks noChangeArrowheads="1"/>
          </p:cNvSpPr>
          <p:nvPr/>
        </p:nvSpPr>
        <p:spPr bwMode="auto">
          <a:xfrm>
            <a:off x="76200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49" name="Oval 111"/>
          <p:cNvSpPr>
            <a:spLocks noChangeArrowheads="1"/>
          </p:cNvSpPr>
          <p:nvPr/>
        </p:nvSpPr>
        <p:spPr bwMode="auto">
          <a:xfrm>
            <a:off x="77327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50" name="Rectangle 112"/>
          <p:cNvSpPr>
            <a:spLocks noChangeArrowheads="1"/>
          </p:cNvSpPr>
          <p:nvPr/>
        </p:nvSpPr>
        <p:spPr bwMode="auto">
          <a:xfrm>
            <a:off x="79248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51" name="Oval 113"/>
          <p:cNvSpPr>
            <a:spLocks noChangeArrowheads="1"/>
          </p:cNvSpPr>
          <p:nvPr/>
        </p:nvSpPr>
        <p:spPr bwMode="auto">
          <a:xfrm>
            <a:off x="80375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52" name="Rectangle 114"/>
          <p:cNvSpPr>
            <a:spLocks noChangeArrowheads="1"/>
          </p:cNvSpPr>
          <p:nvPr/>
        </p:nvSpPr>
        <p:spPr bwMode="auto">
          <a:xfrm>
            <a:off x="8229600" y="5181600"/>
            <a:ext cx="304800" cy="304800"/>
          </a:xfrm>
          <a:prstGeom prst="rect">
            <a:avLst/>
          </a:prstGeom>
          <a:solidFill>
            <a:schemeClr val="tx2"/>
          </a:solidFill>
          <a:ln w="9525">
            <a:solidFill>
              <a:schemeClr val="bg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50253" name="Oval 115"/>
          <p:cNvSpPr>
            <a:spLocks noChangeArrowheads="1"/>
          </p:cNvSpPr>
          <p:nvPr/>
        </p:nvSpPr>
        <p:spPr bwMode="auto">
          <a:xfrm>
            <a:off x="8342313" y="5297488"/>
            <a:ext cx="92075" cy="92075"/>
          </a:xfrm>
          <a:prstGeom prst="ellipse">
            <a:avLst/>
          </a:prstGeom>
          <a:solidFill>
            <a:schemeClr val="bg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50254" name="AutoShape 116"/>
          <p:cNvCxnSpPr>
            <a:cxnSpLocks noChangeShapeType="1"/>
            <a:stCxn id="50197" idx="4"/>
            <a:endCxn id="50205" idx="0"/>
          </p:cNvCxnSpPr>
          <p:nvPr/>
        </p:nvCxnSpPr>
        <p:spPr bwMode="auto">
          <a:xfrm>
            <a:off x="7169150" y="4475163"/>
            <a:ext cx="0" cy="212725"/>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55" name="AutoShape 117"/>
          <p:cNvCxnSpPr>
            <a:cxnSpLocks noChangeShapeType="1"/>
            <a:stCxn id="50199" idx="4"/>
            <a:endCxn id="50207" idx="4"/>
          </p:cNvCxnSpPr>
          <p:nvPr/>
        </p:nvCxnSpPr>
        <p:spPr bwMode="auto">
          <a:xfrm>
            <a:off x="7473950" y="4475163"/>
            <a:ext cx="0" cy="30480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56" name="AutoShape 118"/>
          <p:cNvCxnSpPr>
            <a:cxnSpLocks noChangeShapeType="1"/>
            <a:stCxn id="50199" idx="2"/>
            <a:endCxn id="50197" idx="6"/>
          </p:cNvCxnSpPr>
          <p:nvPr/>
        </p:nvCxnSpPr>
        <p:spPr bwMode="auto">
          <a:xfrm flipH="1">
            <a:off x="7215188" y="44291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57" name="AutoShape 119"/>
          <p:cNvCxnSpPr>
            <a:cxnSpLocks noChangeShapeType="1"/>
            <a:stCxn id="50207" idx="2"/>
            <a:endCxn id="50205" idx="6"/>
          </p:cNvCxnSpPr>
          <p:nvPr/>
        </p:nvCxnSpPr>
        <p:spPr bwMode="auto">
          <a:xfrm flipH="1">
            <a:off x="7215188" y="47339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58" name="AutoShape 120"/>
          <p:cNvCxnSpPr>
            <a:cxnSpLocks noChangeShapeType="1"/>
            <a:stCxn id="50231" idx="2"/>
            <a:endCxn id="50199" idx="6"/>
          </p:cNvCxnSpPr>
          <p:nvPr/>
        </p:nvCxnSpPr>
        <p:spPr bwMode="auto">
          <a:xfrm flipH="1">
            <a:off x="7519988" y="44291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59" name="AutoShape 121"/>
          <p:cNvCxnSpPr>
            <a:cxnSpLocks noChangeShapeType="1"/>
            <a:stCxn id="50215" idx="0"/>
            <a:endCxn id="50207" idx="4"/>
          </p:cNvCxnSpPr>
          <p:nvPr/>
        </p:nvCxnSpPr>
        <p:spPr bwMode="auto">
          <a:xfrm flipV="1">
            <a:off x="7473950" y="4779963"/>
            <a:ext cx="0" cy="212725"/>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60" name="AutoShape 122"/>
          <p:cNvCxnSpPr>
            <a:cxnSpLocks noChangeShapeType="1"/>
            <a:stCxn id="50213" idx="6"/>
            <a:endCxn id="50215" idx="2"/>
          </p:cNvCxnSpPr>
          <p:nvPr/>
        </p:nvCxnSpPr>
        <p:spPr bwMode="auto">
          <a:xfrm>
            <a:off x="7215188" y="5038725"/>
            <a:ext cx="212725" cy="0"/>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61" name="AutoShape 123"/>
          <p:cNvCxnSpPr>
            <a:cxnSpLocks noChangeShapeType="1"/>
            <a:stCxn id="50205" idx="4"/>
            <a:endCxn id="50213" idx="0"/>
          </p:cNvCxnSpPr>
          <p:nvPr/>
        </p:nvCxnSpPr>
        <p:spPr bwMode="auto">
          <a:xfrm>
            <a:off x="7169150" y="4779963"/>
            <a:ext cx="0" cy="212725"/>
          </a:xfrm>
          <a:prstGeom prst="straightConnector1">
            <a:avLst/>
          </a:prstGeom>
          <a:noFill/>
          <a:ln w="254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1F286A8E-FF78-4051-81C0-089D3D8B9D99}" type="slidenum">
              <a:rPr lang="en-US" altLang="en-US"/>
              <a:pPr/>
              <a:t>24</a:t>
            </a:fld>
            <a:endParaRPr lang="en-US" altLang="en-US" sz="1400"/>
          </a:p>
        </p:txBody>
      </p:sp>
      <p:sp>
        <p:nvSpPr>
          <p:cNvPr id="52227" name="Rectangle 2"/>
          <p:cNvSpPr>
            <a:spLocks noGrp="1" noChangeArrowheads="1"/>
          </p:cNvSpPr>
          <p:nvPr>
            <p:ph type="title"/>
          </p:nvPr>
        </p:nvSpPr>
        <p:spPr/>
        <p:txBody>
          <a:bodyPr/>
          <a:lstStyle/>
          <a:p>
            <a:r>
              <a:rPr lang="en-US" altLang="en-US" smtClean="0"/>
              <a:t>Connected Component</a:t>
            </a:r>
          </a:p>
        </p:txBody>
      </p:sp>
      <p:sp>
        <p:nvSpPr>
          <p:cNvPr id="52228" name="Rectangle 3"/>
          <p:cNvSpPr>
            <a:spLocks noGrp="1" noChangeArrowheads="1"/>
          </p:cNvSpPr>
          <p:nvPr>
            <p:ph type="body" idx="1"/>
          </p:nvPr>
        </p:nvSpPr>
        <p:spPr/>
        <p:txBody>
          <a:bodyPr/>
          <a:lstStyle/>
          <a:p>
            <a:r>
              <a:rPr lang="en-US" altLang="en-US" smtClean="0"/>
              <a:t>Connected component.  </a:t>
            </a:r>
            <a:r>
              <a:rPr lang="en-US" altLang="en-US" smtClean="0">
                <a:solidFill>
                  <a:schemeClr val="tx1"/>
                </a:solidFill>
              </a:rPr>
              <a:t>Find all nodes reachable from s.</a:t>
            </a: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r>
              <a:rPr lang="en-US" altLang="en-US" smtClean="0"/>
              <a:t>Theorem.  </a:t>
            </a:r>
            <a:r>
              <a:rPr lang="en-US" altLang="en-US" smtClean="0">
                <a:solidFill>
                  <a:schemeClr val="tx1"/>
                </a:solidFill>
              </a:rPr>
              <a:t>Upon termination, R is the connected component containing s.</a:t>
            </a:r>
          </a:p>
          <a:p>
            <a:pPr lvl="1"/>
            <a:r>
              <a:rPr lang="en-US" altLang="en-US" smtClean="0"/>
              <a:t>BFS = explore in order of distance from s.</a:t>
            </a:r>
          </a:p>
          <a:p>
            <a:pPr lvl="1"/>
            <a:r>
              <a:rPr lang="en-US" altLang="en-US" smtClean="0"/>
              <a:t>DFS = explore in a different way.</a:t>
            </a:r>
          </a:p>
        </p:txBody>
      </p:sp>
      <p:pic>
        <p:nvPicPr>
          <p:cNvPr id="52229" name="Picture 4" descr="kleinberg_03a01p08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r="31030"/>
          <a:stretch>
            <a:fillRect/>
          </a:stretch>
        </p:blipFill>
        <p:spPr bwMode="auto">
          <a:xfrm>
            <a:off x="658813" y="2209800"/>
            <a:ext cx="4876800"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0" name="Freeform 5"/>
          <p:cNvSpPr>
            <a:spLocks/>
          </p:cNvSpPr>
          <p:nvPr/>
        </p:nvSpPr>
        <p:spPr bwMode="auto">
          <a:xfrm>
            <a:off x="6145213" y="2286000"/>
            <a:ext cx="2106612" cy="1371600"/>
          </a:xfrm>
          <a:custGeom>
            <a:avLst/>
            <a:gdLst>
              <a:gd name="T0" fmla="*/ 227703 w 1471"/>
              <a:gd name="T1" fmla="*/ 249382 h 1045"/>
              <a:gd name="T2" fmla="*/ 448246 w 1471"/>
              <a:gd name="T3" fmla="*/ 102378 h 1045"/>
              <a:gd name="T4" fmla="*/ 644443 w 1471"/>
              <a:gd name="T5" fmla="*/ 94503 h 1045"/>
              <a:gd name="T6" fmla="*/ 907948 w 1471"/>
              <a:gd name="T7" fmla="*/ 31501 h 1045"/>
              <a:gd name="T8" fmla="*/ 958072 w 1471"/>
              <a:gd name="T9" fmla="*/ 23626 h 1045"/>
              <a:gd name="T10" fmla="*/ 992442 w 1471"/>
              <a:gd name="T11" fmla="*/ 15750 h 1045"/>
              <a:gd name="T12" fmla="*/ 1076936 w 1471"/>
              <a:gd name="T13" fmla="*/ 0 h 1045"/>
              <a:gd name="T14" fmla="*/ 1579601 w 1471"/>
              <a:gd name="T15" fmla="*/ 7875 h 1045"/>
              <a:gd name="T16" fmla="*/ 1681280 w 1471"/>
              <a:gd name="T17" fmla="*/ 31501 h 1045"/>
              <a:gd name="T18" fmla="*/ 1758613 w 1471"/>
              <a:gd name="T19" fmla="*/ 70877 h 1045"/>
              <a:gd name="T20" fmla="*/ 1886069 w 1471"/>
              <a:gd name="T21" fmla="*/ 140441 h 1045"/>
              <a:gd name="T22" fmla="*/ 1996341 w 1471"/>
              <a:gd name="T23" fmla="*/ 219193 h 1045"/>
              <a:gd name="T24" fmla="*/ 2089427 w 1471"/>
              <a:gd name="T25" fmla="*/ 358322 h 1045"/>
              <a:gd name="T26" fmla="*/ 2046464 w 1471"/>
              <a:gd name="T27" fmla="*/ 803272 h 1045"/>
              <a:gd name="T28" fmla="*/ 2013526 w 1471"/>
              <a:gd name="T29" fmla="*/ 1005402 h 1045"/>
              <a:gd name="T30" fmla="*/ 1825921 w 1471"/>
              <a:gd name="T31" fmla="*/ 1208846 h 1045"/>
              <a:gd name="T32" fmla="*/ 1732835 w 1471"/>
              <a:gd name="T33" fmla="*/ 1286285 h 1045"/>
              <a:gd name="T34" fmla="*/ 1613971 w 1471"/>
              <a:gd name="T35" fmla="*/ 1333536 h 1045"/>
              <a:gd name="T36" fmla="*/ 1426367 w 1471"/>
              <a:gd name="T37" fmla="*/ 1371600 h 1045"/>
              <a:gd name="T38" fmla="*/ 822023 w 1471"/>
              <a:gd name="T39" fmla="*/ 1365037 h 1045"/>
              <a:gd name="T40" fmla="*/ 499801 w 1471"/>
              <a:gd name="T41" fmla="*/ 1208846 h 1045"/>
              <a:gd name="T42" fmla="*/ 439653 w 1471"/>
              <a:gd name="T43" fmla="*/ 1137969 h 1045"/>
              <a:gd name="T44" fmla="*/ 388098 w 1471"/>
              <a:gd name="T45" fmla="*/ 1107780 h 1045"/>
              <a:gd name="T46" fmla="*/ 260641 w 1471"/>
              <a:gd name="T47" fmla="*/ 967339 h 1045"/>
              <a:gd name="T48" fmla="*/ 244888 w 1471"/>
              <a:gd name="T49" fmla="*/ 943713 h 1045"/>
              <a:gd name="T50" fmla="*/ 219111 w 1471"/>
              <a:gd name="T51" fmla="*/ 927963 h 1045"/>
              <a:gd name="T52" fmla="*/ 193333 w 1471"/>
              <a:gd name="T53" fmla="*/ 850523 h 1045"/>
              <a:gd name="T54" fmla="*/ 158963 w 1471"/>
              <a:gd name="T55" fmla="*/ 803272 h 1045"/>
              <a:gd name="T56" fmla="*/ 141777 w 1471"/>
              <a:gd name="T57" fmla="*/ 756021 h 1045"/>
              <a:gd name="T58" fmla="*/ 210518 w 1471"/>
              <a:gd name="T59" fmla="*/ 265132 h 1045"/>
              <a:gd name="T60" fmla="*/ 227703 w 1471"/>
              <a:gd name="T61" fmla="*/ 249382 h 10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71" h="1045">
                <a:moveTo>
                  <a:pt x="159" y="190"/>
                </a:moveTo>
                <a:cubicBezTo>
                  <a:pt x="191" y="167"/>
                  <a:pt x="280" y="82"/>
                  <a:pt x="313" y="78"/>
                </a:cubicBezTo>
                <a:cubicBezTo>
                  <a:pt x="358" y="73"/>
                  <a:pt x="404" y="74"/>
                  <a:pt x="450" y="72"/>
                </a:cubicBezTo>
                <a:cubicBezTo>
                  <a:pt x="510" y="51"/>
                  <a:pt x="572" y="36"/>
                  <a:pt x="634" y="24"/>
                </a:cubicBezTo>
                <a:cubicBezTo>
                  <a:pt x="646" y="22"/>
                  <a:pt x="657" y="20"/>
                  <a:pt x="669" y="18"/>
                </a:cubicBezTo>
                <a:cubicBezTo>
                  <a:pt x="677" y="16"/>
                  <a:pt x="685" y="14"/>
                  <a:pt x="693" y="12"/>
                </a:cubicBezTo>
                <a:cubicBezTo>
                  <a:pt x="713" y="8"/>
                  <a:pt x="752" y="0"/>
                  <a:pt x="752" y="0"/>
                </a:cubicBezTo>
                <a:cubicBezTo>
                  <a:pt x="869" y="2"/>
                  <a:pt x="986" y="2"/>
                  <a:pt x="1103" y="6"/>
                </a:cubicBezTo>
                <a:cubicBezTo>
                  <a:pt x="1122" y="7"/>
                  <a:pt x="1157" y="14"/>
                  <a:pt x="1174" y="24"/>
                </a:cubicBezTo>
                <a:cubicBezTo>
                  <a:pt x="1236" y="58"/>
                  <a:pt x="1187" y="40"/>
                  <a:pt x="1228" y="54"/>
                </a:cubicBezTo>
                <a:cubicBezTo>
                  <a:pt x="1256" y="73"/>
                  <a:pt x="1284" y="96"/>
                  <a:pt x="1317" y="107"/>
                </a:cubicBezTo>
                <a:cubicBezTo>
                  <a:pt x="1345" y="126"/>
                  <a:pt x="1367" y="149"/>
                  <a:pt x="1394" y="167"/>
                </a:cubicBezTo>
                <a:cubicBezTo>
                  <a:pt x="1418" y="201"/>
                  <a:pt x="1436" y="240"/>
                  <a:pt x="1459" y="273"/>
                </a:cubicBezTo>
                <a:cubicBezTo>
                  <a:pt x="1471" y="390"/>
                  <a:pt x="1466" y="502"/>
                  <a:pt x="1429" y="612"/>
                </a:cubicBezTo>
                <a:cubicBezTo>
                  <a:pt x="1426" y="677"/>
                  <a:pt x="1439" y="719"/>
                  <a:pt x="1406" y="766"/>
                </a:cubicBezTo>
                <a:cubicBezTo>
                  <a:pt x="1386" y="827"/>
                  <a:pt x="1328" y="886"/>
                  <a:pt x="1275" y="921"/>
                </a:cubicBezTo>
                <a:cubicBezTo>
                  <a:pt x="1259" y="945"/>
                  <a:pt x="1234" y="964"/>
                  <a:pt x="1210" y="980"/>
                </a:cubicBezTo>
                <a:cubicBezTo>
                  <a:pt x="1189" y="1011"/>
                  <a:pt x="1160" y="1008"/>
                  <a:pt x="1127" y="1016"/>
                </a:cubicBezTo>
                <a:cubicBezTo>
                  <a:pt x="1084" y="1026"/>
                  <a:pt x="1039" y="1033"/>
                  <a:pt x="996" y="1045"/>
                </a:cubicBezTo>
                <a:cubicBezTo>
                  <a:pt x="855" y="1043"/>
                  <a:pt x="715" y="1043"/>
                  <a:pt x="574" y="1040"/>
                </a:cubicBezTo>
                <a:cubicBezTo>
                  <a:pt x="485" y="1038"/>
                  <a:pt x="429" y="948"/>
                  <a:pt x="349" y="921"/>
                </a:cubicBezTo>
                <a:cubicBezTo>
                  <a:pt x="336" y="901"/>
                  <a:pt x="326" y="881"/>
                  <a:pt x="307" y="867"/>
                </a:cubicBezTo>
                <a:cubicBezTo>
                  <a:pt x="296" y="858"/>
                  <a:pt x="271" y="844"/>
                  <a:pt x="271" y="844"/>
                </a:cubicBezTo>
                <a:cubicBezTo>
                  <a:pt x="258" y="816"/>
                  <a:pt x="210" y="756"/>
                  <a:pt x="182" y="737"/>
                </a:cubicBezTo>
                <a:cubicBezTo>
                  <a:pt x="178" y="731"/>
                  <a:pt x="176" y="724"/>
                  <a:pt x="171" y="719"/>
                </a:cubicBezTo>
                <a:cubicBezTo>
                  <a:pt x="166" y="714"/>
                  <a:pt x="157" y="713"/>
                  <a:pt x="153" y="707"/>
                </a:cubicBezTo>
                <a:cubicBezTo>
                  <a:pt x="119" y="653"/>
                  <a:pt x="156" y="690"/>
                  <a:pt x="135" y="648"/>
                </a:cubicBezTo>
                <a:cubicBezTo>
                  <a:pt x="128" y="635"/>
                  <a:pt x="119" y="624"/>
                  <a:pt x="111" y="612"/>
                </a:cubicBezTo>
                <a:cubicBezTo>
                  <a:pt x="104" y="601"/>
                  <a:pt x="99" y="576"/>
                  <a:pt x="99" y="576"/>
                </a:cubicBezTo>
                <a:cubicBezTo>
                  <a:pt x="102" y="395"/>
                  <a:pt x="0" y="239"/>
                  <a:pt x="147" y="202"/>
                </a:cubicBezTo>
                <a:cubicBezTo>
                  <a:pt x="160" y="182"/>
                  <a:pt x="159" y="177"/>
                  <a:pt x="159" y="19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52231" name="Oval 6"/>
          <p:cNvSpPr>
            <a:spLocks noChangeArrowheads="1"/>
          </p:cNvSpPr>
          <p:nvPr/>
        </p:nvSpPr>
        <p:spPr bwMode="auto">
          <a:xfrm>
            <a:off x="6497638" y="2543175"/>
            <a:ext cx="255587" cy="25558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s</a:t>
            </a:r>
          </a:p>
        </p:txBody>
      </p:sp>
      <p:sp>
        <p:nvSpPr>
          <p:cNvPr id="52232" name="Oval 7"/>
          <p:cNvSpPr>
            <a:spLocks noChangeArrowheads="1"/>
          </p:cNvSpPr>
          <p:nvPr/>
        </p:nvSpPr>
        <p:spPr bwMode="auto">
          <a:xfrm>
            <a:off x="7593013" y="3152775"/>
            <a:ext cx="255587" cy="25558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u</a:t>
            </a:r>
          </a:p>
        </p:txBody>
      </p:sp>
      <p:sp>
        <p:nvSpPr>
          <p:cNvPr id="52233" name="Freeform 8"/>
          <p:cNvSpPr>
            <a:spLocks/>
          </p:cNvSpPr>
          <p:nvPr/>
        </p:nvSpPr>
        <p:spPr bwMode="auto">
          <a:xfrm>
            <a:off x="6754813" y="2695575"/>
            <a:ext cx="838200" cy="635000"/>
          </a:xfrm>
          <a:custGeom>
            <a:avLst/>
            <a:gdLst>
              <a:gd name="T0" fmla="*/ 0 w 528"/>
              <a:gd name="T1" fmla="*/ 0 h 400"/>
              <a:gd name="T2" fmla="*/ 533400 w 528"/>
              <a:gd name="T3" fmla="*/ 76200 h 400"/>
              <a:gd name="T4" fmla="*/ 609600 w 528"/>
              <a:gd name="T5" fmla="*/ 228600 h 400"/>
              <a:gd name="T6" fmla="*/ 533400 w 528"/>
              <a:gd name="T7" fmla="*/ 457200 h 400"/>
              <a:gd name="T8" fmla="*/ 685800 w 528"/>
              <a:gd name="T9" fmla="*/ 609600 h 400"/>
              <a:gd name="T10" fmla="*/ 838200 w 528"/>
              <a:gd name="T11" fmla="*/ 609600 h 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8" h="400">
                <a:moveTo>
                  <a:pt x="0" y="0"/>
                </a:moveTo>
                <a:cubicBezTo>
                  <a:pt x="136" y="12"/>
                  <a:pt x="272" y="24"/>
                  <a:pt x="336" y="48"/>
                </a:cubicBezTo>
                <a:cubicBezTo>
                  <a:pt x="400" y="72"/>
                  <a:pt x="384" y="104"/>
                  <a:pt x="384" y="144"/>
                </a:cubicBezTo>
                <a:cubicBezTo>
                  <a:pt x="384" y="184"/>
                  <a:pt x="328" y="248"/>
                  <a:pt x="336" y="288"/>
                </a:cubicBezTo>
                <a:cubicBezTo>
                  <a:pt x="344" y="328"/>
                  <a:pt x="400" y="368"/>
                  <a:pt x="432" y="384"/>
                </a:cubicBezTo>
                <a:cubicBezTo>
                  <a:pt x="464" y="400"/>
                  <a:pt x="496" y="392"/>
                  <a:pt x="528" y="384"/>
                </a:cubicBezTo>
              </a:path>
            </a:pathLst>
          </a:custGeom>
          <a:noFill/>
          <a:ln w="9525" cap="flat" cmpd="sng">
            <a:solidFill>
              <a:schemeClr val="tx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52234" name="Oval 9"/>
          <p:cNvSpPr>
            <a:spLocks noChangeArrowheads="1"/>
          </p:cNvSpPr>
          <p:nvPr/>
        </p:nvSpPr>
        <p:spPr bwMode="auto">
          <a:xfrm>
            <a:off x="8431213" y="3152775"/>
            <a:ext cx="255587" cy="25558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v</a:t>
            </a:r>
          </a:p>
        </p:txBody>
      </p:sp>
      <p:cxnSp>
        <p:nvCxnSpPr>
          <p:cNvPr id="52235" name="AutoShape 10"/>
          <p:cNvCxnSpPr>
            <a:cxnSpLocks noChangeShapeType="1"/>
            <a:stCxn id="52232" idx="6"/>
            <a:endCxn id="52234" idx="2"/>
          </p:cNvCxnSpPr>
          <p:nvPr/>
        </p:nvCxnSpPr>
        <p:spPr bwMode="auto">
          <a:xfrm>
            <a:off x="7848600" y="3281363"/>
            <a:ext cx="582613"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36" name="Text Box 11"/>
          <p:cNvSpPr txBox="1">
            <a:spLocks noChangeArrowheads="1"/>
          </p:cNvSpPr>
          <p:nvPr/>
        </p:nvSpPr>
        <p:spPr bwMode="auto">
          <a:xfrm>
            <a:off x="7516813" y="2376488"/>
            <a:ext cx="311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600"/>
              <a:t>R</a:t>
            </a:r>
          </a:p>
        </p:txBody>
      </p:sp>
      <p:sp>
        <p:nvSpPr>
          <p:cNvPr id="52237" name="Text Box 12"/>
          <p:cNvSpPr txBox="1">
            <a:spLocks noChangeArrowheads="1"/>
          </p:cNvSpPr>
          <p:nvPr/>
        </p:nvSpPr>
        <p:spPr bwMode="auto">
          <a:xfrm>
            <a:off x="6591300" y="3749675"/>
            <a:ext cx="1614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it's safe to add v</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ph type="ctrTitle"/>
          </p:nvPr>
        </p:nvSpPr>
        <p:spPr>
          <a:noFill/>
        </p:spPr>
        <p:txBody>
          <a:bodyPr/>
          <a:lstStyle/>
          <a:p>
            <a:r>
              <a:rPr lang="en-US" altLang="en-US" smtClean="0"/>
              <a:t>3.4  Testing Bipartiteness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22245ECE-687A-4A13-A338-B725860DE78E}" type="slidenum">
              <a:rPr lang="en-US" altLang="en-US"/>
              <a:pPr/>
              <a:t>26</a:t>
            </a:fld>
            <a:endParaRPr lang="en-US" altLang="en-US" sz="1400"/>
          </a:p>
        </p:txBody>
      </p:sp>
      <p:sp>
        <p:nvSpPr>
          <p:cNvPr id="56323" name="Rectangle 2"/>
          <p:cNvSpPr>
            <a:spLocks noGrp="1" noChangeArrowheads="1"/>
          </p:cNvSpPr>
          <p:nvPr>
            <p:ph type="title"/>
          </p:nvPr>
        </p:nvSpPr>
        <p:spPr/>
        <p:txBody>
          <a:bodyPr/>
          <a:lstStyle/>
          <a:p>
            <a:r>
              <a:rPr lang="en-US" altLang="en-US" smtClean="0"/>
              <a:t>Bipartite Graphs</a:t>
            </a:r>
          </a:p>
        </p:txBody>
      </p:sp>
      <p:sp>
        <p:nvSpPr>
          <p:cNvPr id="56324" name="Rectangle 3"/>
          <p:cNvSpPr>
            <a:spLocks noGrp="1" noChangeArrowheads="1"/>
          </p:cNvSpPr>
          <p:nvPr>
            <p:ph type="body" idx="1"/>
          </p:nvPr>
        </p:nvSpPr>
        <p:spPr/>
        <p:txBody>
          <a:bodyPr/>
          <a:lstStyle/>
          <a:p>
            <a:r>
              <a:rPr lang="en-US" altLang="en-US" smtClean="0"/>
              <a:t>Def.  </a:t>
            </a:r>
            <a:r>
              <a:rPr lang="en-US" altLang="en-US" smtClean="0">
                <a:solidFill>
                  <a:schemeClr val="tx1"/>
                </a:solidFill>
              </a:rPr>
              <a:t>An undirected graph G = (V, E) is </a:t>
            </a:r>
            <a:r>
              <a:rPr lang="en-US" altLang="en-US" smtClean="0">
                <a:solidFill>
                  <a:schemeClr val="accent1"/>
                </a:solidFill>
              </a:rPr>
              <a:t>bipartite</a:t>
            </a:r>
            <a:r>
              <a:rPr lang="en-US" altLang="en-US" smtClean="0">
                <a:solidFill>
                  <a:schemeClr val="tx1"/>
                </a:solidFill>
              </a:rPr>
              <a:t> if the nodes can be colored red or blue such that every edge has one red and one blue end.</a:t>
            </a:r>
          </a:p>
          <a:p>
            <a:endParaRPr lang="en-US" altLang="en-US" smtClean="0">
              <a:solidFill>
                <a:schemeClr val="tx1"/>
              </a:solidFill>
            </a:endParaRPr>
          </a:p>
          <a:p>
            <a:r>
              <a:rPr lang="en-US" altLang="en-US" smtClean="0"/>
              <a:t>Applications.</a:t>
            </a:r>
          </a:p>
          <a:p>
            <a:pPr lvl="1"/>
            <a:r>
              <a:rPr lang="en-US" altLang="en-US" smtClean="0"/>
              <a:t>Stable marriage:  men = red, women = blue.</a:t>
            </a:r>
          </a:p>
          <a:p>
            <a:pPr lvl="1"/>
            <a:r>
              <a:rPr lang="en-US" altLang="en-US" smtClean="0"/>
              <a:t>Scheduling:  machines = red, jobs = blue.</a:t>
            </a:r>
          </a:p>
          <a:p>
            <a:endParaRPr lang="en-US" altLang="en-US" smtClean="0">
              <a:solidFill>
                <a:schemeClr val="tx1"/>
              </a:solidFill>
            </a:endParaRPr>
          </a:p>
        </p:txBody>
      </p:sp>
      <p:sp>
        <p:nvSpPr>
          <p:cNvPr id="56325" name="Oval 34"/>
          <p:cNvSpPr>
            <a:spLocks noChangeArrowheads="1"/>
          </p:cNvSpPr>
          <p:nvPr/>
        </p:nvSpPr>
        <p:spPr bwMode="auto">
          <a:xfrm>
            <a:off x="3505200" y="3581400"/>
            <a:ext cx="258763" cy="258763"/>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solidFill>
                <a:schemeClr val="bg1"/>
              </a:solidFill>
            </a:endParaRPr>
          </a:p>
        </p:txBody>
      </p:sp>
      <p:sp>
        <p:nvSpPr>
          <p:cNvPr id="56326" name="Oval 35"/>
          <p:cNvSpPr>
            <a:spLocks noChangeArrowheads="1"/>
          </p:cNvSpPr>
          <p:nvPr/>
        </p:nvSpPr>
        <p:spPr bwMode="auto">
          <a:xfrm>
            <a:off x="3505200" y="4191000"/>
            <a:ext cx="258763" cy="258763"/>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solidFill>
                <a:schemeClr val="bg1"/>
              </a:solidFill>
            </a:endParaRPr>
          </a:p>
        </p:txBody>
      </p:sp>
      <p:sp>
        <p:nvSpPr>
          <p:cNvPr id="56327" name="Oval 36"/>
          <p:cNvSpPr>
            <a:spLocks noChangeArrowheads="1"/>
          </p:cNvSpPr>
          <p:nvPr/>
        </p:nvSpPr>
        <p:spPr bwMode="auto">
          <a:xfrm>
            <a:off x="3505200" y="4922838"/>
            <a:ext cx="258763" cy="258762"/>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solidFill>
                <a:schemeClr val="bg1"/>
              </a:solidFill>
            </a:endParaRPr>
          </a:p>
        </p:txBody>
      </p:sp>
      <p:sp>
        <p:nvSpPr>
          <p:cNvPr id="56328" name="Oval 37"/>
          <p:cNvSpPr>
            <a:spLocks noChangeArrowheads="1"/>
          </p:cNvSpPr>
          <p:nvPr/>
        </p:nvSpPr>
        <p:spPr bwMode="auto">
          <a:xfrm>
            <a:off x="3505200" y="5608638"/>
            <a:ext cx="258763" cy="258762"/>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solidFill>
                <a:schemeClr val="bg1"/>
              </a:solidFill>
            </a:endParaRPr>
          </a:p>
        </p:txBody>
      </p:sp>
      <p:sp>
        <p:nvSpPr>
          <p:cNvPr id="56329" name="Oval 38"/>
          <p:cNvSpPr>
            <a:spLocks noChangeArrowheads="1"/>
          </p:cNvSpPr>
          <p:nvPr/>
        </p:nvSpPr>
        <p:spPr bwMode="auto">
          <a:xfrm>
            <a:off x="5380038" y="3886200"/>
            <a:ext cx="258762" cy="258763"/>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solidFill>
                <a:schemeClr val="bg1"/>
              </a:solidFill>
            </a:endParaRPr>
          </a:p>
        </p:txBody>
      </p:sp>
      <p:sp>
        <p:nvSpPr>
          <p:cNvPr id="56330" name="Oval 39"/>
          <p:cNvSpPr>
            <a:spLocks noChangeArrowheads="1"/>
          </p:cNvSpPr>
          <p:nvPr/>
        </p:nvSpPr>
        <p:spPr bwMode="auto">
          <a:xfrm>
            <a:off x="5380038" y="4572000"/>
            <a:ext cx="258762" cy="258763"/>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solidFill>
                <a:schemeClr val="bg1"/>
              </a:solidFill>
            </a:endParaRPr>
          </a:p>
        </p:txBody>
      </p:sp>
      <p:sp>
        <p:nvSpPr>
          <p:cNvPr id="56331" name="Oval 40"/>
          <p:cNvSpPr>
            <a:spLocks noChangeArrowheads="1"/>
          </p:cNvSpPr>
          <p:nvPr/>
        </p:nvSpPr>
        <p:spPr bwMode="auto">
          <a:xfrm>
            <a:off x="5380038" y="5303838"/>
            <a:ext cx="258762" cy="258762"/>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solidFill>
                <a:schemeClr val="bg1"/>
              </a:solidFill>
            </a:endParaRPr>
          </a:p>
        </p:txBody>
      </p:sp>
      <p:cxnSp>
        <p:nvCxnSpPr>
          <p:cNvPr id="56332" name="AutoShape 41"/>
          <p:cNvCxnSpPr>
            <a:cxnSpLocks noChangeShapeType="1"/>
            <a:stCxn id="56325" idx="6"/>
            <a:endCxn id="56329" idx="2"/>
          </p:cNvCxnSpPr>
          <p:nvPr/>
        </p:nvCxnSpPr>
        <p:spPr bwMode="auto">
          <a:xfrm>
            <a:off x="3763963" y="3711575"/>
            <a:ext cx="1616075"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33" name="AutoShape 42"/>
          <p:cNvCxnSpPr>
            <a:cxnSpLocks noChangeShapeType="1"/>
            <a:stCxn id="56326" idx="6"/>
            <a:endCxn id="56329" idx="2"/>
          </p:cNvCxnSpPr>
          <p:nvPr/>
        </p:nvCxnSpPr>
        <p:spPr bwMode="auto">
          <a:xfrm flipV="1">
            <a:off x="3763963" y="4016375"/>
            <a:ext cx="1616075"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34" name="AutoShape 43"/>
          <p:cNvCxnSpPr>
            <a:cxnSpLocks noChangeShapeType="1"/>
            <a:stCxn id="56327" idx="6"/>
            <a:endCxn id="56329" idx="2"/>
          </p:cNvCxnSpPr>
          <p:nvPr/>
        </p:nvCxnSpPr>
        <p:spPr bwMode="auto">
          <a:xfrm flipV="1">
            <a:off x="3763963" y="4016375"/>
            <a:ext cx="1616075" cy="10366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35" name="AutoShape 44"/>
          <p:cNvCxnSpPr>
            <a:cxnSpLocks noChangeShapeType="1"/>
            <a:stCxn id="56326" idx="6"/>
            <a:endCxn id="56330" idx="2"/>
          </p:cNvCxnSpPr>
          <p:nvPr/>
        </p:nvCxnSpPr>
        <p:spPr bwMode="auto">
          <a:xfrm>
            <a:off x="3763963" y="4321175"/>
            <a:ext cx="1616075"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36" name="AutoShape 45"/>
          <p:cNvCxnSpPr>
            <a:cxnSpLocks noChangeShapeType="1"/>
            <a:stCxn id="56328" idx="6"/>
            <a:endCxn id="56330" idx="2"/>
          </p:cNvCxnSpPr>
          <p:nvPr/>
        </p:nvCxnSpPr>
        <p:spPr bwMode="auto">
          <a:xfrm flipV="1">
            <a:off x="3763963" y="4702175"/>
            <a:ext cx="1616075" cy="10366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37" name="AutoShape 46"/>
          <p:cNvCxnSpPr>
            <a:cxnSpLocks noChangeShapeType="1"/>
            <a:stCxn id="56328" idx="6"/>
            <a:endCxn id="56331" idx="2"/>
          </p:cNvCxnSpPr>
          <p:nvPr/>
        </p:nvCxnSpPr>
        <p:spPr bwMode="auto">
          <a:xfrm flipV="1">
            <a:off x="3763963" y="5434013"/>
            <a:ext cx="1616075"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38" name="AutoShape 47"/>
          <p:cNvCxnSpPr>
            <a:cxnSpLocks noChangeShapeType="1"/>
            <a:stCxn id="56327" idx="6"/>
            <a:endCxn id="56331" idx="2"/>
          </p:cNvCxnSpPr>
          <p:nvPr/>
        </p:nvCxnSpPr>
        <p:spPr bwMode="auto">
          <a:xfrm>
            <a:off x="3763963" y="5053013"/>
            <a:ext cx="1616075"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39" name="AutoShape 48"/>
          <p:cNvCxnSpPr>
            <a:cxnSpLocks noChangeShapeType="1"/>
            <a:stCxn id="56325" idx="6"/>
            <a:endCxn id="56331" idx="2"/>
          </p:cNvCxnSpPr>
          <p:nvPr/>
        </p:nvCxnSpPr>
        <p:spPr bwMode="auto">
          <a:xfrm>
            <a:off x="3763963" y="3711575"/>
            <a:ext cx="1616075" cy="17224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40" name="AutoShape 49"/>
          <p:cNvCxnSpPr>
            <a:cxnSpLocks noChangeShapeType="1"/>
            <a:stCxn id="56325" idx="6"/>
            <a:endCxn id="56330" idx="2"/>
          </p:cNvCxnSpPr>
          <p:nvPr/>
        </p:nvCxnSpPr>
        <p:spPr bwMode="auto">
          <a:xfrm>
            <a:off x="3763963" y="3711575"/>
            <a:ext cx="1616075" cy="990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41" name="AutoShape 50"/>
          <p:cNvCxnSpPr>
            <a:cxnSpLocks noChangeShapeType="1"/>
            <a:stCxn id="56327" idx="6"/>
            <a:endCxn id="56330" idx="2"/>
          </p:cNvCxnSpPr>
          <p:nvPr/>
        </p:nvCxnSpPr>
        <p:spPr bwMode="auto">
          <a:xfrm flipV="1">
            <a:off x="3763963" y="4702175"/>
            <a:ext cx="1616075" cy="3508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42" name="AutoShape 51"/>
          <p:cNvCxnSpPr>
            <a:cxnSpLocks noChangeShapeType="1"/>
            <a:stCxn id="56328" idx="6"/>
            <a:endCxn id="56329" idx="2"/>
          </p:cNvCxnSpPr>
          <p:nvPr/>
        </p:nvCxnSpPr>
        <p:spPr bwMode="auto">
          <a:xfrm flipV="1">
            <a:off x="3763963" y="4016375"/>
            <a:ext cx="1616075" cy="17224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343" name="Text Box 52"/>
          <p:cNvSpPr txBox="1">
            <a:spLocks noChangeArrowheads="1"/>
          </p:cNvSpPr>
          <p:nvPr/>
        </p:nvSpPr>
        <p:spPr bwMode="auto">
          <a:xfrm>
            <a:off x="3810000" y="6019800"/>
            <a:ext cx="159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a bipartite graph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DE2A0FE-8AE6-407C-978A-9D7B7FAE2417}" type="slidenum">
              <a:rPr lang="en-US" altLang="en-US"/>
              <a:pPr/>
              <a:t>27</a:t>
            </a:fld>
            <a:endParaRPr lang="en-US" altLang="en-US" sz="1400"/>
          </a:p>
        </p:txBody>
      </p:sp>
      <p:sp>
        <p:nvSpPr>
          <p:cNvPr id="58371" name="Rectangle 2"/>
          <p:cNvSpPr>
            <a:spLocks noGrp="1" noChangeArrowheads="1"/>
          </p:cNvSpPr>
          <p:nvPr>
            <p:ph type="title"/>
          </p:nvPr>
        </p:nvSpPr>
        <p:spPr/>
        <p:txBody>
          <a:bodyPr/>
          <a:lstStyle/>
          <a:p>
            <a:r>
              <a:rPr lang="en-US" altLang="en-US" smtClean="0"/>
              <a:t>Testing Bipartiteness</a:t>
            </a:r>
          </a:p>
        </p:txBody>
      </p:sp>
      <p:sp>
        <p:nvSpPr>
          <p:cNvPr id="58372" name="Rectangle 3"/>
          <p:cNvSpPr>
            <a:spLocks noGrp="1" noChangeArrowheads="1"/>
          </p:cNvSpPr>
          <p:nvPr>
            <p:ph type="body" idx="1"/>
          </p:nvPr>
        </p:nvSpPr>
        <p:spPr/>
        <p:txBody>
          <a:bodyPr/>
          <a:lstStyle/>
          <a:p>
            <a:r>
              <a:rPr lang="en-US" altLang="en-US" smtClean="0"/>
              <a:t>Testing bipartiteness.   </a:t>
            </a:r>
            <a:r>
              <a:rPr lang="en-US" altLang="en-US" smtClean="0">
                <a:solidFill>
                  <a:schemeClr val="tx1"/>
                </a:solidFill>
              </a:rPr>
              <a:t>Given a graph G, is it bipartite?</a:t>
            </a:r>
          </a:p>
          <a:p>
            <a:pPr lvl="1"/>
            <a:r>
              <a:rPr lang="en-US" altLang="en-US" smtClean="0"/>
              <a:t>Many graph problems become:</a:t>
            </a:r>
          </a:p>
          <a:p>
            <a:pPr lvl="2"/>
            <a:r>
              <a:rPr lang="en-US" altLang="en-US" smtClean="0"/>
              <a:t>easier if the underlying graph is bipartite (matching)</a:t>
            </a:r>
          </a:p>
          <a:p>
            <a:pPr lvl="2"/>
            <a:r>
              <a:rPr lang="en-US" altLang="en-US" smtClean="0"/>
              <a:t>tractable if the underlying graph is bipartite (independent set)</a:t>
            </a:r>
          </a:p>
          <a:p>
            <a:pPr lvl="1"/>
            <a:r>
              <a:rPr lang="en-US" altLang="en-US" smtClean="0"/>
              <a:t>Before attempting to design an algorithm, we need to understand structure of bipartite graphs.</a:t>
            </a:r>
          </a:p>
        </p:txBody>
      </p:sp>
      <p:sp>
        <p:nvSpPr>
          <p:cNvPr id="58373" name="Oval 29"/>
          <p:cNvSpPr>
            <a:spLocks noChangeArrowheads="1"/>
          </p:cNvSpPr>
          <p:nvPr/>
        </p:nvSpPr>
        <p:spPr bwMode="auto">
          <a:xfrm>
            <a:off x="3214688" y="5364163"/>
            <a:ext cx="258762" cy="258762"/>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1</a:t>
            </a:r>
          </a:p>
        </p:txBody>
      </p:sp>
      <p:sp>
        <p:nvSpPr>
          <p:cNvPr id="58374" name="Oval 30"/>
          <p:cNvSpPr>
            <a:spLocks noChangeArrowheads="1"/>
          </p:cNvSpPr>
          <p:nvPr/>
        </p:nvSpPr>
        <p:spPr bwMode="auto">
          <a:xfrm>
            <a:off x="2147888" y="3886200"/>
            <a:ext cx="258762" cy="258763"/>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2</a:t>
            </a:r>
          </a:p>
        </p:txBody>
      </p:sp>
      <p:sp>
        <p:nvSpPr>
          <p:cNvPr id="58375" name="Oval 31"/>
          <p:cNvSpPr>
            <a:spLocks noChangeArrowheads="1"/>
          </p:cNvSpPr>
          <p:nvPr/>
        </p:nvSpPr>
        <p:spPr bwMode="auto">
          <a:xfrm>
            <a:off x="3214688" y="3886200"/>
            <a:ext cx="258762" cy="258763"/>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3</a:t>
            </a:r>
          </a:p>
        </p:txBody>
      </p:sp>
      <p:sp>
        <p:nvSpPr>
          <p:cNvPr id="58376" name="Oval 32"/>
          <p:cNvSpPr>
            <a:spLocks noChangeArrowheads="1"/>
          </p:cNvSpPr>
          <p:nvPr/>
        </p:nvSpPr>
        <p:spPr bwMode="auto">
          <a:xfrm>
            <a:off x="1304925" y="4610100"/>
            <a:ext cx="260350" cy="2603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6</a:t>
            </a:r>
          </a:p>
        </p:txBody>
      </p:sp>
      <p:sp>
        <p:nvSpPr>
          <p:cNvPr id="58377" name="Oval 33"/>
          <p:cNvSpPr>
            <a:spLocks noChangeArrowheads="1"/>
          </p:cNvSpPr>
          <p:nvPr/>
        </p:nvSpPr>
        <p:spPr bwMode="auto">
          <a:xfrm>
            <a:off x="2146300" y="4608513"/>
            <a:ext cx="260350" cy="2603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5</a:t>
            </a:r>
          </a:p>
        </p:txBody>
      </p:sp>
      <p:sp>
        <p:nvSpPr>
          <p:cNvPr id="58378" name="Oval 34"/>
          <p:cNvSpPr>
            <a:spLocks noChangeArrowheads="1"/>
          </p:cNvSpPr>
          <p:nvPr/>
        </p:nvSpPr>
        <p:spPr bwMode="auto">
          <a:xfrm>
            <a:off x="3854450" y="4610100"/>
            <a:ext cx="260350" cy="2603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4</a:t>
            </a:r>
          </a:p>
        </p:txBody>
      </p:sp>
      <p:sp>
        <p:nvSpPr>
          <p:cNvPr id="58379" name="Oval 35"/>
          <p:cNvSpPr>
            <a:spLocks noChangeArrowheads="1"/>
          </p:cNvSpPr>
          <p:nvPr/>
        </p:nvSpPr>
        <p:spPr bwMode="auto">
          <a:xfrm>
            <a:off x="2147888" y="5364163"/>
            <a:ext cx="258762" cy="258762"/>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7</a:t>
            </a:r>
          </a:p>
        </p:txBody>
      </p:sp>
      <p:cxnSp>
        <p:nvCxnSpPr>
          <p:cNvPr id="58380" name="AutoShape 37"/>
          <p:cNvCxnSpPr>
            <a:cxnSpLocks noChangeShapeType="1"/>
            <a:stCxn id="58374" idx="3"/>
            <a:endCxn id="58376" idx="7"/>
          </p:cNvCxnSpPr>
          <p:nvPr/>
        </p:nvCxnSpPr>
        <p:spPr bwMode="auto">
          <a:xfrm flipH="1">
            <a:off x="1527175" y="4106863"/>
            <a:ext cx="658813" cy="541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1" name="AutoShape 39"/>
          <p:cNvCxnSpPr>
            <a:cxnSpLocks noChangeShapeType="1"/>
            <a:stCxn id="58374" idx="6"/>
            <a:endCxn id="58375" idx="2"/>
          </p:cNvCxnSpPr>
          <p:nvPr/>
        </p:nvCxnSpPr>
        <p:spPr bwMode="auto">
          <a:xfrm>
            <a:off x="2406650" y="4016375"/>
            <a:ext cx="80803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2" name="AutoShape 40"/>
          <p:cNvCxnSpPr>
            <a:cxnSpLocks noChangeShapeType="1"/>
            <a:stCxn id="58375" idx="5"/>
            <a:endCxn id="58378" idx="1"/>
          </p:cNvCxnSpPr>
          <p:nvPr/>
        </p:nvCxnSpPr>
        <p:spPr bwMode="auto">
          <a:xfrm>
            <a:off x="3435350" y="4106863"/>
            <a:ext cx="457200" cy="541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3" name="AutoShape 42"/>
          <p:cNvCxnSpPr>
            <a:cxnSpLocks noChangeShapeType="1"/>
            <a:stCxn id="58373" idx="7"/>
            <a:endCxn id="58378" idx="3"/>
          </p:cNvCxnSpPr>
          <p:nvPr/>
        </p:nvCxnSpPr>
        <p:spPr bwMode="auto">
          <a:xfrm flipV="1">
            <a:off x="3435350" y="4832350"/>
            <a:ext cx="457200" cy="5699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4" name="AutoShape 44"/>
          <p:cNvCxnSpPr>
            <a:cxnSpLocks noChangeShapeType="1"/>
            <a:stCxn id="58373" idx="1"/>
            <a:endCxn id="58377" idx="5"/>
          </p:cNvCxnSpPr>
          <p:nvPr/>
        </p:nvCxnSpPr>
        <p:spPr bwMode="auto">
          <a:xfrm flipH="1" flipV="1">
            <a:off x="2368550" y="4830763"/>
            <a:ext cx="884238" cy="571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5" name="AutoShape 45"/>
          <p:cNvCxnSpPr>
            <a:cxnSpLocks noChangeShapeType="1"/>
            <a:stCxn id="58373" idx="2"/>
            <a:endCxn id="58379" idx="6"/>
          </p:cNvCxnSpPr>
          <p:nvPr/>
        </p:nvCxnSpPr>
        <p:spPr bwMode="auto">
          <a:xfrm flipH="1">
            <a:off x="2406650" y="5494338"/>
            <a:ext cx="808038"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6" name="AutoShape 46"/>
          <p:cNvCxnSpPr>
            <a:cxnSpLocks noChangeShapeType="1"/>
            <a:stCxn id="58376" idx="5"/>
            <a:endCxn id="58379" idx="1"/>
          </p:cNvCxnSpPr>
          <p:nvPr/>
        </p:nvCxnSpPr>
        <p:spPr bwMode="auto">
          <a:xfrm>
            <a:off x="1527175" y="4832350"/>
            <a:ext cx="658813" cy="5699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7" name="AutoShape 47"/>
          <p:cNvCxnSpPr>
            <a:cxnSpLocks noChangeShapeType="1"/>
            <a:stCxn id="58377" idx="2"/>
            <a:endCxn id="58376" idx="6"/>
          </p:cNvCxnSpPr>
          <p:nvPr/>
        </p:nvCxnSpPr>
        <p:spPr bwMode="auto">
          <a:xfrm flipH="1">
            <a:off x="1565275" y="4738688"/>
            <a:ext cx="581025" cy="1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8" name="AutoShape 48"/>
          <p:cNvCxnSpPr>
            <a:cxnSpLocks noChangeShapeType="1"/>
            <a:stCxn id="58375" idx="3"/>
            <a:endCxn id="58377" idx="7"/>
          </p:cNvCxnSpPr>
          <p:nvPr/>
        </p:nvCxnSpPr>
        <p:spPr bwMode="auto">
          <a:xfrm flipH="1">
            <a:off x="2368550" y="4106863"/>
            <a:ext cx="884238" cy="53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89" name="AutoShape 50"/>
          <p:cNvCxnSpPr>
            <a:cxnSpLocks noChangeShapeType="1"/>
            <a:stCxn id="58375" idx="4"/>
            <a:endCxn id="58379" idx="7"/>
          </p:cNvCxnSpPr>
          <p:nvPr/>
        </p:nvCxnSpPr>
        <p:spPr bwMode="auto">
          <a:xfrm flipH="1">
            <a:off x="2368550" y="4144963"/>
            <a:ext cx="976313" cy="1257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0" name="AutoShape 51"/>
          <p:cNvCxnSpPr>
            <a:cxnSpLocks noChangeShapeType="1"/>
            <a:stCxn id="58373" idx="0"/>
            <a:endCxn id="58374" idx="5"/>
          </p:cNvCxnSpPr>
          <p:nvPr/>
        </p:nvCxnSpPr>
        <p:spPr bwMode="auto">
          <a:xfrm flipH="1" flipV="1">
            <a:off x="2368550" y="4106863"/>
            <a:ext cx="976313" cy="1257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391" name="Oval 52"/>
          <p:cNvSpPr>
            <a:spLocks noChangeArrowheads="1"/>
          </p:cNvSpPr>
          <p:nvPr/>
        </p:nvSpPr>
        <p:spPr bwMode="auto">
          <a:xfrm>
            <a:off x="5380038" y="3733800"/>
            <a:ext cx="258762" cy="258763"/>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v</a:t>
            </a:r>
            <a:r>
              <a:rPr lang="en-US" altLang="en-US" sz="1200" baseline="-25000">
                <a:solidFill>
                  <a:schemeClr val="bg1"/>
                </a:solidFill>
              </a:rPr>
              <a:t>2</a:t>
            </a:r>
          </a:p>
        </p:txBody>
      </p:sp>
      <p:sp>
        <p:nvSpPr>
          <p:cNvPr id="58392" name="Oval 54"/>
          <p:cNvSpPr>
            <a:spLocks noChangeArrowheads="1"/>
          </p:cNvSpPr>
          <p:nvPr/>
        </p:nvSpPr>
        <p:spPr bwMode="auto">
          <a:xfrm>
            <a:off x="5380038" y="4267200"/>
            <a:ext cx="258762" cy="258763"/>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v</a:t>
            </a:r>
            <a:r>
              <a:rPr lang="en-US" altLang="en-US" sz="1200" baseline="-25000">
                <a:solidFill>
                  <a:schemeClr val="bg1"/>
                </a:solidFill>
              </a:rPr>
              <a:t>4</a:t>
            </a:r>
          </a:p>
        </p:txBody>
      </p:sp>
      <p:sp>
        <p:nvSpPr>
          <p:cNvPr id="58393" name="Oval 55"/>
          <p:cNvSpPr>
            <a:spLocks noChangeArrowheads="1"/>
          </p:cNvSpPr>
          <p:nvPr/>
        </p:nvSpPr>
        <p:spPr bwMode="auto">
          <a:xfrm>
            <a:off x="5380038" y="4846638"/>
            <a:ext cx="258762" cy="258762"/>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v</a:t>
            </a:r>
            <a:r>
              <a:rPr lang="en-US" altLang="en-US" sz="1200" baseline="-25000">
                <a:solidFill>
                  <a:schemeClr val="bg1"/>
                </a:solidFill>
              </a:rPr>
              <a:t>5</a:t>
            </a:r>
          </a:p>
        </p:txBody>
      </p:sp>
      <p:sp>
        <p:nvSpPr>
          <p:cNvPr id="58394" name="Oval 56"/>
          <p:cNvSpPr>
            <a:spLocks noChangeArrowheads="1"/>
          </p:cNvSpPr>
          <p:nvPr/>
        </p:nvSpPr>
        <p:spPr bwMode="auto">
          <a:xfrm>
            <a:off x="5380038" y="5456238"/>
            <a:ext cx="258762" cy="258762"/>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v</a:t>
            </a:r>
            <a:r>
              <a:rPr lang="en-US" altLang="en-US" sz="1200" baseline="-25000">
                <a:solidFill>
                  <a:schemeClr val="bg1"/>
                </a:solidFill>
              </a:rPr>
              <a:t>7</a:t>
            </a:r>
          </a:p>
        </p:txBody>
      </p:sp>
      <p:sp>
        <p:nvSpPr>
          <p:cNvPr id="58395" name="Oval 57"/>
          <p:cNvSpPr>
            <a:spLocks noChangeArrowheads="1"/>
          </p:cNvSpPr>
          <p:nvPr/>
        </p:nvSpPr>
        <p:spPr bwMode="auto">
          <a:xfrm>
            <a:off x="6858000" y="4038600"/>
            <a:ext cx="258763" cy="258763"/>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v</a:t>
            </a:r>
            <a:r>
              <a:rPr lang="en-US" altLang="en-US" sz="1200" baseline="-25000">
                <a:solidFill>
                  <a:schemeClr val="bg1"/>
                </a:solidFill>
              </a:rPr>
              <a:t>1</a:t>
            </a:r>
          </a:p>
        </p:txBody>
      </p:sp>
      <p:sp>
        <p:nvSpPr>
          <p:cNvPr id="58396" name="Oval 58"/>
          <p:cNvSpPr>
            <a:spLocks noChangeArrowheads="1"/>
          </p:cNvSpPr>
          <p:nvPr/>
        </p:nvSpPr>
        <p:spPr bwMode="auto">
          <a:xfrm>
            <a:off x="6858000" y="4572000"/>
            <a:ext cx="258763" cy="258763"/>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v</a:t>
            </a:r>
            <a:r>
              <a:rPr lang="en-US" altLang="en-US" sz="1200" baseline="-25000">
                <a:solidFill>
                  <a:schemeClr val="bg1"/>
                </a:solidFill>
              </a:rPr>
              <a:t>3</a:t>
            </a:r>
          </a:p>
        </p:txBody>
      </p:sp>
      <p:sp>
        <p:nvSpPr>
          <p:cNvPr id="58397" name="Oval 59"/>
          <p:cNvSpPr>
            <a:spLocks noChangeArrowheads="1"/>
          </p:cNvSpPr>
          <p:nvPr/>
        </p:nvSpPr>
        <p:spPr bwMode="auto">
          <a:xfrm>
            <a:off x="6858000" y="5151438"/>
            <a:ext cx="258763" cy="258762"/>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v</a:t>
            </a:r>
            <a:r>
              <a:rPr lang="en-US" altLang="en-US" sz="1200" baseline="-25000">
                <a:solidFill>
                  <a:schemeClr val="bg1"/>
                </a:solidFill>
              </a:rPr>
              <a:t>6</a:t>
            </a:r>
          </a:p>
        </p:txBody>
      </p:sp>
      <p:cxnSp>
        <p:nvCxnSpPr>
          <p:cNvPr id="58398" name="AutoShape 61"/>
          <p:cNvCxnSpPr>
            <a:cxnSpLocks noChangeShapeType="1"/>
            <a:stCxn id="58391" idx="6"/>
            <a:endCxn id="58395" idx="2"/>
          </p:cNvCxnSpPr>
          <p:nvPr/>
        </p:nvCxnSpPr>
        <p:spPr bwMode="auto">
          <a:xfrm>
            <a:off x="5638800" y="3863975"/>
            <a:ext cx="12192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399" name="AutoShape 62"/>
          <p:cNvCxnSpPr>
            <a:cxnSpLocks noChangeShapeType="1"/>
            <a:stCxn id="58392" idx="6"/>
            <a:endCxn id="58395" idx="2"/>
          </p:cNvCxnSpPr>
          <p:nvPr/>
        </p:nvCxnSpPr>
        <p:spPr bwMode="auto">
          <a:xfrm flipV="1">
            <a:off x="5638800" y="4168775"/>
            <a:ext cx="12192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0" name="AutoShape 63"/>
          <p:cNvCxnSpPr>
            <a:cxnSpLocks noChangeShapeType="1"/>
            <a:stCxn id="58393" idx="6"/>
            <a:endCxn id="58395" idx="2"/>
          </p:cNvCxnSpPr>
          <p:nvPr/>
        </p:nvCxnSpPr>
        <p:spPr bwMode="auto">
          <a:xfrm flipV="1">
            <a:off x="5638800" y="4168775"/>
            <a:ext cx="1219200" cy="808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1" name="AutoShape 64"/>
          <p:cNvCxnSpPr>
            <a:cxnSpLocks noChangeShapeType="1"/>
            <a:stCxn id="58392" idx="6"/>
            <a:endCxn id="58396" idx="2"/>
          </p:cNvCxnSpPr>
          <p:nvPr/>
        </p:nvCxnSpPr>
        <p:spPr bwMode="auto">
          <a:xfrm>
            <a:off x="5638800" y="4397375"/>
            <a:ext cx="12192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2" name="AutoShape 65"/>
          <p:cNvCxnSpPr>
            <a:cxnSpLocks noChangeShapeType="1"/>
            <a:stCxn id="58394" idx="6"/>
            <a:endCxn id="58396" idx="2"/>
          </p:cNvCxnSpPr>
          <p:nvPr/>
        </p:nvCxnSpPr>
        <p:spPr bwMode="auto">
          <a:xfrm flipV="1">
            <a:off x="5638800" y="4702175"/>
            <a:ext cx="1219200" cy="884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3" name="AutoShape 66"/>
          <p:cNvCxnSpPr>
            <a:cxnSpLocks noChangeShapeType="1"/>
            <a:stCxn id="58394" idx="6"/>
            <a:endCxn id="58397" idx="2"/>
          </p:cNvCxnSpPr>
          <p:nvPr/>
        </p:nvCxnSpPr>
        <p:spPr bwMode="auto">
          <a:xfrm flipV="1">
            <a:off x="5638800" y="5281613"/>
            <a:ext cx="12192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4" name="AutoShape 67"/>
          <p:cNvCxnSpPr>
            <a:cxnSpLocks noChangeShapeType="1"/>
            <a:stCxn id="58393" idx="6"/>
            <a:endCxn id="58397" idx="2"/>
          </p:cNvCxnSpPr>
          <p:nvPr/>
        </p:nvCxnSpPr>
        <p:spPr bwMode="auto">
          <a:xfrm>
            <a:off x="5638800" y="4976813"/>
            <a:ext cx="12192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5" name="AutoShape 68"/>
          <p:cNvCxnSpPr>
            <a:cxnSpLocks noChangeShapeType="1"/>
            <a:stCxn id="58391" idx="6"/>
            <a:endCxn id="58397" idx="2"/>
          </p:cNvCxnSpPr>
          <p:nvPr/>
        </p:nvCxnSpPr>
        <p:spPr bwMode="auto">
          <a:xfrm>
            <a:off x="5638800" y="3863975"/>
            <a:ext cx="1219200" cy="14176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6" name="AutoShape 69"/>
          <p:cNvCxnSpPr>
            <a:cxnSpLocks noChangeShapeType="1"/>
            <a:stCxn id="58391" idx="6"/>
            <a:endCxn id="58396" idx="2"/>
          </p:cNvCxnSpPr>
          <p:nvPr/>
        </p:nvCxnSpPr>
        <p:spPr bwMode="auto">
          <a:xfrm>
            <a:off x="5638800" y="3863975"/>
            <a:ext cx="121920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7" name="AutoShape 70"/>
          <p:cNvCxnSpPr>
            <a:cxnSpLocks noChangeShapeType="1"/>
            <a:stCxn id="58393" idx="6"/>
            <a:endCxn id="58396" idx="2"/>
          </p:cNvCxnSpPr>
          <p:nvPr/>
        </p:nvCxnSpPr>
        <p:spPr bwMode="auto">
          <a:xfrm flipV="1">
            <a:off x="5638800" y="4702175"/>
            <a:ext cx="1219200" cy="2746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408" name="AutoShape 71"/>
          <p:cNvCxnSpPr>
            <a:cxnSpLocks noChangeShapeType="1"/>
            <a:stCxn id="58394" idx="6"/>
            <a:endCxn id="58395" idx="2"/>
          </p:cNvCxnSpPr>
          <p:nvPr/>
        </p:nvCxnSpPr>
        <p:spPr bwMode="auto">
          <a:xfrm flipV="1">
            <a:off x="5638800" y="4168775"/>
            <a:ext cx="1219200" cy="14176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409" name="Text Box 72"/>
          <p:cNvSpPr txBox="1">
            <a:spLocks noChangeArrowheads="1"/>
          </p:cNvSpPr>
          <p:nvPr/>
        </p:nvSpPr>
        <p:spPr bwMode="auto">
          <a:xfrm>
            <a:off x="1993900" y="5791200"/>
            <a:ext cx="1765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a bipartite graph G</a:t>
            </a:r>
          </a:p>
        </p:txBody>
      </p:sp>
      <p:sp>
        <p:nvSpPr>
          <p:cNvPr id="58410" name="Text Box 73"/>
          <p:cNvSpPr txBox="1">
            <a:spLocks noChangeArrowheads="1"/>
          </p:cNvSpPr>
          <p:nvPr/>
        </p:nvSpPr>
        <p:spPr bwMode="auto">
          <a:xfrm>
            <a:off x="5381625" y="5791200"/>
            <a:ext cx="1935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another drawing of 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A1A60623-4D7E-4626-8710-B00308048A3A}" type="slidenum">
              <a:rPr lang="en-US" altLang="en-US"/>
              <a:pPr/>
              <a:t>28</a:t>
            </a:fld>
            <a:endParaRPr lang="en-US" altLang="en-US" sz="1400"/>
          </a:p>
        </p:txBody>
      </p:sp>
      <p:cxnSp>
        <p:nvCxnSpPr>
          <p:cNvPr id="60419" name="AutoShape 33"/>
          <p:cNvCxnSpPr>
            <a:cxnSpLocks noChangeShapeType="1"/>
          </p:cNvCxnSpPr>
          <p:nvPr/>
        </p:nvCxnSpPr>
        <p:spPr bwMode="auto">
          <a:xfrm>
            <a:off x="5495925" y="3276600"/>
            <a:ext cx="112395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0" name="AutoShape 34"/>
          <p:cNvCxnSpPr>
            <a:cxnSpLocks noChangeShapeType="1"/>
          </p:cNvCxnSpPr>
          <p:nvPr/>
        </p:nvCxnSpPr>
        <p:spPr bwMode="auto">
          <a:xfrm flipV="1">
            <a:off x="6781800" y="3438525"/>
            <a:ext cx="0" cy="6667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1" name="AutoShape 35"/>
          <p:cNvCxnSpPr>
            <a:cxnSpLocks noChangeShapeType="1"/>
          </p:cNvCxnSpPr>
          <p:nvPr/>
        </p:nvCxnSpPr>
        <p:spPr bwMode="auto">
          <a:xfrm flipV="1">
            <a:off x="5334000" y="3438525"/>
            <a:ext cx="0" cy="6667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2" name="AutoShape 36"/>
          <p:cNvCxnSpPr>
            <a:cxnSpLocks noChangeShapeType="1"/>
            <a:stCxn id="60430" idx="7"/>
            <a:endCxn id="60429" idx="3"/>
          </p:cNvCxnSpPr>
          <p:nvPr/>
        </p:nvCxnSpPr>
        <p:spPr bwMode="auto">
          <a:xfrm flipV="1">
            <a:off x="6162675" y="4333875"/>
            <a:ext cx="495300" cy="45720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3" name="AutoShape 37"/>
          <p:cNvCxnSpPr>
            <a:cxnSpLocks noChangeShapeType="1"/>
            <a:stCxn id="60428" idx="5"/>
            <a:endCxn id="60430" idx="1"/>
          </p:cNvCxnSpPr>
          <p:nvPr/>
        </p:nvCxnSpPr>
        <p:spPr bwMode="auto">
          <a:xfrm>
            <a:off x="5438775" y="4333875"/>
            <a:ext cx="495300" cy="45720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0424" name="Rectangle 2"/>
          <p:cNvSpPr>
            <a:spLocks noGrp="1" noChangeArrowheads="1"/>
          </p:cNvSpPr>
          <p:nvPr>
            <p:ph type="title"/>
          </p:nvPr>
        </p:nvSpPr>
        <p:spPr/>
        <p:txBody>
          <a:bodyPr/>
          <a:lstStyle/>
          <a:p>
            <a:r>
              <a:rPr lang="en-US" altLang="en-US" smtClean="0"/>
              <a:t>An Obstruction to Bipartiteness</a:t>
            </a:r>
          </a:p>
        </p:txBody>
      </p:sp>
      <p:sp>
        <p:nvSpPr>
          <p:cNvPr id="60425" name="Rectangle 3"/>
          <p:cNvSpPr>
            <a:spLocks noGrp="1" noChangeArrowheads="1"/>
          </p:cNvSpPr>
          <p:nvPr>
            <p:ph type="body" idx="1"/>
          </p:nvPr>
        </p:nvSpPr>
        <p:spPr/>
        <p:txBody>
          <a:bodyPr/>
          <a:lstStyle/>
          <a:p>
            <a:r>
              <a:rPr lang="en-US" altLang="en-US" smtClean="0"/>
              <a:t>Lemma.  </a:t>
            </a:r>
            <a:r>
              <a:rPr lang="en-US" altLang="en-US" smtClean="0">
                <a:solidFill>
                  <a:schemeClr val="tx1"/>
                </a:solidFill>
              </a:rPr>
              <a:t>If a graph G is bipartite, it cannot contain an odd length cycle.</a:t>
            </a:r>
          </a:p>
          <a:p>
            <a:endParaRPr lang="en-US" altLang="en-US" smtClean="0"/>
          </a:p>
          <a:p>
            <a:r>
              <a:rPr lang="en-US" altLang="en-US" smtClean="0"/>
              <a:t>Pf.  </a:t>
            </a:r>
            <a:r>
              <a:rPr lang="en-US" altLang="en-US" smtClean="0">
                <a:solidFill>
                  <a:schemeClr val="tx1"/>
                </a:solidFill>
              </a:rPr>
              <a:t>Not possible to 2-color the odd cycle, let alone G.</a:t>
            </a:r>
            <a:endParaRPr lang="en-US" altLang="en-US" smtClean="0"/>
          </a:p>
        </p:txBody>
      </p:sp>
      <p:sp>
        <p:nvSpPr>
          <p:cNvPr id="60426" name="Oval 4"/>
          <p:cNvSpPr>
            <a:spLocks noChangeArrowheads="1"/>
          </p:cNvSpPr>
          <p:nvPr/>
        </p:nvSpPr>
        <p:spPr bwMode="auto">
          <a:xfrm>
            <a:off x="5162550" y="312420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27" name="Oval 5"/>
          <p:cNvSpPr>
            <a:spLocks noChangeArrowheads="1"/>
          </p:cNvSpPr>
          <p:nvPr/>
        </p:nvSpPr>
        <p:spPr bwMode="auto">
          <a:xfrm>
            <a:off x="6610350" y="312420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28" name="Oval 6"/>
          <p:cNvSpPr>
            <a:spLocks noChangeArrowheads="1"/>
          </p:cNvSpPr>
          <p:nvPr/>
        </p:nvSpPr>
        <p:spPr bwMode="auto">
          <a:xfrm>
            <a:off x="5162550" y="405765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29" name="Oval 7"/>
          <p:cNvSpPr>
            <a:spLocks noChangeArrowheads="1"/>
          </p:cNvSpPr>
          <p:nvPr/>
        </p:nvSpPr>
        <p:spPr bwMode="auto">
          <a:xfrm>
            <a:off x="6610350" y="405765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30" name="Oval 8"/>
          <p:cNvSpPr>
            <a:spLocks noChangeArrowheads="1"/>
          </p:cNvSpPr>
          <p:nvPr/>
        </p:nvSpPr>
        <p:spPr bwMode="auto">
          <a:xfrm>
            <a:off x="5886450" y="474345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31" name="Oval 19"/>
          <p:cNvSpPr>
            <a:spLocks noChangeArrowheads="1"/>
          </p:cNvSpPr>
          <p:nvPr/>
        </p:nvSpPr>
        <p:spPr bwMode="auto">
          <a:xfrm>
            <a:off x="1371600" y="3105150"/>
            <a:ext cx="323850" cy="32385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32" name="Oval 20"/>
          <p:cNvSpPr>
            <a:spLocks noChangeArrowheads="1"/>
          </p:cNvSpPr>
          <p:nvPr/>
        </p:nvSpPr>
        <p:spPr bwMode="auto">
          <a:xfrm>
            <a:off x="2819400" y="3105150"/>
            <a:ext cx="323850" cy="32385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33" name="Oval 21"/>
          <p:cNvSpPr>
            <a:spLocks noChangeArrowheads="1"/>
          </p:cNvSpPr>
          <p:nvPr/>
        </p:nvSpPr>
        <p:spPr bwMode="auto">
          <a:xfrm>
            <a:off x="1371600" y="4038600"/>
            <a:ext cx="323850" cy="32385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34" name="Oval 22"/>
          <p:cNvSpPr>
            <a:spLocks noChangeArrowheads="1"/>
          </p:cNvSpPr>
          <p:nvPr/>
        </p:nvSpPr>
        <p:spPr bwMode="auto">
          <a:xfrm>
            <a:off x="2819400" y="4038600"/>
            <a:ext cx="323850" cy="32385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0435" name="Oval 23"/>
          <p:cNvSpPr>
            <a:spLocks noChangeArrowheads="1"/>
          </p:cNvSpPr>
          <p:nvPr/>
        </p:nvSpPr>
        <p:spPr bwMode="auto">
          <a:xfrm>
            <a:off x="2209800" y="4724400"/>
            <a:ext cx="323850" cy="32385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0436" name="AutoShape 24"/>
          <p:cNvCxnSpPr>
            <a:cxnSpLocks noChangeShapeType="1"/>
            <a:stCxn id="60431" idx="6"/>
            <a:endCxn id="60432" idx="2"/>
          </p:cNvCxnSpPr>
          <p:nvPr/>
        </p:nvCxnSpPr>
        <p:spPr bwMode="auto">
          <a:xfrm>
            <a:off x="1695450" y="3267075"/>
            <a:ext cx="112395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37" name="AutoShape 26"/>
          <p:cNvCxnSpPr>
            <a:cxnSpLocks noChangeShapeType="1"/>
            <a:stCxn id="60434" idx="0"/>
            <a:endCxn id="60432" idx="4"/>
          </p:cNvCxnSpPr>
          <p:nvPr/>
        </p:nvCxnSpPr>
        <p:spPr bwMode="auto">
          <a:xfrm flipV="1">
            <a:off x="2981325" y="3429000"/>
            <a:ext cx="0" cy="60960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38" name="AutoShape 27"/>
          <p:cNvCxnSpPr>
            <a:cxnSpLocks noChangeShapeType="1"/>
            <a:stCxn id="60433" idx="0"/>
            <a:endCxn id="60431" idx="4"/>
          </p:cNvCxnSpPr>
          <p:nvPr/>
        </p:nvCxnSpPr>
        <p:spPr bwMode="auto">
          <a:xfrm flipV="1">
            <a:off x="1533525" y="3429000"/>
            <a:ext cx="0" cy="60960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39" name="AutoShape 28"/>
          <p:cNvCxnSpPr>
            <a:cxnSpLocks noChangeShapeType="1"/>
            <a:stCxn id="60435" idx="0"/>
            <a:endCxn id="60431" idx="5"/>
          </p:cNvCxnSpPr>
          <p:nvPr/>
        </p:nvCxnSpPr>
        <p:spPr bwMode="auto">
          <a:xfrm flipH="1" flipV="1">
            <a:off x="1647825" y="3381375"/>
            <a:ext cx="723900" cy="13430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40" name="AutoShape 29"/>
          <p:cNvCxnSpPr>
            <a:cxnSpLocks noChangeShapeType="1"/>
            <a:stCxn id="60435" idx="7"/>
            <a:endCxn id="60434" idx="3"/>
          </p:cNvCxnSpPr>
          <p:nvPr/>
        </p:nvCxnSpPr>
        <p:spPr bwMode="auto">
          <a:xfrm flipV="1">
            <a:off x="2486025" y="4314825"/>
            <a:ext cx="381000" cy="45720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0441" name="Rectangle 31"/>
          <p:cNvSpPr>
            <a:spLocks noChangeArrowheads="1"/>
          </p:cNvSpPr>
          <p:nvPr/>
        </p:nvSpPr>
        <p:spPr bwMode="auto">
          <a:xfrm>
            <a:off x="1752600" y="5257800"/>
            <a:ext cx="12525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bipartite</a:t>
            </a:r>
            <a:br>
              <a:rPr lang="en-US" altLang="en-US" sz="1400"/>
            </a:br>
            <a:r>
              <a:rPr lang="en-US" altLang="en-US" sz="1400"/>
              <a:t>(2-colorable)</a:t>
            </a:r>
          </a:p>
        </p:txBody>
      </p:sp>
      <p:sp>
        <p:nvSpPr>
          <p:cNvPr id="60442" name="Rectangle 32"/>
          <p:cNvSpPr>
            <a:spLocks noChangeArrowheads="1"/>
          </p:cNvSpPr>
          <p:nvPr/>
        </p:nvSpPr>
        <p:spPr bwMode="auto">
          <a:xfrm>
            <a:off x="5543550" y="5276850"/>
            <a:ext cx="1574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not bipartite</a:t>
            </a:r>
            <a:br>
              <a:rPr lang="en-US" altLang="en-US" sz="1400"/>
            </a:br>
            <a:r>
              <a:rPr lang="en-US" altLang="en-US" sz="1400"/>
              <a:t>(not 2-colorable)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8AADF4C0-B360-4723-A7CE-29EF14B64E95}" type="slidenum">
              <a:rPr lang="en-US" altLang="en-US"/>
              <a:pPr/>
              <a:t>29</a:t>
            </a:fld>
            <a:endParaRPr lang="en-US" altLang="en-US" sz="1400"/>
          </a:p>
        </p:txBody>
      </p:sp>
      <p:sp>
        <p:nvSpPr>
          <p:cNvPr id="62467" name="Freeform 34"/>
          <p:cNvSpPr>
            <a:spLocks/>
          </p:cNvSpPr>
          <p:nvPr/>
        </p:nvSpPr>
        <p:spPr bwMode="auto">
          <a:xfrm>
            <a:off x="3363913" y="4629150"/>
            <a:ext cx="493712" cy="1666875"/>
          </a:xfrm>
          <a:custGeom>
            <a:avLst/>
            <a:gdLst>
              <a:gd name="T0" fmla="*/ 74612 w 311"/>
              <a:gd name="T1" fmla="*/ 34727 h 912"/>
              <a:gd name="T2" fmla="*/ 33337 w 311"/>
              <a:gd name="T3" fmla="*/ 358232 h 912"/>
              <a:gd name="T4" fmla="*/ 22225 w 311"/>
              <a:gd name="T5" fmla="*/ 570247 h 912"/>
              <a:gd name="T6" fmla="*/ 0 w 311"/>
              <a:gd name="T7" fmla="*/ 683565 h 912"/>
              <a:gd name="T8" fmla="*/ 11112 w 311"/>
              <a:gd name="T9" fmla="*/ 1610216 h 912"/>
              <a:gd name="T10" fmla="*/ 95250 w 311"/>
              <a:gd name="T11" fmla="*/ 1665047 h 912"/>
              <a:gd name="T12" fmla="*/ 300037 w 311"/>
              <a:gd name="T13" fmla="*/ 1654081 h 912"/>
              <a:gd name="T14" fmla="*/ 387350 w 311"/>
              <a:gd name="T15" fmla="*/ 1577317 h 912"/>
              <a:gd name="T16" fmla="*/ 428625 w 311"/>
              <a:gd name="T17" fmla="*/ 1262950 h 912"/>
              <a:gd name="T18" fmla="*/ 471487 w 311"/>
              <a:gd name="T19" fmla="*/ 1007070 h 912"/>
              <a:gd name="T20" fmla="*/ 482600 w 311"/>
              <a:gd name="T21" fmla="*/ 760329 h 912"/>
              <a:gd name="T22" fmla="*/ 493712 w 311"/>
              <a:gd name="T23" fmla="*/ 581213 h 912"/>
              <a:gd name="T24" fmla="*/ 342900 w 311"/>
              <a:gd name="T25" fmla="*/ 124285 h 912"/>
              <a:gd name="T26" fmla="*/ 193675 w 311"/>
              <a:gd name="T27" fmla="*/ 0 h 912"/>
              <a:gd name="T28" fmla="*/ 128587 w 311"/>
              <a:gd name="T29" fmla="*/ 10966 h 912"/>
              <a:gd name="T30" fmla="*/ 74612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2468" name="Freeform 33"/>
          <p:cNvSpPr>
            <a:spLocks/>
          </p:cNvSpPr>
          <p:nvPr/>
        </p:nvSpPr>
        <p:spPr bwMode="auto">
          <a:xfrm>
            <a:off x="2543175" y="4629150"/>
            <a:ext cx="493713" cy="1666875"/>
          </a:xfrm>
          <a:custGeom>
            <a:avLst/>
            <a:gdLst>
              <a:gd name="T0" fmla="*/ 74613 w 311"/>
              <a:gd name="T1" fmla="*/ 34727 h 912"/>
              <a:gd name="T2" fmla="*/ 33338 w 311"/>
              <a:gd name="T3" fmla="*/ 358232 h 912"/>
              <a:gd name="T4" fmla="*/ 22225 w 311"/>
              <a:gd name="T5" fmla="*/ 570247 h 912"/>
              <a:gd name="T6" fmla="*/ 0 w 311"/>
              <a:gd name="T7" fmla="*/ 683565 h 912"/>
              <a:gd name="T8" fmla="*/ 11113 w 311"/>
              <a:gd name="T9" fmla="*/ 1610216 h 912"/>
              <a:gd name="T10" fmla="*/ 95250 w 311"/>
              <a:gd name="T11" fmla="*/ 1665047 h 912"/>
              <a:gd name="T12" fmla="*/ 300038 w 311"/>
              <a:gd name="T13" fmla="*/ 1654081 h 912"/>
              <a:gd name="T14" fmla="*/ 387350 w 311"/>
              <a:gd name="T15" fmla="*/ 1577317 h 912"/>
              <a:gd name="T16" fmla="*/ 428625 w 311"/>
              <a:gd name="T17" fmla="*/ 1262950 h 912"/>
              <a:gd name="T18" fmla="*/ 471488 w 311"/>
              <a:gd name="T19" fmla="*/ 1007070 h 912"/>
              <a:gd name="T20" fmla="*/ 482600 w 311"/>
              <a:gd name="T21" fmla="*/ 760329 h 912"/>
              <a:gd name="T22" fmla="*/ 493713 w 311"/>
              <a:gd name="T23" fmla="*/ 581213 h 912"/>
              <a:gd name="T24" fmla="*/ 342900 w 311"/>
              <a:gd name="T25" fmla="*/ 124285 h 912"/>
              <a:gd name="T26" fmla="*/ 193675 w 311"/>
              <a:gd name="T27" fmla="*/ 0 h 912"/>
              <a:gd name="T28" fmla="*/ 128588 w 311"/>
              <a:gd name="T29" fmla="*/ 10966 h 912"/>
              <a:gd name="T30" fmla="*/ 74613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2469" name="Freeform 32"/>
          <p:cNvSpPr>
            <a:spLocks/>
          </p:cNvSpPr>
          <p:nvPr/>
        </p:nvSpPr>
        <p:spPr bwMode="auto">
          <a:xfrm>
            <a:off x="1724025" y="4648200"/>
            <a:ext cx="493713" cy="1666875"/>
          </a:xfrm>
          <a:custGeom>
            <a:avLst/>
            <a:gdLst>
              <a:gd name="T0" fmla="*/ 74613 w 311"/>
              <a:gd name="T1" fmla="*/ 34727 h 912"/>
              <a:gd name="T2" fmla="*/ 33338 w 311"/>
              <a:gd name="T3" fmla="*/ 358232 h 912"/>
              <a:gd name="T4" fmla="*/ 22225 w 311"/>
              <a:gd name="T5" fmla="*/ 570247 h 912"/>
              <a:gd name="T6" fmla="*/ 0 w 311"/>
              <a:gd name="T7" fmla="*/ 683565 h 912"/>
              <a:gd name="T8" fmla="*/ 11113 w 311"/>
              <a:gd name="T9" fmla="*/ 1610216 h 912"/>
              <a:gd name="T10" fmla="*/ 95250 w 311"/>
              <a:gd name="T11" fmla="*/ 1665047 h 912"/>
              <a:gd name="T12" fmla="*/ 300038 w 311"/>
              <a:gd name="T13" fmla="*/ 1654081 h 912"/>
              <a:gd name="T14" fmla="*/ 387350 w 311"/>
              <a:gd name="T15" fmla="*/ 1577317 h 912"/>
              <a:gd name="T16" fmla="*/ 428625 w 311"/>
              <a:gd name="T17" fmla="*/ 1262950 h 912"/>
              <a:gd name="T18" fmla="*/ 471488 w 311"/>
              <a:gd name="T19" fmla="*/ 1007070 h 912"/>
              <a:gd name="T20" fmla="*/ 482600 w 311"/>
              <a:gd name="T21" fmla="*/ 760329 h 912"/>
              <a:gd name="T22" fmla="*/ 493713 w 311"/>
              <a:gd name="T23" fmla="*/ 581213 h 912"/>
              <a:gd name="T24" fmla="*/ 342900 w 311"/>
              <a:gd name="T25" fmla="*/ 124285 h 912"/>
              <a:gd name="T26" fmla="*/ 193675 w 311"/>
              <a:gd name="T27" fmla="*/ 0 h 912"/>
              <a:gd name="T28" fmla="*/ 128588 w 311"/>
              <a:gd name="T29" fmla="*/ 10966 h 912"/>
              <a:gd name="T30" fmla="*/ 74613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2470" name="Rectangle 6"/>
          <p:cNvSpPr>
            <a:spLocks noGrp="1" noChangeArrowheads="1"/>
          </p:cNvSpPr>
          <p:nvPr>
            <p:ph type="title"/>
          </p:nvPr>
        </p:nvSpPr>
        <p:spPr/>
        <p:txBody>
          <a:bodyPr/>
          <a:lstStyle/>
          <a:p>
            <a:r>
              <a:rPr lang="en-US" altLang="en-US" smtClean="0"/>
              <a:t>Bipartite Graphs</a:t>
            </a:r>
          </a:p>
        </p:txBody>
      </p:sp>
      <p:sp>
        <p:nvSpPr>
          <p:cNvPr id="62471" name="Rectangle 7"/>
          <p:cNvSpPr>
            <a:spLocks noGrp="1" noChangeArrowheads="1"/>
          </p:cNvSpPr>
          <p:nvPr>
            <p:ph type="body" idx="1"/>
          </p:nvPr>
        </p:nvSpPr>
        <p:spPr/>
        <p:txBody>
          <a:bodyPr/>
          <a:lstStyle/>
          <a:p>
            <a:r>
              <a:rPr lang="en-US" altLang="en-US" smtClean="0"/>
              <a:t>Lemma.  </a:t>
            </a:r>
            <a:r>
              <a:rPr lang="en-US" altLang="en-US" smtClean="0">
                <a:solidFill>
                  <a:schemeClr val="tx1"/>
                </a:solidFill>
              </a:rPr>
              <a:t>Let G be a connected graph, and let L</a:t>
            </a:r>
            <a:r>
              <a:rPr lang="en-US" altLang="en-US" baseline="-25000" smtClean="0">
                <a:solidFill>
                  <a:schemeClr val="tx1"/>
                </a:solidFill>
              </a:rPr>
              <a:t>0</a:t>
            </a:r>
            <a:r>
              <a:rPr lang="en-US" altLang="en-US" smtClean="0">
                <a:solidFill>
                  <a:schemeClr val="tx1"/>
                </a:solidFill>
              </a:rPr>
              <a:t>, …, L</a:t>
            </a:r>
            <a:r>
              <a:rPr lang="en-US" altLang="en-US" baseline="-25000" smtClean="0">
                <a:solidFill>
                  <a:schemeClr val="tx1"/>
                </a:solidFill>
              </a:rPr>
              <a:t>k</a:t>
            </a:r>
            <a:r>
              <a:rPr lang="en-US" altLang="en-US" smtClean="0">
                <a:solidFill>
                  <a:schemeClr val="tx1"/>
                </a:solidFill>
              </a:rPr>
              <a:t> be the layers produced by BFS starting at node s.  Exactly one of the following holds.</a:t>
            </a:r>
          </a:p>
          <a:p>
            <a:pPr lvl="1">
              <a:buFont typeface="Monotype Sorts" pitchFamily="-110" charset="2"/>
              <a:buNone/>
            </a:pPr>
            <a:r>
              <a:rPr lang="en-US" altLang="en-US" smtClean="0"/>
              <a:t>(i)   No edge of G joins two nodes of the same layer, and G is bipartite.</a:t>
            </a:r>
          </a:p>
          <a:p>
            <a:pPr lvl="1">
              <a:buFont typeface="Monotype Sorts" pitchFamily="-110" charset="2"/>
              <a:buNone/>
            </a:pPr>
            <a:r>
              <a:rPr lang="en-US" altLang="en-US" smtClean="0"/>
              <a:t>(ii)  An edge of G joins two nodes of the same layer, and G contains an</a:t>
            </a:r>
            <a:br>
              <a:rPr lang="en-US" altLang="en-US" smtClean="0"/>
            </a:br>
            <a:r>
              <a:rPr lang="en-US" altLang="en-US" smtClean="0"/>
              <a:t>   odd-length cycle (and hence is not bipartite).</a:t>
            </a:r>
          </a:p>
          <a:p>
            <a:pPr lvl="1"/>
            <a:endParaRPr lang="en-US" altLang="en-US" smtClean="0"/>
          </a:p>
        </p:txBody>
      </p:sp>
      <p:sp>
        <p:nvSpPr>
          <p:cNvPr id="62472" name="Oval 10"/>
          <p:cNvSpPr>
            <a:spLocks noChangeArrowheads="1"/>
          </p:cNvSpPr>
          <p:nvPr/>
        </p:nvSpPr>
        <p:spPr bwMode="auto">
          <a:xfrm>
            <a:off x="1857375" y="48291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73" name="Oval 11"/>
          <p:cNvSpPr>
            <a:spLocks noChangeArrowheads="1"/>
          </p:cNvSpPr>
          <p:nvPr/>
        </p:nvSpPr>
        <p:spPr bwMode="auto">
          <a:xfrm>
            <a:off x="1857375" y="52863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74" name="Oval 12"/>
          <p:cNvSpPr>
            <a:spLocks noChangeArrowheads="1"/>
          </p:cNvSpPr>
          <p:nvPr/>
        </p:nvSpPr>
        <p:spPr bwMode="auto">
          <a:xfrm>
            <a:off x="1857375" y="57435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75" name="Oval 13"/>
          <p:cNvSpPr>
            <a:spLocks noChangeArrowheads="1"/>
          </p:cNvSpPr>
          <p:nvPr/>
        </p:nvSpPr>
        <p:spPr bwMode="auto">
          <a:xfrm>
            <a:off x="1219200" y="52863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76" name="Oval 14"/>
          <p:cNvSpPr>
            <a:spLocks noChangeArrowheads="1"/>
          </p:cNvSpPr>
          <p:nvPr/>
        </p:nvSpPr>
        <p:spPr bwMode="auto">
          <a:xfrm>
            <a:off x="2695575" y="48291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77" name="Oval 15"/>
          <p:cNvSpPr>
            <a:spLocks noChangeArrowheads="1"/>
          </p:cNvSpPr>
          <p:nvPr/>
        </p:nvSpPr>
        <p:spPr bwMode="auto">
          <a:xfrm>
            <a:off x="2695575" y="52863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78" name="Oval 16"/>
          <p:cNvSpPr>
            <a:spLocks noChangeArrowheads="1"/>
          </p:cNvSpPr>
          <p:nvPr/>
        </p:nvSpPr>
        <p:spPr bwMode="auto">
          <a:xfrm>
            <a:off x="2695575" y="57435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79" name="Oval 18"/>
          <p:cNvSpPr>
            <a:spLocks noChangeArrowheads="1"/>
          </p:cNvSpPr>
          <p:nvPr/>
        </p:nvSpPr>
        <p:spPr bwMode="auto">
          <a:xfrm>
            <a:off x="3514725" y="52863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480" name="Oval 19"/>
          <p:cNvSpPr>
            <a:spLocks noChangeArrowheads="1"/>
          </p:cNvSpPr>
          <p:nvPr/>
        </p:nvSpPr>
        <p:spPr bwMode="auto">
          <a:xfrm>
            <a:off x="3514725" y="57435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2481" name="AutoShape 20"/>
          <p:cNvCxnSpPr>
            <a:cxnSpLocks noChangeShapeType="1"/>
            <a:stCxn id="62472" idx="6"/>
            <a:endCxn id="62476" idx="2"/>
          </p:cNvCxnSpPr>
          <p:nvPr/>
        </p:nvCxnSpPr>
        <p:spPr bwMode="auto">
          <a:xfrm>
            <a:off x="2009775" y="4905375"/>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2" name="AutoShape 21"/>
          <p:cNvCxnSpPr>
            <a:cxnSpLocks noChangeShapeType="1"/>
            <a:stCxn id="62473" idx="7"/>
            <a:endCxn id="62476" idx="3"/>
          </p:cNvCxnSpPr>
          <p:nvPr/>
        </p:nvCxnSpPr>
        <p:spPr bwMode="auto">
          <a:xfrm flipV="1">
            <a:off x="1987550" y="4959350"/>
            <a:ext cx="730250" cy="3492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3" name="AutoShape 22"/>
          <p:cNvCxnSpPr>
            <a:cxnSpLocks noChangeShapeType="1"/>
            <a:stCxn id="62473" idx="6"/>
            <a:endCxn id="62477" idx="2"/>
          </p:cNvCxnSpPr>
          <p:nvPr/>
        </p:nvCxnSpPr>
        <p:spPr bwMode="auto">
          <a:xfrm>
            <a:off x="2009775" y="5362575"/>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4" name="AutoShape 24"/>
          <p:cNvCxnSpPr>
            <a:cxnSpLocks noChangeShapeType="1"/>
            <a:stCxn id="62474" idx="6"/>
            <a:endCxn id="62478" idx="2"/>
          </p:cNvCxnSpPr>
          <p:nvPr/>
        </p:nvCxnSpPr>
        <p:spPr bwMode="auto">
          <a:xfrm>
            <a:off x="2009775" y="5819775"/>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5" name="AutoShape 25"/>
          <p:cNvCxnSpPr>
            <a:cxnSpLocks noChangeShapeType="1"/>
            <a:stCxn id="62475" idx="7"/>
            <a:endCxn id="62472" idx="2"/>
          </p:cNvCxnSpPr>
          <p:nvPr/>
        </p:nvCxnSpPr>
        <p:spPr bwMode="auto">
          <a:xfrm flipV="1">
            <a:off x="1349375" y="4905375"/>
            <a:ext cx="508000"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6" name="AutoShape 26"/>
          <p:cNvCxnSpPr>
            <a:cxnSpLocks noChangeShapeType="1"/>
            <a:stCxn id="62475" idx="6"/>
            <a:endCxn id="62473" idx="2"/>
          </p:cNvCxnSpPr>
          <p:nvPr/>
        </p:nvCxnSpPr>
        <p:spPr bwMode="auto">
          <a:xfrm>
            <a:off x="1371600" y="5362575"/>
            <a:ext cx="485775"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7" name="AutoShape 27"/>
          <p:cNvCxnSpPr>
            <a:cxnSpLocks noChangeShapeType="1"/>
            <a:stCxn id="62475" idx="5"/>
            <a:endCxn id="62474" idx="2"/>
          </p:cNvCxnSpPr>
          <p:nvPr/>
        </p:nvCxnSpPr>
        <p:spPr bwMode="auto">
          <a:xfrm>
            <a:off x="1349375" y="5416550"/>
            <a:ext cx="508000"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8" name="AutoShape 28"/>
          <p:cNvCxnSpPr>
            <a:cxnSpLocks noChangeShapeType="1"/>
            <a:stCxn id="62476" idx="5"/>
            <a:endCxn id="62479" idx="1"/>
          </p:cNvCxnSpPr>
          <p:nvPr/>
        </p:nvCxnSpPr>
        <p:spPr bwMode="auto">
          <a:xfrm>
            <a:off x="2825750" y="4959350"/>
            <a:ext cx="711200" cy="3492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89" name="AutoShape 29"/>
          <p:cNvCxnSpPr>
            <a:cxnSpLocks noChangeShapeType="1"/>
            <a:stCxn id="62478" idx="6"/>
            <a:endCxn id="62479" idx="3"/>
          </p:cNvCxnSpPr>
          <p:nvPr/>
        </p:nvCxnSpPr>
        <p:spPr bwMode="auto">
          <a:xfrm flipV="1">
            <a:off x="2847975" y="5416550"/>
            <a:ext cx="68897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490" name="AutoShape 30"/>
          <p:cNvCxnSpPr>
            <a:cxnSpLocks noChangeShapeType="1"/>
            <a:stCxn id="62477" idx="6"/>
            <a:endCxn id="62480" idx="1"/>
          </p:cNvCxnSpPr>
          <p:nvPr/>
        </p:nvCxnSpPr>
        <p:spPr bwMode="auto">
          <a:xfrm>
            <a:off x="2847975" y="5362575"/>
            <a:ext cx="68897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491" name="Oval 35"/>
          <p:cNvSpPr>
            <a:spLocks noChangeArrowheads="1"/>
          </p:cNvSpPr>
          <p:nvPr/>
        </p:nvSpPr>
        <p:spPr bwMode="auto">
          <a:xfrm>
            <a:off x="3514725" y="4829175"/>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2492" name="AutoShape 36"/>
          <p:cNvCxnSpPr>
            <a:cxnSpLocks noChangeShapeType="1"/>
            <a:stCxn id="62476" idx="6"/>
            <a:endCxn id="62491" idx="2"/>
          </p:cNvCxnSpPr>
          <p:nvPr/>
        </p:nvCxnSpPr>
        <p:spPr bwMode="auto">
          <a:xfrm>
            <a:off x="2847975" y="4905375"/>
            <a:ext cx="66675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493" name="Text Box 37"/>
          <p:cNvSpPr txBox="1">
            <a:spLocks noChangeArrowheads="1"/>
          </p:cNvSpPr>
          <p:nvPr/>
        </p:nvSpPr>
        <p:spPr bwMode="auto">
          <a:xfrm>
            <a:off x="2209800" y="6373813"/>
            <a:ext cx="800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Case (i)</a:t>
            </a:r>
          </a:p>
        </p:txBody>
      </p:sp>
      <p:sp>
        <p:nvSpPr>
          <p:cNvPr id="62494" name="Text Box 38"/>
          <p:cNvSpPr txBox="1">
            <a:spLocks noChangeArrowheads="1"/>
          </p:cNvSpPr>
          <p:nvPr/>
        </p:nvSpPr>
        <p:spPr bwMode="auto">
          <a:xfrm>
            <a:off x="1752600" y="5967413"/>
            <a:ext cx="314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1</a:t>
            </a:r>
          </a:p>
        </p:txBody>
      </p:sp>
      <p:sp>
        <p:nvSpPr>
          <p:cNvPr id="62495" name="Text Box 39"/>
          <p:cNvSpPr txBox="1">
            <a:spLocks noChangeArrowheads="1"/>
          </p:cNvSpPr>
          <p:nvPr/>
        </p:nvSpPr>
        <p:spPr bwMode="auto">
          <a:xfrm>
            <a:off x="2600325" y="5962650"/>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2</a:t>
            </a:r>
          </a:p>
        </p:txBody>
      </p:sp>
      <p:sp>
        <p:nvSpPr>
          <p:cNvPr id="62496" name="Text Box 40"/>
          <p:cNvSpPr txBox="1">
            <a:spLocks noChangeArrowheads="1"/>
          </p:cNvSpPr>
          <p:nvPr/>
        </p:nvSpPr>
        <p:spPr bwMode="auto">
          <a:xfrm>
            <a:off x="3419475" y="5962650"/>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3</a:t>
            </a:r>
          </a:p>
        </p:txBody>
      </p:sp>
      <p:sp>
        <p:nvSpPr>
          <p:cNvPr id="62497" name="Freeform 41"/>
          <p:cNvSpPr>
            <a:spLocks/>
          </p:cNvSpPr>
          <p:nvPr/>
        </p:nvSpPr>
        <p:spPr bwMode="auto">
          <a:xfrm>
            <a:off x="7221538" y="4600575"/>
            <a:ext cx="493712" cy="1666875"/>
          </a:xfrm>
          <a:custGeom>
            <a:avLst/>
            <a:gdLst>
              <a:gd name="T0" fmla="*/ 74612 w 311"/>
              <a:gd name="T1" fmla="*/ 34727 h 912"/>
              <a:gd name="T2" fmla="*/ 33337 w 311"/>
              <a:gd name="T3" fmla="*/ 358232 h 912"/>
              <a:gd name="T4" fmla="*/ 22225 w 311"/>
              <a:gd name="T5" fmla="*/ 570247 h 912"/>
              <a:gd name="T6" fmla="*/ 0 w 311"/>
              <a:gd name="T7" fmla="*/ 683565 h 912"/>
              <a:gd name="T8" fmla="*/ 11112 w 311"/>
              <a:gd name="T9" fmla="*/ 1610216 h 912"/>
              <a:gd name="T10" fmla="*/ 95250 w 311"/>
              <a:gd name="T11" fmla="*/ 1665047 h 912"/>
              <a:gd name="T12" fmla="*/ 300037 w 311"/>
              <a:gd name="T13" fmla="*/ 1654081 h 912"/>
              <a:gd name="T14" fmla="*/ 387350 w 311"/>
              <a:gd name="T15" fmla="*/ 1577317 h 912"/>
              <a:gd name="T16" fmla="*/ 428625 w 311"/>
              <a:gd name="T17" fmla="*/ 1262950 h 912"/>
              <a:gd name="T18" fmla="*/ 471487 w 311"/>
              <a:gd name="T19" fmla="*/ 1007070 h 912"/>
              <a:gd name="T20" fmla="*/ 482600 w 311"/>
              <a:gd name="T21" fmla="*/ 760329 h 912"/>
              <a:gd name="T22" fmla="*/ 493712 w 311"/>
              <a:gd name="T23" fmla="*/ 581213 h 912"/>
              <a:gd name="T24" fmla="*/ 342900 w 311"/>
              <a:gd name="T25" fmla="*/ 124285 h 912"/>
              <a:gd name="T26" fmla="*/ 193675 w 311"/>
              <a:gd name="T27" fmla="*/ 0 h 912"/>
              <a:gd name="T28" fmla="*/ 128587 w 311"/>
              <a:gd name="T29" fmla="*/ 10966 h 912"/>
              <a:gd name="T30" fmla="*/ 74612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2498" name="Freeform 42"/>
          <p:cNvSpPr>
            <a:spLocks/>
          </p:cNvSpPr>
          <p:nvPr/>
        </p:nvSpPr>
        <p:spPr bwMode="auto">
          <a:xfrm>
            <a:off x="6400800" y="4600575"/>
            <a:ext cx="493713" cy="1666875"/>
          </a:xfrm>
          <a:custGeom>
            <a:avLst/>
            <a:gdLst>
              <a:gd name="T0" fmla="*/ 74613 w 311"/>
              <a:gd name="T1" fmla="*/ 34727 h 912"/>
              <a:gd name="T2" fmla="*/ 33338 w 311"/>
              <a:gd name="T3" fmla="*/ 358232 h 912"/>
              <a:gd name="T4" fmla="*/ 22225 w 311"/>
              <a:gd name="T5" fmla="*/ 570247 h 912"/>
              <a:gd name="T6" fmla="*/ 0 w 311"/>
              <a:gd name="T7" fmla="*/ 683565 h 912"/>
              <a:gd name="T8" fmla="*/ 11113 w 311"/>
              <a:gd name="T9" fmla="*/ 1610216 h 912"/>
              <a:gd name="T10" fmla="*/ 95250 w 311"/>
              <a:gd name="T11" fmla="*/ 1665047 h 912"/>
              <a:gd name="T12" fmla="*/ 300038 w 311"/>
              <a:gd name="T13" fmla="*/ 1654081 h 912"/>
              <a:gd name="T14" fmla="*/ 387350 w 311"/>
              <a:gd name="T15" fmla="*/ 1577317 h 912"/>
              <a:gd name="T16" fmla="*/ 428625 w 311"/>
              <a:gd name="T17" fmla="*/ 1262950 h 912"/>
              <a:gd name="T18" fmla="*/ 471488 w 311"/>
              <a:gd name="T19" fmla="*/ 1007070 h 912"/>
              <a:gd name="T20" fmla="*/ 482600 w 311"/>
              <a:gd name="T21" fmla="*/ 760329 h 912"/>
              <a:gd name="T22" fmla="*/ 493713 w 311"/>
              <a:gd name="T23" fmla="*/ 581213 h 912"/>
              <a:gd name="T24" fmla="*/ 342900 w 311"/>
              <a:gd name="T25" fmla="*/ 124285 h 912"/>
              <a:gd name="T26" fmla="*/ 193675 w 311"/>
              <a:gd name="T27" fmla="*/ 0 h 912"/>
              <a:gd name="T28" fmla="*/ 128588 w 311"/>
              <a:gd name="T29" fmla="*/ 10966 h 912"/>
              <a:gd name="T30" fmla="*/ 74613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2499" name="Freeform 43"/>
          <p:cNvSpPr>
            <a:spLocks/>
          </p:cNvSpPr>
          <p:nvPr/>
        </p:nvSpPr>
        <p:spPr bwMode="auto">
          <a:xfrm>
            <a:off x="5581650" y="4619625"/>
            <a:ext cx="493713" cy="1666875"/>
          </a:xfrm>
          <a:custGeom>
            <a:avLst/>
            <a:gdLst>
              <a:gd name="T0" fmla="*/ 74613 w 311"/>
              <a:gd name="T1" fmla="*/ 34727 h 912"/>
              <a:gd name="T2" fmla="*/ 33338 w 311"/>
              <a:gd name="T3" fmla="*/ 358232 h 912"/>
              <a:gd name="T4" fmla="*/ 22225 w 311"/>
              <a:gd name="T5" fmla="*/ 570247 h 912"/>
              <a:gd name="T6" fmla="*/ 0 w 311"/>
              <a:gd name="T7" fmla="*/ 683565 h 912"/>
              <a:gd name="T8" fmla="*/ 11113 w 311"/>
              <a:gd name="T9" fmla="*/ 1610216 h 912"/>
              <a:gd name="T10" fmla="*/ 95250 w 311"/>
              <a:gd name="T11" fmla="*/ 1665047 h 912"/>
              <a:gd name="T12" fmla="*/ 300038 w 311"/>
              <a:gd name="T13" fmla="*/ 1654081 h 912"/>
              <a:gd name="T14" fmla="*/ 387350 w 311"/>
              <a:gd name="T15" fmla="*/ 1577317 h 912"/>
              <a:gd name="T16" fmla="*/ 428625 w 311"/>
              <a:gd name="T17" fmla="*/ 1262950 h 912"/>
              <a:gd name="T18" fmla="*/ 471488 w 311"/>
              <a:gd name="T19" fmla="*/ 1007070 h 912"/>
              <a:gd name="T20" fmla="*/ 482600 w 311"/>
              <a:gd name="T21" fmla="*/ 760329 h 912"/>
              <a:gd name="T22" fmla="*/ 493713 w 311"/>
              <a:gd name="T23" fmla="*/ 581213 h 912"/>
              <a:gd name="T24" fmla="*/ 342900 w 311"/>
              <a:gd name="T25" fmla="*/ 124285 h 912"/>
              <a:gd name="T26" fmla="*/ 193675 w 311"/>
              <a:gd name="T27" fmla="*/ 0 h 912"/>
              <a:gd name="T28" fmla="*/ 128588 w 311"/>
              <a:gd name="T29" fmla="*/ 10966 h 912"/>
              <a:gd name="T30" fmla="*/ 74613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2500" name="Oval 44"/>
          <p:cNvSpPr>
            <a:spLocks noChangeArrowheads="1"/>
          </p:cNvSpPr>
          <p:nvPr/>
        </p:nvSpPr>
        <p:spPr bwMode="auto">
          <a:xfrm>
            <a:off x="5715000" y="48006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1" name="Oval 45"/>
          <p:cNvSpPr>
            <a:spLocks noChangeArrowheads="1"/>
          </p:cNvSpPr>
          <p:nvPr/>
        </p:nvSpPr>
        <p:spPr bwMode="auto">
          <a:xfrm>
            <a:off x="5715000" y="52578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2" name="Oval 46"/>
          <p:cNvSpPr>
            <a:spLocks noChangeArrowheads="1"/>
          </p:cNvSpPr>
          <p:nvPr/>
        </p:nvSpPr>
        <p:spPr bwMode="auto">
          <a:xfrm>
            <a:off x="5715000" y="57150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3" name="Oval 47"/>
          <p:cNvSpPr>
            <a:spLocks noChangeArrowheads="1"/>
          </p:cNvSpPr>
          <p:nvPr/>
        </p:nvSpPr>
        <p:spPr bwMode="auto">
          <a:xfrm>
            <a:off x="5076825" y="52578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4" name="Oval 48"/>
          <p:cNvSpPr>
            <a:spLocks noChangeArrowheads="1"/>
          </p:cNvSpPr>
          <p:nvPr/>
        </p:nvSpPr>
        <p:spPr bwMode="auto">
          <a:xfrm>
            <a:off x="6553200" y="48006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5" name="Oval 49"/>
          <p:cNvSpPr>
            <a:spLocks noChangeArrowheads="1"/>
          </p:cNvSpPr>
          <p:nvPr/>
        </p:nvSpPr>
        <p:spPr bwMode="auto">
          <a:xfrm>
            <a:off x="6553200" y="52578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6" name="Oval 50"/>
          <p:cNvSpPr>
            <a:spLocks noChangeArrowheads="1"/>
          </p:cNvSpPr>
          <p:nvPr/>
        </p:nvSpPr>
        <p:spPr bwMode="auto">
          <a:xfrm>
            <a:off x="6553200" y="57150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7" name="Oval 51"/>
          <p:cNvSpPr>
            <a:spLocks noChangeArrowheads="1"/>
          </p:cNvSpPr>
          <p:nvPr/>
        </p:nvSpPr>
        <p:spPr bwMode="auto">
          <a:xfrm>
            <a:off x="7372350" y="52578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2508" name="Oval 52"/>
          <p:cNvSpPr>
            <a:spLocks noChangeArrowheads="1"/>
          </p:cNvSpPr>
          <p:nvPr/>
        </p:nvSpPr>
        <p:spPr bwMode="auto">
          <a:xfrm>
            <a:off x="7372350" y="57150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2509" name="AutoShape 53"/>
          <p:cNvCxnSpPr>
            <a:cxnSpLocks noChangeShapeType="1"/>
            <a:stCxn id="62500" idx="6"/>
            <a:endCxn id="62504" idx="2"/>
          </p:cNvCxnSpPr>
          <p:nvPr/>
        </p:nvCxnSpPr>
        <p:spPr bwMode="auto">
          <a:xfrm>
            <a:off x="5867400" y="4876800"/>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0" name="AutoShape 54"/>
          <p:cNvCxnSpPr>
            <a:cxnSpLocks noChangeShapeType="1"/>
            <a:stCxn id="62501" idx="7"/>
            <a:endCxn id="62504" idx="3"/>
          </p:cNvCxnSpPr>
          <p:nvPr/>
        </p:nvCxnSpPr>
        <p:spPr bwMode="auto">
          <a:xfrm flipV="1">
            <a:off x="5845175" y="4930775"/>
            <a:ext cx="730250" cy="3492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1" name="AutoShape 55"/>
          <p:cNvCxnSpPr>
            <a:cxnSpLocks noChangeShapeType="1"/>
            <a:stCxn id="62501" idx="6"/>
            <a:endCxn id="62505" idx="2"/>
          </p:cNvCxnSpPr>
          <p:nvPr/>
        </p:nvCxnSpPr>
        <p:spPr bwMode="auto">
          <a:xfrm>
            <a:off x="5867400" y="5334000"/>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2" name="AutoShape 56"/>
          <p:cNvCxnSpPr>
            <a:cxnSpLocks noChangeShapeType="1"/>
            <a:stCxn id="62502" idx="6"/>
            <a:endCxn id="62506" idx="2"/>
          </p:cNvCxnSpPr>
          <p:nvPr/>
        </p:nvCxnSpPr>
        <p:spPr bwMode="auto">
          <a:xfrm>
            <a:off x="5867400" y="5791200"/>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3" name="AutoShape 57"/>
          <p:cNvCxnSpPr>
            <a:cxnSpLocks noChangeShapeType="1"/>
            <a:stCxn id="62503" idx="7"/>
            <a:endCxn id="62500" idx="2"/>
          </p:cNvCxnSpPr>
          <p:nvPr/>
        </p:nvCxnSpPr>
        <p:spPr bwMode="auto">
          <a:xfrm flipV="1">
            <a:off x="5207000" y="4876800"/>
            <a:ext cx="508000"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4" name="AutoShape 58"/>
          <p:cNvCxnSpPr>
            <a:cxnSpLocks noChangeShapeType="1"/>
            <a:stCxn id="62503" idx="6"/>
            <a:endCxn id="62501" idx="2"/>
          </p:cNvCxnSpPr>
          <p:nvPr/>
        </p:nvCxnSpPr>
        <p:spPr bwMode="auto">
          <a:xfrm>
            <a:off x="5229225" y="5334000"/>
            <a:ext cx="485775"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5" name="AutoShape 59"/>
          <p:cNvCxnSpPr>
            <a:cxnSpLocks noChangeShapeType="1"/>
            <a:stCxn id="62503" idx="5"/>
            <a:endCxn id="62502" idx="2"/>
          </p:cNvCxnSpPr>
          <p:nvPr/>
        </p:nvCxnSpPr>
        <p:spPr bwMode="auto">
          <a:xfrm>
            <a:off x="5207000" y="5387975"/>
            <a:ext cx="508000"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6" name="AutoShape 60"/>
          <p:cNvCxnSpPr>
            <a:cxnSpLocks noChangeShapeType="1"/>
            <a:stCxn id="62504" idx="5"/>
            <a:endCxn id="62507" idx="1"/>
          </p:cNvCxnSpPr>
          <p:nvPr/>
        </p:nvCxnSpPr>
        <p:spPr bwMode="auto">
          <a:xfrm>
            <a:off x="6683375" y="4930775"/>
            <a:ext cx="711200" cy="3492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7" name="AutoShape 61"/>
          <p:cNvCxnSpPr>
            <a:cxnSpLocks noChangeShapeType="1"/>
            <a:stCxn id="62506" idx="6"/>
            <a:endCxn id="62507" idx="3"/>
          </p:cNvCxnSpPr>
          <p:nvPr/>
        </p:nvCxnSpPr>
        <p:spPr bwMode="auto">
          <a:xfrm flipV="1">
            <a:off x="6705600" y="5387975"/>
            <a:ext cx="68897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2518" name="AutoShape 62"/>
          <p:cNvCxnSpPr>
            <a:cxnSpLocks noChangeShapeType="1"/>
            <a:stCxn id="62505" idx="6"/>
            <a:endCxn id="62508" idx="1"/>
          </p:cNvCxnSpPr>
          <p:nvPr/>
        </p:nvCxnSpPr>
        <p:spPr bwMode="auto">
          <a:xfrm>
            <a:off x="6705600" y="5334000"/>
            <a:ext cx="68897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519" name="Oval 63"/>
          <p:cNvSpPr>
            <a:spLocks noChangeArrowheads="1"/>
          </p:cNvSpPr>
          <p:nvPr/>
        </p:nvSpPr>
        <p:spPr bwMode="auto">
          <a:xfrm>
            <a:off x="7372350" y="4800600"/>
            <a:ext cx="152400" cy="1524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2520" name="AutoShape 64"/>
          <p:cNvCxnSpPr>
            <a:cxnSpLocks noChangeShapeType="1"/>
            <a:stCxn id="62504" idx="6"/>
            <a:endCxn id="62519" idx="2"/>
          </p:cNvCxnSpPr>
          <p:nvPr/>
        </p:nvCxnSpPr>
        <p:spPr bwMode="auto">
          <a:xfrm>
            <a:off x="6705600" y="4876800"/>
            <a:ext cx="66675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521" name="Text Box 65"/>
          <p:cNvSpPr txBox="1">
            <a:spLocks noChangeArrowheads="1"/>
          </p:cNvSpPr>
          <p:nvPr/>
        </p:nvSpPr>
        <p:spPr bwMode="auto">
          <a:xfrm>
            <a:off x="6067425" y="6345238"/>
            <a:ext cx="849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Case (ii)</a:t>
            </a:r>
          </a:p>
        </p:txBody>
      </p:sp>
      <p:sp>
        <p:nvSpPr>
          <p:cNvPr id="62522" name="Text Box 66"/>
          <p:cNvSpPr txBox="1">
            <a:spLocks noChangeArrowheads="1"/>
          </p:cNvSpPr>
          <p:nvPr/>
        </p:nvSpPr>
        <p:spPr bwMode="auto">
          <a:xfrm>
            <a:off x="5610225" y="5938838"/>
            <a:ext cx="314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1</a:t>
            </a:r>
          </a:p>
        </p:txBody>
      </p:sp>
      <p:sp>
        <p:nvSpPr>
          <p:cNvPr id="62523" name="Text Box 67"/>
          <p:cNvSpPr txBox="1">
            <a:spLocks noChangeArrowheads="1"/>
          </p:cNvSpPr>
          <p:nvPr/>
        </p:nvSpPr>
        <p:spPr bwMode="auto">
          <a:xfrm>
            <a:off x="6457950" y="5934075"/>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2</a:t>
            </a:r>
          </a:p>
        </p:txBody>
      </p:sp>
      <p:sp>
        <p:nvSpPr>
          <p:cNvPr id="62524" name="Text Box 68"/>
          <p:cNvSpPr txBox="1">
            <a:spLocks noChangeArrowheads="1"/>
          </p:cNvSpPr>
          <p:nvPr/>
        </p:nvSpPr>
        <p:spPr bwMode="auto">
          <a:xfrm>
            <a:off x="7277100" y="5934075"/>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3</a:t>
            </a:r>
          </a:p>
        </p:txBody>
      </p:sp>
      <p:cxnSp>
        <p:nvCxnSpPr>
          <p:cNvPr id="62525" name="AutoShape 69"/>
          <p:cNvCxnSpPr>
            <a:cxnSpLocks noChangeShapeType="1"/>
            <a:stCxn id="62508" idx="0"/>
            <a:endCxn id="62507" idx="4"/>
          </p:cNvCxnSpPr>
          <p:nvPr/>
        </p:nvCxnSpPr>
        <p:spPr bwMode="auto">
          <a:xfrm flipV="1">
            <a:off x="7448550" y="5410200"/>
            <a:ext cx="0" cy="304800"/>
          </a:xfrm>
          <a:prstGeom prst="straightConnector1">
            <a:avLst/>
          </a:prstGeom>
          <a:noFill/>
          <a:ln w="38100">
            <a:solidFill>
              <a:schemeClr val="accent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1BB68EDB-245A-4F5E-87FC-33824A7A0191}" type="slidenum">
              <a:rPr lang="en-US" altLang="en-US"/>
              <a:pPr/>
              <a:t>3</a:t>
            </a:fld>
            <a:endParaRPr lang="en-US" altLang="en-US" sz="1400"/>
          </a:p>
        </p:txBody>
      </p:sp>
      <p:sp>
        <p:nvSpPr>
          <p:cNvPr id="9219" name="Rectangle 2"/>
          <p:cNvSpPr>
            <a:spLocks noGrp="1" noChangeArrowheads="1"/>
          </p:cNvSpPr>
          <p:nvPr>
            <p:ph type="title"/>
          </p:nvPr>
        </p:nvSpPr>
        <p:spPr/>
        <p:txBody>
          <a:bodyPr/>
          <a:lstStyle/>
          <a:p>
            <a:r>
              <a:rPr lang="en-US" altLang="en-US" smtClean="0"/>
              <a:t>Undirected Graphs</a:t>
            </a:r>
          </a:p>
        </p:txBody>
      </p:sp>
      <p:sp>
        <p:nvSpPr>
          <p:cNvPr id="9220" name="Rectangle 3"/>
          <p:cNvSpPr>
            <a:spLocks noGrp="1" noChangeArrowheads="1"/>
          </p:cNvSpPr>
          <p:nvPr>
            <p:ph type="body" idx="1"/>
          </p:nvPr>
        </p:nvSpPr>
        <p:spPr>
          <a:xfrm>
            <a:off x="609600" y="914400"/>
            <a:ext cx="8266113" cy="5410200"/>
          </a:xfrm>
        </p:spPr>
        <p:txBody>
          <a:bodyPr/>
          <a:lstStyle/>
          <a:p>
            <a:pPr defTabSz="300038"/>
            <a:r>
              <a:rPr lang="en-US" altLang="en-US" smtClean="0"/>
              <a:t>Undirected graph.  </a:t>
            </a:r>
            <a:r>
              <a:rPr lang="en-US" altLang="en-US" smtClean="0">
                <a:solidFill>
                  <a:schemeClr val="tx1"/>
                </a:solidFill>
              </a:rPr>
              <a:t>G = (V, E)</a:t>
            </a:r>
          </a:p>
          <a:p>
            <a:pPr lvl="1" defTabSz="300038"/>
            <a:r>
              <a:rPr lang="en-US" altLang="en-US" smtClean="0"/>
              <a:t>V = nodes.</a:t>
            </a:r>
          </a:p>
          <a:p>
            <a:pPr lvl="1" defTabSz="300038"/>
            <a:r>
              <a:rPr lang="en-US" altLang="en-US" smtClean="0"/>
              <a:t>E = edges between pairs of nodes.</a:t>
            </a:r>
          </a:p>
          <a:p>
            <a:pPr lvl="1" defTabSz="300038"/>
            <a:r>
              <a:rPr lang="en-US" altLang="en-US" smtClean="0"/>
              <a:t>Captures pairwise relationship between objects.</a:t>
            </a:r>
          </a:p>
          <a:p>
            <a:pPr lvl="1" defTabSz="300038"/>
            <a:r>
              <a:rPr lang="en-US" altLang="en-US" smtClean="0"/>
              <a:t>Graph size parameters:  n = |V|, m = |E|.</a:t>
            </a:r>
          </a:p>
          <a:p>
            <a:pPr lvl="1" defTabSz="300038"/>
            <a:endParaRPr lang="en-US" altLang="en-US" smtClean="0"/>
          </a:p>
          <a:p>
            <a:pPr lvl="1" defTabSz="300038"/>
            <a:endParaRPr lang="en-US" altLang="en-US" smtClean="0"/>
          </a:p>
          <a:p>
            <a:pPr lvl="1" defTabSz="300038"/>
            <a:endParaRPr lang="en-US" altLang="en-US" smtClean="0"/>
          </a:p>
          <a:p>
            <a:pPr lvl="1" defTabSz="300038"/>
            <a:endParaRPr lang="en-US" altLang="en-US" smtClean="0"/>
          </a:p>
          <a:p>
            <a:pPr lvl="1" defTabSz="300038"/>
            <a:endParaRPr lang="en-US" altLang="en-US" smtClean="0"/>
          </a:p>
          <a:p>
            <a:pPr lvl="1" defTabSz="300038"/>
            <a:endParaRPr lang="en-US" altLang="en-US" smtClean="0"/>
          </a:p>
          <a:p>
            <a:pPr lvl="1" defTabSz="300038"/>
            <a:endParaRPr lang="en-US" altLang="en-US" smtClean="0"/>
          </a:p>
          <a:p>
            <a:pPr lvl="1" defTabSz="300038"/>
            <a:endParaRPr lang="en-US" altLang="en-US" smtClean="0"/>
          </a:p>
          <a:p>
            <a:pPr lvl="1" defTabSz="300038"/>
            <a:endParaRPr lang="en-US" altLang="en-US" smtClean="0"/>
          </a:p>
          <a:p>
            <a:pPr defTabSz="300038"/>
            <a:endParaRPr lang="en-US" altLang="en-US" smtClean="0"/>
          </a:p>
        </p:txBody>
      </p:sp>
      <p:pic>
        <p:nvPicPr>
          <p:cNvPr id="9221" name="Picture 47" descr="kleinberg_03F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9600" r="45515" b="20930"/>
          <a:stretch>
            <a:fillRect/>
          </a:stretch>
        </p:blipFill>
        <p:spPr bwMode="auto">
          <a:xfrm>
            <a:off x="884238" y="3163888"/>
            <a:ext cx="2438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48"/>
          <p:cNvSpPr>
            <a:spLocks noChangeArrowheads="1"/>
          </p:cNvSpPr>
          <p:nvPr/>
        </p:nvSpPr>
        <p:spPr bwMode="auto">
          <a:xfrm>
            <a:off x="3687763" y="3817938"/>
            <a:ext cx="5603875" cy="142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nSpc>
                <a:spcPts val="2600"/>
              </a:lnSpc>
              <a:buClr>
                <a:srgbClr val="003399"/>
              </a:buClr>
              <a:buSzPct val="50000"/>
              <a:buFont typeface="Monotype Sorts" pitchFamily="-110" charset="2"/>
              <a:buNone/>
            </a:pPr>
            <a:r>
              <a:rPr lang="en-US" altLang="en-US" sz="1600"/>
              <a:t>V = { 1, 2, 3, 4, 5, 6, 7, 8 }</a:t>
            </a:r>
          </a:p>
          <a:p>
            <a:pPr>
              <a:lnSpc>
                <a:spcPts val="2600"/>
              </a:lnSpc>
              <a:buClr>
                <a:srgbClr val="003399"/>
              </a:buClr>
              <a:buSzPct val="50000"/>
              <a:buFont typeface="Monotype Sorts" pitchFamily="-110" charset="2"/>
              <a:buNone/>
            </a:pPr>
            <a:r>
              <a:rPr lang="en-US" altLang="en-US" sz="1600"/>
              <a:t>E = { 1-2, 1-3, 2-3, 2-4, 2-5, 3-5, 3-7, 3-8, 4-5, 5-6, 7-8 }</a:t>
            </a:r>
            <a:br>
              <a:rPr lang="en-US" altLang="en-US" sz="1600"/>
            </a:br>
            <a:r>
              <a:rPr lang="en-US" altLang="en-US" sz="1600"/>
              <a:t>n = 8</a:t>
            </a:r>
          </a:p>
          <a:p>
            <a:pPr>
              <a:lnSpc>
                <a:spcPts val="2600"/>
              </a:lnSpc>
              <a:buClr>
                <a:srgbClr val="003399"/>
              </a:buClr>
              <a:buSzPct val="50000"/>
              <a:buFont typeface="Monotype Sorts" pitchFamily="-110" charset="2"/>
              <a:buNone/>
            </a:pPr>
            <a:r>
              <a:rPr lang="en-US" altLang="en-US" sz="1600"/>
              <a:t>m = 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5D8A6E55-89C9-4895-BF95-F649F6F91A7E}" type="slidenum">
              <a:rPr lang="en-US" altLang="en-US"/>
              <a:pPr/>
              <a:t>30</a:t>
            </a:fld>
            <a:endParaRPr lang="en-US" altLang="en-US" sz="1400"/>
          </a:p>
        </p:txBody>
      </p:sp>
      <p:sp>
        <p:nvSpPr>
          <p:cNvPr id="64515" name="Freeform 2"/>
          <p:cNvSpPr>
            <a:spLocks/>
          </p:cNvSpPr>
          <p:nvPr/>
        </p:nvSpPr>
        <p:spPr bwMode="auto">
          <a:xfrm>
            <a:off x="3363913" y="4629150"/>
            <a:ext cx="493712" cy="1666875"/>
          </a:xfrm>
          <a:custGeom>
            <a:avLst/>
            <a:gdLst>
              <a:gd name="T0" fmla="*/ 74612 w 311"/>
              <a:gd name="T1" fmla="*/ 34727 h 912"/>
              <a:gd name="T2" fmla="*/ 33337 w 311"/>
              <a:gd name="T3" fmla="*/ 358232 h 912"/>
              <a:gd name="T4" fmla="*/ 22225 w 311"/>
              <a:gd name="T5" fmla="*/ 570247 h 912"/>
              <a:gd name="T6" fmla="*/ 0 w 311"/>
              <a:gd name="T7" fmla="*/ 683565 h 912"/>
              <a:gd name="T8" fmla="*/ 11112 w 311"/>
              <a:gd name="T9" fmla="*/ 1610216 h 912"/>
              <a:gd name="T10" fmla="*/ 95250 w 311"/>
              <a:gd name="T11" fmla="*/ 1665047 h 912"/>
              <a:gd name="T12" fmla="*/ 300037 w 311"/>
              <a:gd name="T13" fmla="*/ 1654081 h 912"/>
              <a:gd name="T14" fmla="*/ 387350 w 311"/>
              <a:gd name="T15" fmla="*/ 1577317 h 912"/>
              <a:gd name="T16" fmla="*/ 428625 w 311"/>
              <a:gd name="T17" fmla="*/ 1262950 h 912"/>
              <a:gd name="T18" fmla="*/ 471487 w 311"/>
              <a:gd name="T19" fmla="*/ 1007070 h 912"/>
              <a:gd name="T20" fmla="*/ 482600 w 311"/>
              <a:gd name="T21" fmla="*/ 760329 h 912"/>
              <a:gd name="T22" fmla="*/ 493712 w 311"/>
              <a:gd name="T23" fmla="*/ 581213 h 912"/>
              <a:gd name="T24" fmla="*/ 342900 w 311"/>
              <a:gd name="T25" fmla="*/ 124285 h 912"/>
              <a:gd name="T26" fmla="*/ 193675 w 311"/>
              <a:gd name="T27" fmla="*/ 0 h 912"/>
              <a:gd name="T28" fmla="*/ 128587 w 311"/>
              <a:gd name="T29" fmla="*/ 10966 h 912"/>
              <a:gd name="T30" fmla="*/ 74612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4516" name="Freeform 3"/>
          <p:cNvSpPr>
            <a:spLocks/>
          </p:cNvSpPr>
          <p:nvPr/>
        </p:nvSpPr>
        <p:spPr bwMode="auto">
          <a:xfrm>
            <a:off x="2543175" y="4629150"/>
            <a:ext cx="493713" cy="1666875"/>
          </a:xfrm>
          <a:custGeom>
            <a:avLst/>
            <a:gdLst>
              <a:gd name="T0" fmla="*/ 74613 w 311"/>
              <a:gd name="T1" fmla="*/ 34727 h 912"/>
              <a:gd name="T2" fmla="*/ 33338 w 311"/>
              <a:gd name="T3" fmla="*/ 358232 h 912"/>
              <a:gd name="T4" fmla="*/ 22225 w 311"/>
              <a:gd name="T5" fmla="*/ 570247 h 912"/>
              <a:gd name="T6" fmla="*/ 0 w 311"/>
              <a:gd name="T7" fmla="*/ 683565 h 912"/>
              <a:gd name="T8" fmla="*/ 11113 w 311"/>
              <a:gd name="T9" fmla="*/ 1610216 h 912"/>
              <a:gd name="T10" fmla="*/ 95250 w 311"/>
              <a:gd name="T11" fmla="*/ 1665047 h 912"/>
              <a:gd name="T12" fmla="*/ 300038 w 311"/>
              <a:gd name="T13" fmla="*/ 1654081 h 912"/>
              <a:gd name="T14" fmla="*/ 387350 w 311"/>
              <a:gd name="T15" fmla="*/ 1577317 h 912"/>
              <a:gd name="T16" fmla="*/ 428625 w 311"/>
              <a:gd name="T17" fmla="*/ 1262950 h 912"/>
              <a:gd name="T18" fmla="*/ 471488 w 311"/>
              <a:gd name="T19" fmla="*/ 1007070 h 912"/>
              <a:gd name="T20" fmla="*/ 482600 w 311"/>
              <a:gd name="T21" fmla="*/ 760329 h 912"/>
              <a:gd name="T22" fmla="*/ 493713 w 311"/>
              <a:gd name="T23" fmla="*/ 581213 h 912"/>
              <a:gd name="T24" fmla="*/ 342900 w 311"/>
              <a:gd name="T25" fmla="*/ 124285 h 912"/>
              <a:gd name="T26" fmla="*/ 193675 w 311"/>
              <a:gd name="T27" fmla="*/ 0 h 912"/>
              <a:gd name="T28" fmla="*/ 128588 w 311"/>
              <a:gd name="T29" fmla="*/ 10966 h 912"/>
              <a:gd name="T30" fmla="*/ 74613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4517" name="Freeform 4"/>
          <p:cNvSpPr>
            <a:spLocks/>
          </p:cNvSpPr>
          <p:nvPr/>
        </p:nvSpPr>
        <p:spPr bwMode="auto">
          <a:xfrm>
            <a:off x="1724025" y="4648200"/>
            <a:ext cx="493713" cy="1666875"/>
          </a:xfrm>
          <a:custGeom>
            <a:avLst/>
            <a:gdLst>
              <a:gd name="T0" fmla="*/ 74613 w 311"/>
              <a:gd name="T1" fmla="*/ 34727 h 912"/>
              <a:gd name="T2" fmla="*/ 33338 w 311"/>
              <a:gd name="T3" fmla="*/ 358232 h 912"/>
              <a:gd name="T4" fmla="*/ 22225 w 311"/>
              <a:gd name="T5" fmla="*/ 570247 h 912"/>
              <a:gd name="T6" fmla="*/ 0 w 311"/>
              <a:gd name="T7" fmla="*/ 683565 h 912"/>
              <a:gd name="T8" fmla="*/ 11113 w 311"/>
              <a:gd name="T9" fmla="*/ 1610216 h 912"/>
              <a:gd name="T10" fmla="*/ 95250 w 311"/>
              <a:gd name="T11" fmla="*/ 1665047 h 912"/>
              <a:gd name="T12" fmla="*/ 300038 w 311"/>
              <a:gd name="T13" fmla="*/ 1654081 h 912"/>
              <a:gd name="T14" fmla="*/ 387350 w 311"/>
              <a:gd name="T15" fmla="*/ 1577317 h 912"/>
              <a:gd name="T16" fmla="*/ 428625 w 311"/>
              <a:gd name="T17" fmla="*/ 1262950 h 912"/>
              <a:gd name="T18" fmla="*/ 471488 w 311"/>
              <a:gd name="T19" fmla="*/ 1007070 h 912"/>
              <a:gd name="T20" fmla="*/ 482600 w 311"/>
              <a:gd name="T21" fmla="*/ 760329 h 912"/>
              <a:gd name="T22" fmla="*/ 493713 w 311"/>
              <a:gd name="T23" fmla="*/ 581213 h 912"/>
              <a:gd name="T24" fmla="*/ 342900 w 311"/>
              <a:gd name="T25" fmla="*/ 124285 h 912"/>
              <a:gd name="T26" fmla="*/ 193675 w 311"/>
              <a:gd name="T27" fmla="*/ 0 h 912"/>
              <a:gd name="T28" fmla="*/ 128588 w 311"/>
              <a:gd name="T29" fmla="*/ 10966 h 912"/>
              <a:gd name="T30" fmla="*/ 74613 w 311"/>
              <a:gd name="T31" fmla="*/ 34727 h 9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1" h="912">
                <a:moveTo>
                  <a:pt x="47" y="19"/>
                </a:moveTo>
                <a:cubicBezTo>
                  <a:pt x="42" y="94"/>
                  <a:pt x="36" y="131"/>
                  <a:pt x="21" y="196"/>
                </a:cubicBezTo>
                <a:cubicBezTo>
                  <a:pt x="18" y="235"/>
                  <a:pt x="18" y="273"/>
                  <a:pt x="14" y="312"/>
                </a:cubicBezTo>
                <a:cubicBezTo>
                  <a:pt x="11" y="332"/>
                  <a:pt x="0" y="374"/>
                  <a:pt x="0" y="374"/>
                </a:cubicBezTo>
                <a:cubicBezTo>
                  <a:pt x="2" y="542"/>
                  <a:pt x="0" y="712"/>
                  <a:pt x="7" y="881"/>
                </a:cubicBezTo>
                <a:cubicBezTo>
                  <a:pt x="8" y="900"/>
                  <a:pt x="60" y="911"/>
                  <a:pt x="60" y="911"/>
                </a:cubicBezTo>
                <a:cubicBezTo>
                  <a:pt x="104" y="909"/>
                  <a:pt x="147" y="912"/>
                  <a:pt x="189" y="905"/>
                </a:cubicBezTo>
                <a:cubicBezTo>
                  <a:pt x="220" y="897"/>
                  <a:pt x="231" y="899"/>
                  <a:pt x="244" y="863"/>
                </a:cubicBezTo>
                <a:cubicBezTo>
                  <a:pt x="257" y="806"/>
                  <a:pt x="249" y="745"/>
                  <a:pt x="270" y="691"/>
                </a:cubicBezTo>
                <a:cubicBezTo>
                  <a:pt x="276" y="644"/>
                  <a:pt x="280" y="596"/>
                  <a:pt x="297" y="551"/>
                </a:cubicBezTo>
                <a:cubicBezTo>
                  <a:pt x="300" y="505"/>
                  <a:pt x="302" y="461"/>
                  <a:pt x="304" y="416"/>
                </a:cubicBezTo>
                <a:cubicBezTo>
                  <a:pt x="306" y="383"/>
                  <a:pt x="311" y="351"/>
                  <a:pt x="311" y="318"/>
                </a:cubicBezTo>
                <a:cubicBezTo>
                  <a:pt x="311" y="272"/>
                  <a:pt x="295" y="92"/>
                  <a:pt x="216" y="68"/>
                </a:cubicBezTo>
                <a:cubicBezTo>
                  <a:pt x="193" y="36"/>
                  <a:pt x="163" y="13"/>
                  <a:pt x="122" y="0"/>
                </a:cubicBezTo>
                <a:cubicBezTo>
                  <a:pt x="108" y="2"/>
                  <a:pt x="93" y="1"/>
                  <a:pt x="81" y="6"/>
                </a:cubicBezTo>
                <a:cubicBezTo>
                  <a:pt x="42" y="24"/>
                  <a:pt x="93" y="33"/>
                  <a:pt x="47" y="19"/>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64518" name="Rectangle 5"/>
          <p:cNvSpPr>
            <a:spLocks noGrp="1" noChangeArrowheads="1"/>
          </p:cNvSpPr>
          <p:nvPr>
            <p:ph type="title"/>
          </p:nvPr>
        </p:nvSpPr>
        <p:spPr/>
        <p:txBody>
          <a:bodyPr/>
          <a:lstStyle/>
          <a:p>
            <a:r>
              <a:rPr lang="en-US" altLang="en-US" smtClean="0"/>
              <a:t>Bipartite Graphs</a:t>
            </a:r>
          </a:p>
        </p:txBody>
      </p:sp>
      <p:sp>
        <p:nvSpPr>
          <p:cNvPr id="64519" name="Rectangle 6"/>
          <p:cNvSpPr>
            <a:spLocks noGrp="1" noChangeArrowheads="1"/>
          </p:cNvSpPr>
          <p:nvPr>
            <p:ph type="body" idx="1"/>
          </p:nvPr>
        </p:nvSpPr>
        <p:spPr/>
        <p:txBody>
          <a:bodyPr/>
          <a:lstStyle/>
          <a:p>
            <a:r>
              <a:rPr lang="en-US" altLang="en-US" smtClean="0"/>
              <a:t>Lemma.  </a:t>
            </a:r>
            <a:r>
              <a:rPr lang="en-US" altLang="en-US" smtClean="0">
                <a:solidFill>
                  <a:schemeClr val="tx1"/>
                </a:solidFill>
              </a:rPr>
              <a:t>Let G be a connected graph, and let L</a:t>
            </a:r>
            <a:r>
              <a:rPr lang="en-US" altLang="en-US" baseline="-25000" smtClean="0">
                <a:solidFill>
                  <a:schemeClr val="tx1"/>
                </a:solidFill>
              </a:rPr>
              <a:t>0</a:t>
            </a:r>
            <a:r>
              <a:rPr lang="en-US" altLang="en-US" smtClean="0">
                <a:solidFill>
                  <a:schemeClr val="tx1"/>
                </a:solidFill>
              </a:rPr>
              <a:t>, …, L</a:t>
            </a:r>
            <a:r>
              <a:rPr lang="en-US" altLang="en-US" baseline="-25000" smtClean="0">
                <a:solidFill>
                  <a:schemeClr val="tx1"/>
                </a:solidFill>
              </a:rPr>
              <a:t>k</a:t>
            </a:r>
            <a:r>
              <a:rPr lang="en-US" altLang="en-US" smtClean="0">
                <a:solidFill>
                  <a:schemeClr val="tx1"/>
                </a:solidFill>
              </a:rPr>
              <a:t> be the layers produced by BFS starting at node s.  Exactly one of the following holds.</a:t>
            </a:r>
          </a:p>
          <a:p>
            <a:pPr lvl="1">
              <a:buFont typeface="Monotype Sorts" pitchFamily="-110" charset="2"/>
              <a:buNone/>
            </a:pPr>
            <a:r>
              <a:rPr lang="en-US" altLang="en-US" smtClean="0"/>
              <a:t>(i)   No edge of G joins two nodes of the same layer, and G is bipartite.</a:t>
            </a:r>
          </a:p>
          <a:p>
            <a:pPr lvl="1">
              <a:buFont typeface="Monotype Sorts" pitchFamily="-110" charset="2"/>
              <a:buNone/>
            </a:pPr>
            <a:r>
              <a:rPr lang="en-US" altLang="en-US" smtClean="0"/>
              <a:t>(ii)  An edge of G joins two nodes of the same layer, and G contains an</a:t>
            </a:r>
            <a:br>
              <a:rPr lang="en-US" altLang="en-US" smtClean="0"/>
            </a:br>
            <a:r>
              <a:rPr lang="en-US" altLang="en-US" smtClean="0"/>
              <a:t>   odd-length cycle (and hence is not bipartite).</a:t>
            </a:r>
          </a:p>
          <a:p>
            <a:pPr lvl="1"/>
            <a:endParaRPr lang="en-US" altLang="en-US" smtClean="0"/>
          </a:p>
          <a:p>
            <a:r>
              <a:rPr lang="en-US" altLang="en-US" smtClean="0"/>
              <a:t>Pf.  </a:t>
            </a:r>
            <a:r>
              <a:rPr lang="en-US" altLang="en-US" smtClean="0">
                <a:solidFill>
                  <a:schemeClr val="hlink"/>
                </a:solidFill>
              </a:rPr>
              <a:t>(i)</a:t>
            </a:r>
            <a:endParaRPr lang="en-US" altLang="en-US" smtClean="0"/>
          </a:p>
          <a:p>
            <a:pPr lvl="1"/>
            <a:r>
              <a:rPr lang="en-US" altLang="en-US" smtClean="0"/>
              <a:t>Suppose no edge joins two nodes in adjacent layers.</a:t>
            </a:r>
          </a:p>
          <a:p>
            <a:pPr lvl="1"/>
            <a:r>
              <a:rPr lang="en-US" altLang="en-US" smtClean="0"/>
              <a:t>By previous lemma, this implies all edges join nodes on same level.</a:t>
            </a:r>
          </a:p>
          <a:p>
            <a:pPr lvl="1"/>
            <a:r>
              <a:rPr lang="en-US" altLang="en-US" smtClean="0"/>
              <a:t>Bipartition:  red = nodes on odd levels, blue = nodes on even levels.</a:t>
            </a:r>
          </a:p>
        </p:txBody>
      </p:sp>
      <p:sp>
        <p:nvSpPr>
          <p:cNvPr id="64520" name="Oval 7"/>
          <p:cNvSpPr>
            <a:spLocks noChangeArrowheads="1"/>
          </p:cNvSpPr>
          <p:nvPr/>
        </p:nvSpPr>
        <p:spPr bwMode="auto">
          <a:xfrm>
            <a:off x="1857375" y="4829175"/>
            <a:ext cx="152400" cy="15240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1" name="Oval 8"/>
          <p:cNvSpPr>
            <a:spLocks noChangeArrowheads="1"/>
          </p:cNvSpPr>
          <p:nvPr/>
        </p:nvSpPr>
        <p:spPr bwMode="auto">
          <a:xfrm>
            <a:off x="1857375" y="5286375"/>
            <a:ext cx="152400" cy="15240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2" name="Oval 9"/>
          <p:cNvSpPr>
            <a:spLocks noChangeArrowheads="1"/>
          </p:cNvSpPr>
          <p:nvPr/>
        </p:nvSpPr>
        <p:spPr bwMode="auto">
          <a:xfrm>
            <a:off x="1857375" y="5743575"/>
            <a:ext cx="152400" cy="15240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3" name="Oval 10"/>
          <p:cNvSpPr>
            <a:spLocks noChangeArrowheads="1"/>
          </p:cNvSpPr>
          <p:nvPr/>
        </p:nvSpPr>
        <p:spPr bwMode="auto">
          <a:xfrm>
            <a:off x="1323975" y="5286375"/>
            <a:ext cx="152400" cy="15240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4" name="Oval 11"/>
          <p:cNvSpPr>
            <a:spLocks noChangeArrowheads="1"/>
          </p:cNvSpPr>
          <p:nvPr/>
        </p:nvSpPr>
        <p:spPr bwMode="auto">
          <a:xfrm>
            <a:off x="2695575" y="4829175"/>
            <a:ext cx="152400" cy="15240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5" name="Oval 12"/>
          <p:cNvSpPr>
            <a:spLocks noChangeArrowheads="1"/>
          </p:cNvSpPr>
          <p:nvPr/>
        </p:nvSpPr>
        <p:spPr bwMode="auto">
          <a:xfrm>
            <a:off x="2695575" y="5286375"/>
            <a:ext cx="152400" cy="15240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6" name="Oval 13"/>
          <p:cNvSpPr>
            <a:spLocks noChangeArrowheads="1"/>
          </p:cNvSpPr>
          <p:nvPr/>
        </p:nvSpPr>
        <p:spPr bwMode="auto">
          <a:xfrm>
            <a:off x="2695575" y="5743575"/>
            <a:ext cx="152400" cy="15240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7" name="Oval 14"/>
          <p:cNvSpPr>
            <a:spLocks noChangeArrowheads="1"/>
          </p:cNvSpPr>
          <p:nvPr/>
        </p:nvSpPr>
        <p:spPr bwMode="auto">
          <a:xfrm>
            <a:off x="3514725" y="5286375"/>
            <a:ext cx="152400" cy="15240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4528" name="Oval 15"/>
          <p:cNvSpPr>
            <a:spLocks noChangeArrowheads="1"/>
          </p:cNvSpPr>
          <p:nvPr/>
        </p:nvSpPr>
        <p:spPr bwMode="auto">
          <a:xfrm>
            <a:off x="3514725" y="5743575"/>
            <a:ext cx="152400" cy="15240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4529" name="AutoShape 16"/>
          <p:cNvCxnSpPr>
            <a:cxnSpLocks noChangeShapeType="1"/>
            <a:stCxn id="64520" idx="6"/>
            <a:endCxn id="64524" idx="2"/>
          </p:cNvCxnSpPr>
          <p:nvPr/>
        </p:nvCxnSpPr>
        <p:spPr bwMode="auto">
          <a:xfrm>
            <a:off x="2009775" y="4905375"/>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0" name="AutoShape 17"/>
          <p:cNvCxnSpPr>
            <a:cxnSpLocks noChangeShapeType="1"/>
            <a:stCxn id="64521" idx="7"/>
            <a:endCxn id="64524" idx="3"/>
          </p:cNvCxnSpPr>
          <p:nvPr/>
        </p:nvCxnSpPr>
        <p:spPr bwMode="auto">
          <a:xfrm flipV="1">
            <a:off x="1987550" y="4959350"/>
            <a:ext cx="730250" cy="3492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1" name="AutoShape 18"/>
          <p:cNvCxnSpPr>
            <a:cxnSpLocks noChangeShapeType="1"/>
            <a:stCxn id="64521" idx="6"/>
            <a:endCxn id="64525" idx="2"/>
          </p:cNvCxnSpPr>
          <p:nvPr/>
        </p:nvCxnSpPr>
        <p:spPr bwMode="auto">
          <a:xfrm>
            <a:off x="2009775" y="5362575"/>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2" name="AutoShape 19"/>
          <p:cNvCxnSpPr>
            <a:cxnSpLocks noChangeShapeType="1"/>
            <a:stCxn id="64522" idx="6"/>
            <a:endCxn id="64526" idx="2"/>
          </p:cNvCxnSpPr>
          <p:nvPr/>
        </p:nvCxnSpPr>
        <p:spPr bwMode="auto">
          <a:xfrm>
            <a:off x="2009775" y="5819775"/>
            <a:ext cx="6858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3" name="AutoShape 20"/>
          <p:cNvCxnSpPr>
            <a:cxnSpLocks noChangeShapeType="1"/>
            <a:stCxn id="64523" idx="7"/>
            <a:endCxn id="64520" idx="2"/>
          </p:cNvCxnSpPr>
          <p:nvPr/>
        </p:nvCxnSpPr>
        <p:spPr bwMode="auto">
          <a:xfrm flipV="1">
            <a:off x="1454150" y="4905375"/>
            <a:ext cx="40322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4" name="AutoShape 21"/>
          <p:cNvCxnSpPr>
            <a:cxnSpLocks noChangeShapeType="1"/>
            <a:stCxn id="64523" idx="6"/>
            <a:endCxn id="64521" idx="2"/>
          </p:cNvCxnSpPr>
          <p:nvPr/>
        </p:nvCxnSpPr>
        <p:spPr bwMode="auto">
          <a:xfrm>
            <a:off x="1476375" y="5362575"/>
            <a:ext cx="38100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5" name="AutoShape 22"/>
          <p:cNvCxnSpPr>
            <a:cxnSpLocks noChangeShapeType="1"/>
            <a:stCxn id="64523" idx="5"/>
            <a:endCxn id="64522" idx="2"/>
          </p:cNvCxnSpPr>
          <p:nvPr/>
        </p:nvCxnSpPr>
        <p:spPr bwMode="auto">
          <a:xfrm>
            <a:off x="1454150" y="5416550"/>
            <a:ext cx="40322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6" name="AutoShape 23"/>
          <p:cNvCxnSpPr>
            <a:cxnSpLocks noChangeShapeType="1"/>
            <a:stCxn id="64524" idx="5"/>
            <a:endCxn id="64527" idx="1"/>
          </p:cNvCxnSpPr>
          <p:nvPr/>
        </p:nvCxnSpPr>
        <p:spPr bwMode="auto">
          <a:xfrm>
            <a:off x="2825750" y="4959350"/>
            <a:ext cx="711200" cy="3492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7" name="AutoShape 24"/>
          <p:cNvCxnSpPr>
            <a:cxnSpLocks noChangeShapeType="1"/>
            <a:stCxn id="64526" idx="6"/>
            <a:endCxn id="64527" idx="3"/>
          </p:cNvCxnSpPr>
          <p:nvPr/>
        </p:nvCxnSpPr>
        <p:spPr bwMode="auto">
          <a:xfrm flipV="1">
            <a:off x="2847975" y="5416550"/>
            <a:ext cx="68897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538" name="AutoShape 25"/>
          <p:cNvCxnSpPr>
            <a:cxnSpLocks noChangeShapeType="1"/>
            <a:stCxn id="64525" idx="6"/>
            <a:endCxn id="64528" idx="1"/>
          </p:cNvCxnSpPr>
          <p:nvPr/>
        </p:nvCxnSpPr>
        <p:spPr bwMode="auto">
          <a:xfrm>
            <a:off x="2847975" y="5362575"/>
            <a:ext cx="688975" cy="4032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539" name="Oval 26"/>
          <p:cNvSpPr>
            <a:spLocks noChangeArrowheads="1"/>
          </p:cNvSpPr>
          <p:nvPr/>
        </p:nvSpPr>
        <p:spPr bwMode="auto">
          <a:xfrm>
            <a:off x="3514725" y="4829175"/>
            <a:ext cx="152400" cy="15240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4540" name="AutoShape 27"/>
          <p:cNvCxnSpPr>
            <a:cxnSpLocks noChangeShapeType="1"/>
            <a:stCxn id="64524" idx="6"/>
            <a:endCxn id="64539" idx="2"/>
          </p:cNvCxnSpPr>
          <p:nvPr/>
        </p:nvCxnSpPr>
        <p:spPr bwMode="auto">
          <a:xfrm>
            <a:off x="2847975" y="4905375"/>
            <a:ext cx="66675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541" name="Text Box 28"/>
          <p:cNvSpPr txBox="1">
            <a:spLocks noChangeArrowheads="1"/>
          </p:cNvSpPr>
          <p:nvPr/>
        </p:nvSpPr>
        <p:spPr bwMode="auto">
          <a:xfrm>
            <a:off x="2209800" y="6373813"/>
            <a:ext cx="800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Case (i)</a:t>
            </a:r>
          </a:p>
        </p:txBody>
      </p:sp>
      <p:sp>
        <p:nvSpPr>
          <p:cNvPr id="64542" name="Text Box 29"/>
          <p:cNvSpPr txBox="1">
            <a:spLocks noChangeArrowheads="1"/>
          </p:cNvSpPr>
          <p:nvPr/>
        </p:nvSpPr>
        <p:spPr bwMode="auto">
          <a:xfrm>
            <a:off x="1752600" y="5967413"/>
            <a:ext cx="314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1</a:t>
            </a:r>
          </a:p>
        </p:txBody>
      </p:sp>
      <p:sp>
        <p:nvSpPr>
          <p:cNvPr id="64543" name="Text Box 30"/>
          <p:cNvSpPr txBox="1">
            <a:spLocks noChangeArrowheads="1"/>
          </p:cNvSpPr>
          <p:nvPr/>
        </p:nvSpPr>
        <p:spPr bwMode="auto">
          <a:xfrm>
            <a:off x="2600325" y="5962650"/>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2</a:t>
            </a:r>
          </a:p>
        </p:txBody>
      </p:sp>
      <p:sp>
        <p:nvSpPr>
          <p:cNvPr id="64544" name="Text Box 31"/>
          <p:cNvSpPr txBox="1">
            <a:spLocks noChangeArrowheads="1"/>
          </p:cNvSpPr>
          <p:nvPr/>
        </p:nvSpPr>
        <p:spPr bwMode="auto">
          <a:xfrm>
            <a:off x="3419475" y="5962650"/>
            <a:ext cx="33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L</a:t>
            </a:r>
            <a:r>
              <a:rPr lang="en-US" altLang="en-US" sz="1200" baseline="-25000"/>
              <a:t>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5790AE8-84A5-490B-9971-B9D35F50CB8B}" type="slidenum">
              <a:rPr lang="en-US" altLang="en-US"/>
              <a:pPr/>
              <a:t>31</a:t>
            </a:fld>
            <a:endParaRPr lang="en-US" altLang="en-US" sz="1400"/>
          </a:p>
        </p:txBody>
      </p:sp>
      <p:sp>
        <p:nvSpPr>
          <p:cNvPr id="66563" name="Rectangle 2"/>
          <p:cNvSpPr>
            <a:spLocks noGrp="1" noChangeArrowheads="1"/>
          </p:cNvSpPr>
          <p:nvPr>
            <p:ph type="title"/>
          </p:nvPr>
        </p:nvSpPr>
        <p:spPr/>
        <p:txBody>
          <a:bodyPr/>
          <a:lstStyle/>
          <a:p>
            <a:r>
              <a:rPr lang="en-US" altLang="en-US" smtClean="0"/>
              <a:t>Bipartite Graphs</a:t>
            </a:r>
          </a:p>
        </p:txBody>
      </p:sp>
      <p:sp>
        <p:nvSpPr>
          <p:cNvPr id="66564" name="Rectangle 3"/>
          <p:cNvSpPr>
            <a:spLocks noGrp="1" noChangeArrowheads="1"/>
          </p:cNvSpPr>
          <p:nvPr>
            <p:ph type="body" idx="1"/>
          </p:nvPr>
        </p:nvSpPr>
        <p:spPr/>
        <p:txBody>
          <a:bodyPr/>
          <a:lstStyle/>
          <a:p>
            <a:r>
              <a:rPr lang="en-US" altLang="en-US" smtClean="0"/>
              <a:t>Lemma.  </a:t>
            </a:r>
            <a:r>
              <a:rPr lang="en-US" altLang="en-US" smtClean="0">
                <a:solidFill>
                  <a:schemeClr val="tx1"/>
                </a:solidFill>
              </a:rPr>
              <a:t>Let G be a connected graph, and let L</a:t>
            </a:r>
            <a:r>
              <a:rPr lang="en-US" altLang="en-US" baseline="-25000" smtClean="0">
                <a:solidFill>
                  <a:schemeClr val="tx1"/>
                </a:solidFill>
              </a:rPr>
              <a:t>0</a:t>
            </a:r>
            <a:r>
              <a:rPr lang="en-US" altLang="en-US" smtClean="0">
                <a:solidFill>
                  <a:schemeClr val="tx1"/>
                </a:solidFill>
              </a:rPr>
              <a:t>, …, L</a:t>
            </a:r>
            <a:r>
              <a:rPr lang="en-US" altLang="en-US" baseline="-25000" smtClean="0">
                <a:solidFill>
                  <a:schemeClr val="tx1"/>
                </a:solidFill>
              </a:rPr>
              <a:t>k</a:t>
            </a:r>
            <a:r>
              <a:rPr lang="en-US" altLang="en-US" smtClean="0">
                <a:solidFill>
                  <a:schemeClr val="tx1"/>
                </a:solidFill>
              </a:rPr>
              <a:t> be the layers produced by BFS starting at node s.  Exactly one of the following holds.</a:t>
            </a:r>
          </a:p>
          <a:p>
            <a:pPr lvl="1">
              <a:buFont typeface="Monotype Sorts" pitchFamily="-110" charset="2"/>
              <a:buNone/>
            </a:pPr>
            <a:r>
              <a:rPr lang="en-US" altLang="en-US" smtClean="0"/>
              <a:t>(i)   No edge of G joins two nodes of the same layer, and G is bipartite.</a:t>
            </a:r>
          </a:p>
          <a:p>
            <a:pPr lvl="1">
              <a:buFont typeface="Monotype Sorts" pitchFamily="-110" charset="2"/>
              <a:buNone/>
            </a:pPr>
            <a:r>
              <a:rPr lang="en-US" altLang="en-US" smtClean="0"/>
              <a:t>(ii)  An edge of G joins two nodes of the same layer, and G contains an</a:t>
            </a:r>
            <a:br>
              <a:rPr lang="en-US" altLang="en-US" smtClean="0"/>
            </a:br>
            <a:r>
              <a:rPr lang="en-US" altLang="en-US" smtClean="0"/>
              <a:t>   odd-length cycle (and hence is not bipartite).</a:t>
            </a:r>
          </a:p>
          <a:p>
            <a:pPr lvl="1"/>
            <a:endParaRPr lang="en-US" altLang="en-US" smtClean="0"/>
          </a:p>
          <a:p>
            <a:r>
              <a:rPr lang="en-US" altLang="en-US" smtClean="0"/>
              <a:t>Pf.  </a:t>
            </a:r>
            <a:r>
              <a:rPr lang="en-US" altLang="en-US" smtClean="0">
                <a:solidFill>
                  <a:schemeClr val="hlink"/>
                </a:solidFill>
              </a:rPr>
              <a:t>(ii)</a:t>
            </a:r>
            <a:endParaRPr lang="en-US" altLang="en-US" smtClean="0"/>
          </a:p>
          <a:p>
            <a:pPr lvl="1"/>
            <a:r>
              <a:rPr lang="en-US" altLang="en-US" smtClean="0"/>
              <a:t>Suppose (x, y) is an edge with x, y in same level L</a:t>
            </a:r>
            <a:r>
              <a:rPr lang="en-US" altLang="en-US" baseline="-25000" smtClean="0"/>
              <a:t>j</a:t>
            </a:r>
            <a:r>
              <a:rPr lang="en-US" altLang="en-US" smtClean="0"/>
              <a:t>.</a:t>
            </a:r>
          </a:p>
          <a:p>
            <a:pPr lvl="1"/>
            <a:r>
              <a:rPr lang="en-US" altLang="en-US" smtClean="0"/>
              <a:t>Let z = lca(x, y) = lowest common ancestor.</a:t>
            </a:r>
          </a:p>
          <a:p>
            <a:pPr lvl="1"/>
            <a:r>
              <a:rPr lang="en-US" altLang="en-US" smtClean="0"/>
              <a:t>Let L</a:t>
            </a:r>
            <a:r>
              <a:rPr lang="en-US" altLang="en-US" baseline="-25000" smtClean="0"/>
              <a:t>i</a:t>
            </a:r>
            <a:r>
              <a:rPr lang="en-US" altLang="en-US" smtClean="0"/>
              <a:t> be level containing z.</a:t>
            </a:r>
          </a:p>
          <a:p>
            <a:pPr lvl="1"/>
            <a:r>
              <a:rPr lang="en-US" altLang="en-US" smtClean="0"/>
              <a:t>Consider cycle that takes edge from x to y,</a:t>
            </a:r>
            <a:br>
              <a:rPr lang="en-US" altLang="en-US" smtClean="0"/>
            </a:br>
            <a:r>
              <a:rPr lang="en-US" altLang="en-US" smtClean="0"/>
              <a:t>then path from y to z, then path from z to x.</a:t>
            </a:r>
          </a:p>
          <a:p>
            <a:pPr lvl="1"/>
            <a:r>
              <a:rPr lang="en-US" altLang="en-US" smtClean="0"/>
              <a:t>Its length is  1  +   (j-i)  +  (j-i),  which is odd.  </a:t>
            </a:r>
            <a:r>
              <a:rPr lang="en-US" altLang="en-US" smtClean="0">
                <a:ea typeface="Lucida Grande" pitchFamily="-110" charset="0"/>
                <a:cs typeface="Lucida Grande" pitchFamily="-110" charset="0"/>
              </a:rPr>
              <a:t>▪</a:t>
            </a:r>
            <a:endParaRPr lang="en-US" altLang="en-US" smtClean="0"/>
          </a:p>
        </p:txBody>
      </p:sp>
      <p:pic>
        <p:nvPicPr>
          <p:cNvPr id="66565" name="Picture 4" descr="kleinberg_03F06"/>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0492" t="14378" r="16066" b="32027"/>
          <a:stretch>
            <a:fillRect/>
          </a:stretch>
        </p:blipFill>
        <p:spPr bwMode="auto">
          <a:xfrm>
            <a:off x="6781800" y="3200400"/>
            <a:ext cx="177006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6" name="Rectangle 5"/>
          <p:cNvSpPr>
            <a:spLocks noChangeArrowheads="1"/>
          </p:cNvSpPr>
          <p:nvPr/>
        </p:nvSpPr>
        <p:spPr bwMode="auto">
          <a:xfrm>
            <a:off x="7974013" y="3717925"/>
            <a:ext cx="10017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z = lca(x, y)</a:t>
            </a:r>
          </a:p>
        </p:txBody>
      </p:sp>
      <p:sp>
        <p:nvSpPr>
          <p:cNvPr id="66567" name="Line 6"/>
          <p:cNvSpPr>
            <a:spLocks noChangeShapeType="1"/>
          </p:cNvSpPr>
          <p:nvPr/>
        </p:nvSpPr>
        <p:spPr bwMode="auto">
          <a:xfrm flipH="1">
            <a:off x="8135938" y="4048125"/>
            <a:ext cx="100012" cy="20002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
        <p:nvSpPr>
          <p:cNvPr id="66568" name="AutoShape 7"/>
          <p:cNvSpPr>
            <a:spLocks/>
          </p:cNvSpPr>
          <p:nvPr/>
        </p:nvSpPr>
        <p:spPr bwMode="auto">
          <a:xfrm rot="5400000">
            <a:off x="3194843" y="5139532"/>
            <a:ext cx="144463" cy="457200"/>
          </a:xfrm>
          <a:prstGeom prst="rightBrace">
            <a:avLst>
              <a:gd name="adj1" fmla="val 26374"/>
              <a:gd name="adj2" fmla="val 50000"/>
            </a:avLst>
          </a:prstGeom>
          <a:noFill/>
          <a:ln w="9525">
            <a:solidFill>
              <a:schemeClr val="tx1"/>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6569" name="AutoShape 8"/>
          <p:cNvSpPr>
            <a:spLocks/>
          </p:cNvSpPr>
          <p:nvPr/>
        </p:nvSpPr>
        <p:spPr bwMode="auto">
          <a:xfrm rot="5400000">
            <a:off x="3985418" y="5139532"/>
            <a:ext cx="144463" cy="457200"/>
          </a:xfrm>
          <a:prstGeom prst="rightBrace">
            <a:avLst>
              <a:gd name="adj1" fmla="val 26374"/>
              <a:gd name="adj2" fmla="val 50000"/>
            </a:avLst>
          </a:prstGeom>
          <a:noFill/>
          <a:ln w="9525">
            <a:solidFill>
              <a:schemeClr val="tx1"/>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6570" name="AutoShape 9"/>
          <p:cNvSpPr>
            <a:spLocks/>
          </p:cNvSpPr>
          <p:nvPr/>
        </p:nvSpPr>
        <p:spPr bwMode="auto">
          <a:xfrm rot="5400000">
            <a:off x="2476500" y="5219700"/>
            <a:ext cx="152400" cy="304800"/>
          </a:xfrm>
          <a:prstGeom prst="rightBrace">
            <a:avLst>
              <a:gd name="adj1" fmla="val 16667"/>
              <a:gd name="adj2" fmla="val 50000"/>
            </a:avLst>
          </a:prstGeom>
          <a:noFill/>
          <a:ln w="9525">
            <a:solidFill>
              <a:schemeClr val="tx1"/>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6571" name="Text Box 10"/>
          <p:cNvSpPr txBox="1">
            <a:spLocks noChangeArrowheads="1"/>
          </p:cNvSpPr>
          <p:nvPr/>
        </p:nvSpPr>
        <p:spPr bwMode="auto">
          <a:xfrm>
            <a:off x="2295525" y="5505450"/>
            <a:ext cx="552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(x, y)</a:t>
            </a:r>
          </a:p>
        </p:txBody>
      </p:sp>
      <p:sp>
        <p:nvSpPr>
          <p:cNvPr id="66572" name="Text Box 11"/>
          <p:cNvSpPr txBox="1">
            <a:spLocks noChangeArrowheads="1"/>
          </p:cNvSpPr>
          <p:nvPr/>
        </p:nvSpPr>
        <p:spPr bwMode="auto">
          <a:xfrm>
            <a:off x="2922588" y="5505450"/>
            <a:ext cx="89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path from</a:t>
            </a:r>
            <a:br>
              <a:rPr lang="en-US" altLang="en-US" sz="1200"/>
            </a:br>
            <a:r>
              <a:rPr lang="en-US" altLang="en-US" sz="1200"/>
              <a:t>y to z</a:t>
            </a:r>
          </a:p>
        </p:txBody>
      </p:sp>
      <p:sp>
        <p:nvSpPr>
          <p:cNvPr id="66573" name="Text Box 12"/>
          <p:cNvSpPr txBox="1">
            <a:spLocks noChangeArrowheads="1"/>
          </p:cNvSpPr>
          <p:nvPr/>
        </p:nvSpPr>
        <p:spPr bwMode="auto">
          <a:xfrm>
            <a:off x="3733800" y="5514975"/>
            <a:ext cx="89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path from</a:t>
            </a:r>
            <a:br>
              <a:rPr lang="en-US" altLang="en-US" sz="1200"/>
            </a:br>
            <a:r>
              <a:rPr lang="en-US" altLang="en-US" sz="1200"/>
              <a:t>z to x</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D3D446C1-38F1-4A51-AE1D-1AFF35CA8175}" type="slidenum">
              <a:rPr lang="en-US" altLang="en-US"/>
              <a:pPr/>
              <a:t>32</a:t>
            </a:fld>
            <a:endParaRPr lang="en-US" altLang="en-US" sz="1400"/>
          </a:p>
        </p:txBody>
      </p:sp>
      <p:sp>
        <p:nvSpPr>
          <p:cNvPr id="68611" name="Rectangle 2"/>
          <p:cNvSpPr>
            <a:spLocks noGrp="1" noChangeArrowheads="1"/>
          </p:cNvSpPr>
          <p:nvPr>
            <p:ph type="title"/>
          </p:nvPr>
        </p:nvSpPr>
        <p:spPr/>
        <p:txBody>
          <a:bodyPr/>
          <a:lstStyle/>
          <a:p>
            <a:r>
              <a:rPr lang="en-US" altLang="en-US" smtClean="0"/>
              <a:t>Obstruction to Bipartiteness</a:t>
            </a:r>
          </a:p>
        </p:txBody>
      </p:sp>
      <p:sp>
        <p:nvSpPr>
          <p:cNvPr id="68612" name="Rectangle 3"/>
          <p:cNvSpPr>
            <a:spLocks noGrp="1" noChangeArrowheads="1"/>
          </p:cNvSpPr>
          <p:nvPr>
            <p:ph type="body" idx="1"/>
          </p:nvPr>
        </p:nvSpPr>
        <p:spPr/>
        <p:txBody>
          <a:bodyPr/>
          <a:lstStyle/>
          <a:p>
            <a:r>
              <a:rPr lang="en-US" altLang="en-US" smtClean="0"/>
              <a:t>Corollary.  </a:t>
            </a:r>
            <a:r>
              <a:rPr lang="en-US" altLang="en-US" smtClean="0">
                <a:solidFill>
                  <a:schemeClr val="tx1"/>
                </a:solidFill>
              </a:rPr>
              <a:t>A graph G is bipartite iff it contain no odd length cycle.</a:t>
            </a:r>
          </a:p>
          <a:p>
            <a:endParaRPr lang="en-US" altLang="en-US" smtClean="0"/>
          </a:p>
        </p:txBody>
      </p:sp>
      <p:sp>
        <p:nvSpPr>
          <p:cNvPr id="68613" name="Oval 4"/>
          <p:cNvSpPr>
            <a:spLocks noChangeArrowheads="1"/>
          </p:cNvSpPr>
          <p:nvPr/>
        </p:nvSpPr>
        <p:spPr bwMode="auto">
          <a:xfrm>
            <a:off x="5162550" y="312420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14" name="Oval 5"/>
          <p:cNvSpPr>
            <a:spLocks noChangeArrowheads="1"/>
          </p:cNvSpPr>
          <p:nvPr/>
        </p:nvSpPr>
        <p:spPr bwMode="auto">
          <a:xfrm>
            <a:off x="6610350" y="312420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15" name="Oval 6"/>
          <p:cNvSpPr>
            <a:spLocks noChangeArrowheads="1"/>
          </p:cNvSpPr>
          <p:nvPr/>
        </p:nvSpPr>
        <p:spPr bwMode="auto">
          <a:xfrm>
            <a:off x="5162550" y="411480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16" name="Oval 7"/>
          <p:cNvSpPr>
            <a:spLocks noChangeArrowheads="1"/>
          </p:cNvSpPr>
          <p:nvPr/>
        </p:nvSpPr>
        <p:spPr bwMode="auto">
          <a:xfrm>
            <a:off x="6610350" y="411480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17" name="Oval 8"/>
          <p:cNvSpPr>
            <a:spLocks noChangeArrowheads="1"/>
          </p:cNvSpPr>
          <p:nvPr/>
        </p:nvSpPr>
        <p:spPr bwMode="auto">
          <a:xfrm>
            <a:off x="6000750" y="4743450"/>
            <a:ext cx="323850" cy="32385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8618" name="AutoShape 9"/>
          <p:cNvCxnSpPr>
            <a:cxnSpLocks noChangeShapeType="1"/>
            <a:stCxn id="68613" idx="6"/>
            <a:endCxn id="68614" idx="2"/>
          </p:cNvCxnSpPr>
          <p:nvPr/>
        </p:nvCxnSpPr>
        <p:spPr bwMode="auto">
          <a:xfrm>
            <a:off x="5486400" y="3286125"/>
            <a:ext cx="1123950" cy="0"/>
          </a:xfrm>
          <a:prstGeom prst="straightConnector1">
            <a:avLst/>
          </a:prstGeom>
          <a:noFill/>
          <a:ln w="38100">
            <a:solidFill>
              <a:schemeClr val="hlink"/>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19" name="AutoShape 11"/>
          <p:cNvCxnSpPr>
            <a:cxnSpLocks noChangeShapeType="1"/>
            <a:stCxn id="68616" idx="0"/>
            <a:endCxn id="68614" idx="4"/>
          </p:cNvCxnSpPr>
          <p:nvPr/>
        </p:nvCxnSpPr>
        <p:spPr bwMode="auto">
          <a:xfrm flipV="1">
            <a:off x="6772275" y="3448050"/>
            <a:ext cx="0" cy="666750"/>
          </a:xfrm>
          <a:prstGeom prst="straightConnector1">
            <a:avLst/>
          </a:prstGeom>
          <a:noFill/>
          <a:ln w="38100">
            <a:solidFill>
              <a:schemeClr val="hlink"/>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20" name="AutoShape 12"/>
          <p:cNvCxnSpPr>
            <a:cxnSpLocks noChangeShapeType="1"/>
            <a:stCxn id="68615" idx="0"/>
            <a:endCxn id="68613" idx="4"/>
          </p:cNvCxnSpPr>
          <p:nvPr/>
        </p:nvCxnSpPr>
        <p:spPr bwMode="auto">
          <a:xfrm flipV="1">
            <a:off x="5324475" y="3448050"/>
            <a:ext cx="0" cy="666750"/>
          </a:xfrm>
          <a:prstGeom prst="straightConnector1">
            <a:avLst/>
          </a:prstGeom>
          <a:noFill/>
          <a:ln w="38100">
            <a:solidFill>
              <a:schemeClr val="hlink"/>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21" name="AutoShape 13"/>
          <p:cNvCxnSpPr>
            <a:cxnSpLocks noChangeShapeType="1"/>
            <a:stCxn id="68617" idx="0"/>
            <a:endCxn id="68613" idx="5"/>
          </p:cNvCxnSpPr>
          <p:nvPr/>
        </p:nvCxnSpPr>
        <p:spPr bwMode="auto">
          <a:xfrm flipH="1" flipV="1">
            <a:off x="5438775" y="3400425"/>
            <a:ext cx="723900" cy="13430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22" name="AutoShape 14"/>
          <p:cNvCxnSpPr>
            <a:cxnSpLocks noChangeShapeType="1"/>
            <a:stCxn id="68617" idx="7"/>
            <a:endCxn id="68616" idx="3"/>
          </p:cNvCxnSpPr>
          <p:nvPr/>
        </p:nvCxnSpPr>
        <p:spPr bwMode="auto">
          <a:xfrm flipV="1">
            <a:off x="6276975" y="4391025"/>
            <a:ext cx="381000" cy="400050"/>
          </a:xfrm>
          <a:prstGeom prst="straightConnector1">
            <a:avLst/>
          </a:prstGeom>
          <a:noFill/>
          <a:ln w="38100">
            <a:solidFill>
              <a:schemeClr val="hlink"/>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23" name="AutoShape 16"/>
          <p:cNvCxnSpPr>
            <a:cxnSpLocks noChangeShapeType="1"/>
            <a:stCxn id="68615" idx="5"/>
            <a:endCxn id="68617" idx="1"/>
          </p:cNvCxnSpPr>
          <p:nvPr/>
        </p:nvCxnSpPr>
        <p:spPr bwMode="auto">
          <a:xfrm>
            <a:off x="5438775" y="4391025"/>
            <a:ext cx="609600" cy="400050"/>
          </a:xfrm>
          <a:prstGeom prst="straightConnector1">
            <a:avLst/>
          </a:prstGeom>
          <a:noFill/>
          <a:ln w="38100">
            <a:solidFill>
              <a:schemeClr val="hlink"/>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624" name="Rectangle 17"/>
          <p:cNvSpPr>
            <a:spLocks noChangeArrowheads="1"/>
          </p:cNvSpPr>
          <p:nvPr/>
        </p:nvSpPr>
        <p:spPr bwMode="auto">
          <a:xfrm>
            <a:off x="7278688" y="3657600"/>
            <a:ext cx="8397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5-cycle C</a:t>
            </a:r>
          </a:p>
        </p:txBody>
      </p:sp>
      <p:sp>
        <p:nvSpPr>
          <p:cNvPr id="68625" name="Line 18"/>
          <p:cNvSpPr>
            <a:spLocks noChangeShapeType="1"/>
          </p:cNvSpPr>
          <p:nvPr/>
        </p:nvSpPr>
        <p:spPr bwMode="auto">
          <a:xfrm flipH="1">
            <a:off x="6894513" y="3810000"/>
            <a:ext cx="30480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
        <p:nvSpPr>
          <p:cNvPr id="68626" name="Oval 19"/>
          <p:cNvSpPr>
            <a:spLocks noChangeArrowheads="1"/>
          </p:cNvSpPr>
          <p:nvPr/>
        </p:nvSpPr>
        <p:spPr bwMode="auto">
          <a:xfrm>
            <a:off x="1371600" y="3105150"/>
            <a:ext cx="323850" cy="32385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27" name="Oval 20"/>
          <p:cNvSpPr>
            <a:spLocks noChangeArrowheads="1"/>
          </p:cNvSpPr>
          <p:nvPr/>
        </p:nvSpPr>
        <p:spPr bwMode="auto">
          <a:xfrm>
            <a:off x="2819400" y="3105150"/>
            <a:ext cx="323850" cy="32385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28" name="Oval 21"/>
          <p:cNvSpPr>
            <a:spLocks noChangeArrowheads="1"/>
          </p:cNvSpPr>
          <p:nvPr/>
        </p:nvSpPr>
        <p:spPr bwMode="auto">
          <a:xfrm>
            <a:off x="1371600" y="4095750"/>
            <a:ext cx="323850" cy="32385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29" name="Oval 22"/>
          <p:cNvSpPr>
            <a:spLocks noChangeArrowheads="1"/>
          </p:cNvSpPr>
          <p:nvPr/>
        </p:nvSpPr>
        <p:spPr bwMode="auto">
          <a:xfrm>
            <a:off x="2819400" y="4095750"/>
            <a:ext cx="323850" cy="323850"/>
          </a:xfrm>
          <a:prstGeom prst="ellipse">
            <a:avLst/>
          </a:prstGeom>
          <a:solidFill>
            <a:schemeClr val="accent1"/>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68630" name="Oval 23"/>
          <p:cNvSpPr>
            <a:spLocks noChangeArrowheads="1"/>
          </p:cNvSpPr>
          <p:nvPr/>
        </p:nvSpPr>
        <p:spPr bwMode="auto">
          <a:xfrm>
            <a:off x="2209800" y="4724400"/>
            <a:ext cx="323850" cy="323850"/>
          </a:xfrm>
          <a:prstGeom prst="ellipse">
            <a:avLst/>
          </a:prstGeom>
          <a:solidFill>
            <a:srgbClr val="003399"/>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68631" name="AutoShape 24"/>
          <p:cNvCxnSpPr>
            <a:cxnSpLocks noChangeShapeType="1"/>
            <a:stCxn id="68626" idx="6"/>
            <a:endCxn id="68627" idx="2"/>
          </p:cNvCxnSpPr>
          <p:nvPr/>
        </p:nvCxnSpPr>
        <p:spPr bwMode="auto">
          <a:xfrm>
            <a:off x="1695450" y="3267075"/>
            <a:ext cx="1123950" cy="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32" name="AutoShape 26"/>
          <p:cNvCxnSpPr>
            <a:cxnSpLocks noChangeShapeType="1"/>
            <a:stCxn id="68629" idx="0"/>
            <a:endCxn id="68627" idx="4"/>
          </p:cNvCxnSpPr>
          <p:nvPr/>
        </p:nvCxnSpPr>
        <p:spPr bwMode="auto">
          <a:xfrm flipV="1">
            <a:off x="2981325" y="3429000"/>
            <a:ext cx="0" cy="6667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33" name="AutoShape 27"/>
          <p:cNvCxnSpPr>
            <a:cxnSpLocks noChangeShapeType="1"/>
            <a:stCxn id="68628" idx="0"/>
            <a:endCxn id="68626" idx="4"/>
          </p:cNvCxnSpPr>
          <p:nvPr/>
        </p:nvCxnSpPr>
        <p:spPr bwMode="auto">
          <a:xfrm flipV="1">
            <a:off x="1533525" y="3429000"/>
            <a:ext cx="0" cy="6667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34" name="AutoShape 28"/>
          <p:cNvCxnSpPr>
            <a:cxnSpLocks noChangeShapeType="1"/>
            <a:stCxn id="68630" idx="0"/>
            <a:endCxn id="68626" idx="5"/>
          </p:cNvCxnSpPr>
          <p:nvPr/>
        </p:nvCxnSpPr>
        <p:spPr bwMode="auto">
          <a:xfrm flipH="1" flipV="1">
            <a:off x="1647825" y="3381375"/>
            <a:ext cx="723900" cy="1343025"/>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635" name="AutoShape 29"/>
          <p:cNvCxnSpPr>
            <a:cxnSpLocks noChangeShapeType="1"/>
            <a:stCxn id="68630" idx="7"/>
            <a:endCxn id="68629" idx="3"/>
          </p:cNvCxnSpPr>
          <p:nvPr/>
        </p:nvCxnSpPr>
        <p:spPr bwMode="auto">
          <a:xfrm flipV="1">
            <a:off x="2486025" y="4371975"/>
            <a:ext cx="381000" cy="400050"/>
          </a:xfrm>
          <a:prstGeom prst="straightConnector1">
            <a:avLst/>
          </a:prstGeom>
          <a:noFill/>
          <a:ln w="952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636" name="Rectangle 31"/>
          <p:cNvSpPr>
            <a:spLocks noChangeArrowheads="1"/>
          </p:cNvSpPr>
          <p:nvPr/>
        </p:nvSpPr>
        <p:spPr bwMode="auto">
          <a:xfrm>
            <a:off x="1752600" y="5257800"/>
            <a:ext cx="12525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bipartite</a:t>
            </a:r>
            <a:br>
              <a:rPr lang="en-US" altLang="en-US" sz="1400"/>
            </a:br>
            <a:r>
              <a:rPr lang="en-US" altLang="en-US" sz="1400"/>
              <a:t>(2-colorable)</a:t>
            </a:r>
          </a:p>
        </p:txBody>
      </p:sp>
      <p:sp>
        <p:nvSpPr>
          <p:cNvPr id="68637" name="Rectangle 32"/>
          <p:cNvSpPr>
            <a:spLocks noChangeArrowheads="1"/>
          </p:cNvSpPr>
          <p:nvPr/>
        </p:nvSpPr>
        <p:spPr bwMode="auto">
          <a:xfrm>
            <a:off x="5543550" y="5276850"/>
            <a:ext cx="1574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not bipartite</a:t>
            </a:r>
            <a:br>
              <a:rPr lang="en-US" altLang="en-US" sz="1400"/>
            </a:br>
            <a:r>
              <a:rPr lang="en-US" altLang="en-US" sz="1400"/>
              <a:t>(not 2-colorable)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ph type="ctrTitle"/>
          </p:nvPr>
        </p:nvSpPr>
        <p:spPr>
          <a:noFill/>
        </p:spPr>
        <p:txBody>
          <a:bodyPr/>
          <a:lstStyle/>
          <a:p>
            <a:r>
              <a:rPr lang="en-US" altLang="en-US" smtClean="0"/>
              <a:t>3.5  Connectivity in Directed Graphs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44B8A32D-8DF6-49CB-899D-3F11A7AA09DB}" type="slidenum">
              <a:rPr lang="en-US" altLang="en-US"/>
              <a:pPr/>
              <a:t>34</a:t>
            </a:fld>
            <a:endParaRPr lang="en-US" altLang="en-US" sz="1400"/>
          </a:p>
        </p:txBody>
      </p:sp>
      <p:sp>
        <p:nvSpPr>
          <p:cNvPr id="72707" name="Rectangle 2"/>
          <p:cNvSpPr>
            <a:spLocks noGrp="1" noChangeArrowheads="1"/>
          </p:cNvSpPr>
          <p:nvPr>
            <p:ph type="title"/>
          </p:nvPr>
        </p:nvSpPr>
        <p:spPr/>
        <p:txBody>
          <a:bodyPr/>
          <a:lstStyle/>
          <a:p>
            <a:r>
              <a:rPr lang="en-US" altLang="en-US" smtClean="0"/>
              <a:t>Directed Graphs</a:t>
            </a:r>
          </a:p>
        </p:txBody>
      </p:sp>
      <p:sp>
        <p:nvSpPr>
          <p:cNvPr id="72708" name="Rectangle 3"/>
          <p:cNvSpPr>
            <a:spLocks noGrp="1" noChangeArrowheads="1"/>
          </p:cNvSpPr>
          <p:nvPr>
            <p:ph type="body" idx="1"/>
          </p:nvPr>
        </p:nvSpPr>
        <p:spPr/>
        <p:txBody>
          <a:bodyPr/>
          <a:lstStyle/>
          <a:p>
            <a:r>
              <a:rPr lang="en-US" altLang="en-US" smtClean="0"/>
              <a:t>Directed graph.  </a:t>
            </a:r>
            <a:r>
              <a:rPr lang="en-US" altLang="en-US" smtClean="0">
                <a:solidFill>
                  <a:schemeClr val="tx1"/>
                </a:solidFill>
              </a:rPr>
              <a:t>G = (V, E)</a:t>
            </a:r>
          </a:p>
          <a:p>
            <a:pPr lvl="1"/>
            <a:r>
              <a:rPr lang="en-US" altLang="en-US" smtClean="0"/>
              <a:t>Edge (u, v) goes from node u to node v.</a:t>
            </a:r>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r>
              <a:rPr lang="en-US" altLang="en-US" smtClean="0"/>
              <a:t>Ex.  </a:t>
            </a:r>
            <a:r>
              <a:rPr lang="en-US" altLang="en-US" smtClean="0">
                <a:solidFill>
                  <a:schemeClr val="tx1"/>
                </a:solidFill>
              </a:rPr>
              <a:t>Web graph - hyperlink points from one web page to another.</a:t>
            </a:r>
          </a:p>
          <a:p>
            <a:pPr lvl="1"/>
            <a:r>
              <a:rPr lang="en-US" altLang="en-US" smtClean="0"/>
              <a:t>Directedness of graph is crucial.</a:t>
            </a:r>
          </a:p>
          <a:p>
            <a:pPr lvl="1"/>
            <a:r>
              <a:rPr lang="en-US" altLang="en-US" smtClean="0"/>
              <a:t>Modern web search engines exploit hyperlink structure to rank web pages by importance.</a:t>
            </a:r>
          </a:p>
        </p:txBody>
      </p:sp>
      <p:pic>
        <p:nvPicPr>
          <p:cNvPr id="72709" name="Picture 5" descr="kleinberg_03F07"/>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3250" t="19580" r="71971" b="32753"/>
          <a:stretch>
            <a:fillRect/>
          </a:stretch>
        </p:blipFill>
        <p:spPr bwMode="auto">
          <a:xfrm>
            <a:off x="2665413" y="2057400"/>
            <a:ext cx="2897187"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48E5E354-0A87-47EA-8CB2-B2C982C49F29}" type="slidenum">
              <a:rPr lang="en-US" altLang="en-US"/>
              <a:pPr/>
              <a:t>35</a:t>
            </a:fld>
            <a:endParaRPr lang="en-US" altLang="en-US" sz="1400"/>
          </a:p>
        </p:txBody>
      </p:sp>
      <p:sp>
        <p:nvSpPr>
          <p:cNvPr id="74755" name="Rectangle 2"/>
          <p:cNvSpPr>
            <a:spLocks noGrp="1" noChangeArrowheads="1"/>
          </p:cNvSpPr>
          <p:nvPr>
            <p:ph type="title"/>
          </p:nvPr>
        </p:nvSpPr>
        <p:spPr/>
        <p:txBody>
          <a:bodyPr/>
          <a:lstStyle/>
          <a:p>
            <a:r>
              <a:rPr lang="en-US" altLang="en-US" smtClean="0"/>
              <a:t>Graph Search</a:t>
            </a:r>
          </a:p>
        </p:txBody>
      </p:sp>
      <p:sp>
        <p:nvSpPr>
          <p:cNvPr id="74756" name="Rectangle 3"/>
          <p:cNvSpPr>
            <a:spLocks noGrp="1" noChangeArrowheads="1"/>
          </p:cNvSpPr>
          <p:nvPr>
            <p:ph type="body" idx="1"/>
          </p:nvPr>
        </p:nvSpPr>
        <p:spPr/>
        <p:txBody>
          <a:bodyPr/>
          <a:lstStyle/>
          <a:p>
            <a:r>
              <a:rPr lang="en-US" altLang="en-US" smtClean="0"/>
              <a:t>Directed reachability.  </a:t>
            </a:r>
            <a:r>
              <a:rPr lang="en-US" altLang="en-US" smtClean="0">
                <a:solidFill>
                  <a:schemeClr val="tx1"/>
                </a:solidFill>
              </a:rPr>
              <a:t>Given a node s, find all nodes reachable from s.</a:t>
            </a:r>
          </a:p>
          <a:p>
            <a:endParaRPr lang="en-US" altLang="en-US" smtClean="0">
              <a:solidFill>
                <a:schemeClr val="tx1"/>
              </a:solidFill>
            </a:endParaRPr>
          </a:p>
          <a:p>
            <a:r>
              <a:rPr lang="en-US" altLang="en-US" smtClean="0"/>
              <a:t>Directed s-t shortest path problem.  </a:t>
            </a:r>
            <a:r>
              <a:rPr lang="en-US" altLang="en-US" smtClean="0">
                <a:solidFill>
                  <a:schemeClr val="tx1"/>
                </a:solidFill>
              </a:rPr>
              <a:t>Given two node s and t, what is the length of the shortest path between s and t?</a:t>
            </a:r>
          </a:p>
          <a:p>
            <a:endParaRPr lang="en-US" altLang="en-US" smtClean="0"/>
          </a:p>
          <a:p>
            <a:r>
              <a:rPr lang="en-US" altLang="en-US" smtClean="0"/>
              <a:t>Graph search.  </a:t>
            </a:r>
            <a:r>
              <a:rPr lang="en-US" altLang="en-US" smtClean="0">
                <a:solidFill>
                  <a:schemeClr val="tx1"/>
                </a:solidFill>
              </a:rPr>
              <a:t>BFS extends naturally to directed graphs.</a:t>
            </a:r>
          </a:p>
          <a:p>
            <a:endParaRPr lang="en-US" altLang="en-US" smtClean="0">
              <a:solidFill>
                <a:schemeClr val="tx1"/>
              </a:solidFill>
            </a:endParaRPr>
          </a:p>
          <a:p>
            <a:endParaRPr lang="en-US" altLang="en-US" smtClean="0">
              <a:solidFill>
                <a:schemeClr val="tx1"/>
              </a:solidFill>
            </a:endParaRPr>
          </a:p>
          <a:p>
            <a:endParaRPr lang="en-US" altLang="en-US" smtClean="0">
              <a:solidFill>
                <a:schemeClr val="tx1"/>
              </a:solidFill>
            </a:endParaRPr>
          </a:p>
          <a:p>
            <a:r>
              <a:rPr lang="en-US" altLang="en-US" smtClean="0"/>
              <a:t>Web crawler.  </a:t>
            </a:r>
            <a:r>
              <a:rPr lang="en-US" altLang="en-US" smtClean="0">
                <a:solidFill>
                  <a:schemeClr val="tx1"/>
                </a:solidFill>
              </a:rPr>
              <a:t>Start from web page s.  Find all web pages linked from s, either directly or indirectly.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3F41F17-F6D1-48C4-BBDB-7FDB7EFDDF40}" type="slidenum">
              <a:rPr lang="en-US" altLang="en-US"/>
              <a:pPr/>
              <a:t>36</a:t>
            </a:fld>
            <a:endParaRPr lang="en-US" altLang="en-US" sz="1400"/>
          </a:p>
        </p:txBody>
      </p:sp>
      <p:sp>
        <p:nvSpPr>
          <p:cNvPr id="76803" name="Rectangle 2"/>
          <p:cNvSpPr>
            <a:spLocks noGrp="1" noChangeArrowheads="1"/>
          </p:cNvSpPr>
          <p:nvPr>
            <p:ph type="title"/>
          </p:nvPr>
        </p:nvSpPr>
        <p:spPr/>
        <p:txBody>
          <a:bodyPr/>
          <a:lstStyle/>
          <a:p>
            <a:r>
              <a:rPr lang="en-US" altLang="en-US" smtClean="0"/>
              <a:t>Strong Connectivity</a:t>
            </a:r>
          </a:p>
        </p:txBody>
      </p:sp>
      <p:sp>
        <p:nvSpPr>
          <p:cNvPr id="76804" name="Rectangle 3"/>
          <p:cNvSpPr>
            <a:spLocks noGrp="1" noChangeArrowheads="1"/>
          </p:cNvSpPr>
          <p:nvPr>
            <p:ph type="body" idx="1"/>
          </p:nvPr>
        </p:nvSpPr>
        <p:spPr/>
        <p:txBody>
          <a:bodyPr/>
          <a:lstStyle/>
          <a:p>
            <a:r>
              <a:rPr lang="en-US" altLang="en-US" smtClean="0"/>
              <a:t>Def.  </a:t>
            </a:r>
            <a:r>
              <a:rPr lang="en-US" altLang="en-US" smtClean="0">
                <a:solidFill>
                  <a:schemeClr val="tx1"/>
                </a:solidFill>
              </a:rPr>
              <a:t>Node u and v are </a:t>
            </a:r>
            <a:r>
              <a:rPr lang="en-US" altLang="en-US" smtClean="0">
                <a:solidFill>
                  <a:schemeClr val="accent1"/>
                </a:solidFill>
              </a:rPr>
              <a:t>mutually reachable</a:t>
            </a:r>
            <a:r>
              <a:rPr lang="en-US" altLang="en-US" smtClean="0">
                <a:solidFill>
                  <a:schemeClr val="tx1"/>
                </a:solidFill>
              </a:rPr>
              <a:t> if there is a path from u to v and also a path from v to u.</a:t>
            </a:r>
          </a:p>
          <a:p>
            <a:endParaRPr lang="en-US" altLang="en-US" smtClean="0"/>
          </a:p>
          <a:p>
            <a:r>
              <a:rPr lang="en-US" altLang="en-US" smtClean="0"/>
              <a:t>Def.  </a:t>
            </a:r>
            <a:r>
              <a:rPr lang="en-US" altLang="en-US" smtClean="0">
                <a:solidFill>
                  <a:schemeClr val="tx1"/>
                </a:solidFill>
              </a:rPr>
              <a:t>A graph is </a:t>
            </a:r>
            <a:r>
              <a:rPr lang="en-US" altLang="en-US" smtClean="0">
                <a:solidFill>
                  <a:schemeClr val="accent1"/>
                </a:solidFill>
              </a:rPr>
              <a:t>strongly connected</a:t>
            </a:r>
            <a:r>
              <a:rPr lang="en-US" altLang="en-US" smtClean="0">
                <a:solidFill>
                  <a:schemeClr val="tx1"/>
                </a:solidFill>
              </a:rPr>
              <a:t> if every pair of nodes is mutually reachable.</a:t>
            </a:r>
          </a:p>
          <a:p>
            <a:endParaRPr lang="en-US" altLang="en-US" smtClean="0"/>
          </a:p>
          <a:p>
            <a:r>
              <a:rPr lang="en-US" altLang="en-US" smtClean="0"/>
              <a:t>Lemma.  </a:t>
            </a:r>
            <a:r>
              <a:rPr lang="en-US" altLang="en-US" smtClean="0">
                <a:solidFill>
                  <a:schemeClr val="tx1"/>
                </a:solidFill>
              </a:rPr>
              <a:t>Let s be any node.  G is strongly connected iff every node is reachable from s, and s is reachable from every node.</a:t>
            </a:r>
          </a:p>
          <a:p>
            <a:endParaRPr lang="en-US" altLang="en-US" smtClean="0">
              <a:solidFill>
                <a:schemeClr val="tx1"/>
              </a:solidFill>
            </a:endParaRPr>
          </a:p>
          <a:p>
            <a:r>
              <a:rPr lang="en-US" altLang="en-US" smtClean="0"/>
              <a:t>Pf.  </a:t>
            </a:r>
            <a:r>
              <a:rPr lang="en-US" altLang="en-US" smtClean="0">
                <a:solidFill>
                  <a:schemeClr val="hlink"/>
                </a:solidFill>
                <a:sym typeface="Symbol" panose="05050102010706020507" pitchFamily="18" charset="2"/>
              </a:rPr>
              <a:t>  </a:t>
            </a:r>
            <a:r>
              <a:rPr lang="en-US" altLang="en-US" smtClean="0">
                <a:solidFill>
                  <a:schemeClr val="tx1"/>
                </a:solidFill>
              </a:rPr>
              <a:t>Follows from definition.</a:t>
            </a:r>
          </a:p>
          <a:p>
            <a:r>
              <a:rPr lang="en-US" altLang="en-US" smtClean="0"/>
              <a:t>Pf.  </a:t>
            </a:r>
            <a:r>
              <a:rPr lang="en-US" altLang="en-US" smtClean="0">
                <a:solidFill>
                  <a:schemeClr val="hlink"/>
                </a:solidFill>
                <a:sym typeface="Symbol" panose="05050102010706020507" pitchFamily="18" charset="2"/>
              </a:rPr>
              <a:t>  </a:t>
            </a:r>
            <a:r>
              <a:rPr lang="en-US" altLang="en-US" smtClean="0">
                <a:solidFill>
                  <a:schemeClr val="tx1"/>
                </a:solidFill>
              </a:rPr>
              <a:t>Path from u to v: concatenate u-s path with s-v path.</a:t>
            </a:r>
            <a:br>
              <a:rPr lang="en-US" altLang="en-US" smtClean="0">
                <a:solidFill>
                  <a:schemeClr val="tx1"/>
                </a:solidFill>
              </a:rPr>
            </a:br>
            <a:r>
              <a:rPr lang="en-US" altLang="en-US" smtClean="0">
                <a:solidFill>
                  <a:schemeClr val="tx1"/>
                </a:solidFill>
              </a:rPr>
              <a:t>            Path from v to u: concatenate v-s path with s-u path.   </a:t>
            </a:r>
            <a:r>
              <a:rPr lang="en-US" altLang="en-US" smtClean="0">
                <a:solidFill>
                  <a:schemeClr val="tx1"/>
                </a:solidFill>
                <a:ea typeface="Lucida Grande" pitchFamily="-110" charset="0"/>
                <a:cs typeface="Lucida Grande" pitchFamily="-110" charset="0"/>
              </a:rPr>
              <a:t>▪</a:t>
            </a:r>
            <a:endParaRPr lang="en-US" altLang="en-US" smtClean="0">
              <a:solidFill>
                <a:schemeClr val="tx1"/>
              </a:solidFill>
            </a:endParaRPr>
          </a:p>
          <a:p>
            <a:endParaRPr lang="en-US" altLang="en-US" smtClean="0">
              <a:solidFill>
                <a:schemeClr val="tx1"/>
              </a:solidFill>
            </a:endParaRPr>
          </a:p>
          <a:p>
            <a:endParaRPr lang="en-US" altLang="en-US" smtClean="0"/>
          </a:p>
          <a:p>
            <a:endParaRPr lang="en-US" altLang="en-US" smtClean="0">
              <a:solidFill>
                <a:schemeClr val="tx1"/>
              </a:solidFill>
            </a:endParaRPr>
          </a:p>
        </p:txBody>
      </p:sp>
      <p:sp>
        <p:nvSpPr>
          <p:cNvPr id="76805" name="Freeform 4"/>
          <p:cNvSpPr>
            <a:spLocks/>
          </p:cNvSpPr>
          <p:nvPr/>
        </p:nvSpPr>
        <p:spPr bwMode="auto">
          <a:xfrm>
            <a:off x="1998663" y="5105400"/>
            <a:ext cx="2878137" cy="1524000"/>
          </a:xfrm>
          <a:custGeom>
            <a:avLst/>
            <a:gdLst>
              <a:gd name="T0" fmla="*/ 431800 w 1813"/>
              <a:gd name="T1" fmla="*/ 277813 h 960"/>
              <a:gd name="T2" fmla="*/ 719137 w 1813"/>
              <a:gd name="T3" fmla="*/ 114300 h 960"/>
              <a:gd name="T4" fmla="*/ 974725 w 1813"/>
              <a:gd name="T5" fmla="*/ 104775 h 960"/>
              <a:gd name="T6" fmla="*/ 1317625 w 1813"/>
              <a:gd name="T7" fmla="*/ 34925 h 960"/>
              <a:gd name="T8" fmla="*/ 1382712 w 1813"/>
              <a:gd name="T9" fmla="*/ 26988 h 960"/>
              <a:gd name="T10" fmla="*/ 1427162 w 1813"/>
              <a:gd name="T11" fmla="*/ 17463 h 960"/>
              <a:gd name="T12" fmla="*/ 1536700 w 1813"/>
              <a:gd name="T13" fmla="*/ 0 h 960"/>
              <a:gd name="T14" fmla="*/ 2192337 w 1813"/>
              <a:gd name="T15" fmla="*/ 9525 h 960"/>
              <a:gd name="T16" fmla="*/ 2324100 w 1813"/>
              <a:gd name="T17" fmla="*/ 34925 h 960"/>
              <a:gd name="T18" fmla="*/ 2425700 w 1813"/>
              <a:gd name="T19" fmla="*/ 79375 h 960"/>
              <a:gd name="T20" fmla="*/ 2590800 w 1813"/>
              <a:gd name="T21" fmla="*/ 155575 h 960"/>
              <a:gd name="T22" fmla="*/ 2735262 w 1813"/>
              <a:gd name="T23" fmla="*/ 242888 h 960"/>
              <a:gd name="T24" fmla="*/ 2855912 w 1813"/>
              <a:gd name="T25" fmla="*/ 398463 h 960"/>
              <a:gd name="T26" fmla="*/ 2800350 w 1813"/>
              <a:gd name="T27" fmla="*/ 892175 h 960"/>
              <a:gd name="T28" fmla="*/ 2757487 w 1813"/>
              <a:gd name="T29" fmla="*/ 1117600 h 960"/>
              <a:gd name="T30" fmla="*/ 2513012 w 1813"/>
              <a:gd name="T31" fmla="*/ 1343025 h 960"/>
              <a:gd name="T32" fmla="*/ 2390775 w 1813"/>
              <a:gd name="T33" fmla="*/ 1428750 h 960"/>
              <a:gd name="T34" fmla="*/ 2236787 w 1813"/>
              <a:gd name="T35" fmla="*/ 1481138 h 960"/>
              <a:gd name="T36" fmla="*/ 1992312 w 1813"/>
              <a:gd name="T37" fmla="*/ 1524000 h 960"/>
              <a:gd name="T38" fmla="*/ 1204912 w 1813"/>
              <a:gd name="T39" fmla="*/ 1516063 h 960"/>
              <a:gd name="T40" fmla="*/ 735012 w 1813"/>
              <a:gd name="T41" fmla="*/ 1400175 h 960"/>
              <a:gd name="T42" fmla="*/ 622300 w 1813"/>
              <a:gd name="T43" fmla="*/ 1333500 h 960"/>
              <a:gd name="T44" fmla="*/ 471487 w 1813"/>
              <a:gd name="T45" fmla="*/ 1295400 h 960"/>
              <a:gd name="T46" fmla="*/ 358775 w 1813"/>
              <a:gd name="T47" fmla="*/ 1230313 h 960"/>
              <a:gd name="T48" fmla="*/ 263525 w 1813"/>
              <a:gd name="T49" fmla="*/ 1136650 h 960"/>
              <a:gd name="T50" fmla="*/ 179387 w 1813"/>
              <a:gd name="T51" fmla="*/ 1069975 h 960"/>
              <a:gd name="T52" fmla="*/ 38100 w 1813"/>
              <a:gd name="T53" fmla="*/ 739775 h 960"/>
              <a:gd name="T54" fmla="*/ 409575 w 1813"/>
              <a:gd name="T55" fmla="*/ 295275 h 960"/>
              <a:gd name="T56" fmla="*/ 431800 w 1813"/>
              <a:gd name="T57" fmla="*/ 277813 h 9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13" h="960">
                <a:moveTo>
                  <a:pt x="272" y="175"/>
                </a:moveTo>
                <a:cubicBezTo>
                  <a:pt x="309" y="153"/>
                  <a:pt x="414" y="75"/>
                  <a:pt x="453" y="72"/>
                </a:cubicBezTo>
                <a:cubicBezTo>
                  <a:pt x="506" y="67"/>
                  <a:pt x="560" y="68"/>
                  <a:pt x="614" y="66"/>
                </a:cubicBezTo>
                <a:cubicBezTo>
                  <a:pt x="684" y="47"/>
                  <a:pt x="757" y="33"/>
                  <a:pt x="830" y="22"/>
                </a:cubicBezTo>
                <a:cubicBezTo>
                  <a:pt x="844" y="20"/>
                  <a:pt x="857" y="18"/>
                  <a:pt x="871" y="17"/>
                </a:cubicBezTo>
                <a:cubicBezTo>
                  <a:pt x="880" y="15"/>
                  <a:pt x="890" y="13"/>
                  <a:pt x="899" y="11"/>
                </a:cubicBezTo>
                <a:cubicBezTo>
                  <a:pt x="923" y="7"/>
                  <a:pt x="968" y="0"/>
                  <a:pt x="968" y="0"/>
                </a:cubicBezTo>
                <a:cubicBezTo>
                  <a:pt x="1106" y="2"/>
                  <a:pt x="1243" y="2"/>
                  <a:pt x="1381" y="6"/>
                </a:cubicBezTo>
                <a:cubicBezTo>
                  <a:pt x="1403" y="6"/>
                  <a:pt x="1444" y="13"/>
                  <a:pt x="1464" y="22"/>
                </a:cubicBezTo>
                <a:cubicBezTo>
                  <a:pt x="1537" y="53"/>
                  <a:pt x="1479" y="37"/>
                  <a:pt x="1528" y="50"/>
                </a:cubicBezTo>
                <a:cubicBezTo>
                  <a:pt x="1560" y="67"/>
                  <a:pt x="1593" y="88"/>
                  <a:pt x="1632" y="98"/>
                </a:cubicBezTo>
                <a:cubicBezTo>
                  <a:pt x="1665" y="116"/>
                  <a:pt x="1691" y="137"/>
                  <a:pt x="1723" y="153"/>
                </a:cubicBezTo>
                <a:cubicBezTo>
                  <a:pt x="1751" y="185"/>
                  <a:pt x="1772" y="220"/>
                  <a:pt x="1799" y="251"/>
                </a:cubicBezTo>
                <a:cubicBezTo>
                  <a:pt x="1813" y="358"/>
                  <a:pt x="1807" y="461"/>
                  <a:pt x="1764" y="562"/>
                </a:cubicBezTo>
                <a:cubicBezTo>
                  <a:pt x="1760" y="622"/>
                  <a:pt x="1775" y="661"/>
                  <a:pt x="1737" y="704"/>
                </a:cubicBezTo>
                <a:cubicBezTo>
                  <a:pt x="1713" y="760"/>
                  <a:pt x="1645" y="814"/>
                  <a:pt x="1583" y="846"/>
                </a:cubicBezTo>
                <a:cubicBezTo>
                  <a:pt x="1564" y="868"/>
                  <a:pt x="1535" y="886"/>
                  <a:pt x="1506" y="900"/>
                </a:cubicBezTo>
                <a:cubicBezTo>
                  <a:pt x="1482" y="929"/>
                  <a:pt x="1448" y="926"/>
                  <a:pt x="1409" y="933"/>
                </a:cubicBezTo>
                <a:cubicBezTo>
                  <a:pt x="1358" y="943"/>
                  <a:pt x="1306" y="949"/>
                  <a:pt x="1255" y="960"/>
                </a:cubicBezTo>
                <a:cubicBezTo>
                  <a:pt x="1089" y="958"/>
                  <a:pt x="925" y="958"/>
                  <a:pt x="759" y="955"/>
                </a:cubicBezTo>
                <a:cubicBezTo>
                  <a:pt x="655" y="954"/>
                  <a:pt x="557" y="907"/>
                  <a:pt x="463" y="882"/>
                </a:cubicBezTo>
                <a:cubicBezTo>
                  <a:pt x="448" y="864"/>
                  <a:pt x="414" y="853"/>
                  <a:pt x="392" y="840"/>
                </a:cubicBezTo>
                <a:cubicBezTo>
                  <a:pt x="379" y="832"/>
                  <a:pt x="297" y="816"/>
                  <a:pt x="297" y="816"/>
                </a:cubicBezTo>
                <a:cubicBezTo>
                  <a:pt x="282" y="791"/>
                  <a:pt x="259" y="793"/>
                  <a:pt x="226" y="775"/>
                </a:cubicBezTo>
                <a:cubicBezTo>
                  <a:pt x="221" y="770"/>
                  <a:pt x="172" y="720"/>
                  <a:pt x="166" y="716"/>
                </a:cubicBezTo>
                <a:cubicBezTo>
                  <a:pt x="158" y="706"/>
                  <a:pt x="137" y="716"/>
                  <a:pt x="113" y="674"/>
                </a:cubicBezTo>
                <a:cubicBezTo>
                  <a:pt x="89" y="632"/>
                  <a:pt x="0" y="547"/>
                  <a:pt x="24" y="466"/>
                </a:cubicBezTo>
                <a:cubicBezTo>
                  <a:pt x="48" y="385"/>
                  <a:pt x="217" y="234"/>
                  <a:pt x="258" y="186"/>
                </a:cubicBezTo>
                <a:cubicBezTo>
                  <a:pt x="273" y="167"/>
                  <a:pt x="272" y="163"/>
                  <a:pt x="272" y="175"/>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76806" name="Oval 5"/>
          <p:cNvSpPr>
            <a:spLocks noChangeArrowheads="1"/>
          </p:cNvSpPr>
          <p:nvPr/>
        </p:nvSpPr>
        <p:spPr bwMode="auto">
          <a:xfrm>
            <a:off x="2714625" y="5524500"/>
            <a:ext cx="227013" cy="227013"/>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s</a:t>
            </a:r>
          </a:p>
        </p:txBody>
      </p:sp>
      <p:sp>
        <p:nvSpPr>
          <p:cNvPr id="76807" name="Oval 6"/>
          <p:cNvSpPr>
            <a:spLocks noChangeArrowheads="1"/>
          </p:cNvSpPr>
          <p:nvPr/>
        </p:nvSpPr>
        <p:spPr bwMode="auto">
          <a:xfrm>
            <a:off x="3790950" y="6134100"/>
            <a:ext cx="227013" cy="227013"/>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p>
        </p:txBody>
      </p:sp>
      <p:sp>
        <p:nvSpPr>
          <p:cNvPr id="76808" name="Freeform 7"/>
          <p:cNvSpPr>
            <a:spLocks/>
          </p:cNvSpPr>
          <p:nvPr/>
        </p:nvSpPr>
        <p:spPr bwMode="auto">
          <a:xfrm>
            <a:off x="2922588" y="5713413"/>
            <a:ext cx="858837" cy="569912"/>
          </a:xfrm>
          <a:custGeom>
            <a:avLst/>
            <a:gdLst>
              <a:gd name="T0" fmla="*/ 0 w 541"/>
              <a:gd name="T1" fmla="*/ 0 h 359"/>
              <a:gd name="T2" fmla="*/ 461962 w 541"/>
              <a:gd name="T3" fmla="*/ 84137 h 359"/>
              <a:gd name="T4" fmla="*/ 536575 w 541"/>
              <a:gd name="T5" fmla="*/ 179387 h 359"/>
              <a:gd name="T6" fmla="*/ 554037 w 541"/>
              <a:gd name="T7" fmla="*/ 392112 h 359"/>
              <a:gd name="T8" fmla="*/ 706437 w 541"/>
              <a:gd name="T9" fmla="*/ 544512 h 359"/>
              <a:gd name="T10" fmla="*/ 858837 w 541"/>
              <a:gd name="T11" fmla="*/ 544512 h 3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1" h="359">
                <a:moveTo>
                  <a:pt x="0" y="0"/>
                </a:moveTo>
                <a:cubicBezTo>
                  <a:pt x="49" y="9"/>
                  <a:pt x="235" y="34"/>
                  <a:pt x="291" y="53"/>
                </a:cubicBezTo>
                <a:cubicBezTo>
                  <a:pt x="347" y="72"/>
                  <a:pt x="328" y="81"/>
                  <a:pt x="338" y="113"/>
                </a:cubicBezTo>
                <a:cubicBezTo>
                  <a:pt x="348" y="145"/>
                  <a:pt x="331" y="209"/>
                  <a:pt x="349" y="247"/>
                </a:cubicBezTo>
                <a:cubicBezTo>
                  <a:pt x="367" y="285"/>
                  <a:pt x="413" y="327"/>
                  <a:pt x="445" y="343"/>
                </a:cubicBezTo>
                <a:cubicBezTo>
                  <a:pt x="477" y="359"/>
                  <a:pt x="509" y="351"/>
                  <a:pt x="541" y="34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76809" name="Oval 12"/>
          <p:cNvSpPr>
            <a:spLocks noChangeArrowheads="1"/>
          </p:cNvSpPr>
          <p:nvPr/>
        </p:nvSpPr>
        <p:spPr bwMode="auto">
          <a:xfrm>
            <a:off x="4257675" y="5568950"/>
            <a:ext cx="227013" cy="227013"/>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u</a:t>
            </a:r>
          </a:p>
        </p:txBody>
      </p:sp>
      <p:sp>
        <p:nvSpPr>
          <p:cNvPr id="76810" name="Freeform 13"/>
          <p:cNvSpPr>
            <a:spLocks/>
          </p:cNvSpPr>
          <p:nvPr/>
        </p:nvSpPr>
        <p:spPr bwMode="auto">
          <a:xfrm>
            <a:off x="2836863" y="5280025"/>
            <a:ext cx="1468437" cy="298450"/>
          </a:xfrm>
          <a:custGeom>
            <a:avLst/>
            <a:gdLst>
              <a:gd name="T0" fmla="*/ 1468437 w 925"/>
              <a:gd name="T1" fmla="*/ 298450 h 188"/>
              <a:gd name="T2" fmla="*/ 1163637 w 925"/>
              <a:gd name="T3" fmla="*/ 146050 h 188"/>
              <a:gd name="T4" fmla="*/ 612775 w 925"/>
              <a:gd name="T5" fmla="*/ 9525 h 188"/>
              <a:gd name="T6" fmla="*/ 188912 w 925"/>
              <a:gd name="T7" fmla="*/ 84138 h 188"/>
              <a:gd name="T8" fmla="*/ 0 w 925"/>
              <a:gd name="T9" fmla="*/ 225425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5" h="188">
                <a:moveTo>
                  <a:pt x="925" y="188"/>
                </a:moveTo>
                <a:cubicBezTo>
                  <a:pt x="869" y="148"/>
                  <a:pt x="823" y="122"/>
                  <a:pt x="733" y="92"/>
                </a:cubicBezTo>
                <a:cubicBezTo>
                  <a:pt x="643" y="62"/>
                  <a:pt x="488" y="12"/>
                  <a:pt x="386" y="6"/>
                </a:cubicBezTo>
                <a:cubicBezTo>
                  <a:pt x="284" y="0"/>
                  <a:pt x="183" y="30"/>
                  <a:pt x="119" y="53"/>
                </a:cubicBezTo>
                <a:cubicBezTo>
                  <a:pt x="55" y="76"/>
                  <a:pt x="25" y="124"/>
                  <a:pt x="0" y="14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76811" name="Freeform 15"/>
          <p:cNvSpPr>
            <a:spLocks/>
          </p:cNvSpPr>
          <p:nvPr/>
        </p:nvSpPr>
        <p:spPr bwMode="auto">
          <a:xfrm>
            <a:off x="2709863" y="5741988"/>
            <a:ext cx="1100137" cy="747712"/>
          </a:xfrm>
          <a:custGeom>
            <a:avLst/>
            <a:gdLst>
              <a:gd name="T0" fmla="*/ 1100137 w 693"/>
              <a:gd name="T1" fmla="*/ 582612 h 471"/>
              <a:gd name="T2" fmla="*/ 795337 w 693"/>
              <a:gd name="T3" fmla="*/ 735012 h 471"/>
              <a:gd name="T4" fmla="*/ 642937 w 693"/>
              <a:gd name="T5" fmla="*/ 658812 h 471"/>
              <a:gd name="T6" fmla="*/ 414337 w 693"/>
              <a:gd name="T7" fmla="*/ 354012 h 471"/>
              <a:gd name="T8" fmla="*/ 61912 w 693"/>
              <a:gd name="T9" fmla="*/ 169862 h 471"/>
              <a:gd name="T10" fmla="*/ 42862 w 693"/>
              <a:gd name="T11" fmla="*/ 0 h 4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3" h="471">
                <a:moveTo>
                  <a:pt x="693" y="367"/>
                </a:moveTo>
                <a:cubicBezTo>
                  <a:pt x="621" y="411"/>
                  <a:pt x="549" y="455"/>
                  <a:pt x="501" y="463"/>
                </a:cubicBezTo>
                <a:cubicBezTo>
                  <a:pt x="453" y="471"/>
                  <a:pt x="445" y="455"/>
                  <a:pt x="405" y="415"/>
                </a:cubicBezTo>
                <a:cubicBezTo>
                  <a:pt x="365" y="375"/>
                  <a:pt x="322" y="274"/>
                  <a:pt x="261" y="223"/>
                </a:cubicBezTo>
                <a:cubicBezTo>
                  <a:pt x="200" y="172"/>
                  <a:pt x="78" y="144"/>
                  <a:pt x="39" y="107"/>
                </a:cubicBezTo>
                <a:cubicBezTo>
                  <a:pt x="0" y="70"/>
                  <a:pt x="29" y="22"/>
                  <a:pt x="27"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76812" name="Freeform 17"/>
          <p:cNvSpPr>
            <a:spLocks/>
          </p:cNvSpPr>
          <p:nvPr/>
        </p:nvSpPr>
        <p:spPr bwMode="auto">
          <a:xfrm>
            <a:off x="2932113" y="5534025"/>
            <a:ext cx="1411287" cy="377825"/>
          </a:xfrm>
          <a:custGeom>
            <a:avLst/>
            <a:gdLst>
              <a:gd name="T0" fmla="*/ 0 w 889"/>
              <a:gd name="T1" fmla="*/ 85725 h 238"/>
              <a:gd name="T2" fmla="*/ 573087 w 889"/>
              <a:gd name="T3" fmla="*/ 28575 h 238"/>
              <a:gd name="T4" fmla="*/ 954087 w 889"/>
              <a:gd name="T5" fmla="*/ 257175 h 238"/>
              <a:gd name="T6" fmla="*/ 1206500 w 889"/>
              <a:gd name="T7" fmla="*/ 377825 h 238"/>
              <a:gd name="T8" fmla="*/ 1411287 w 889"/>
              <a:gd name="T9" fmla="*/ 257175 h 2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9" h="238">
                <a:moveTo>
                  <a:pt x="0" y="54"/>
                </a:moveTo>
                <a:cubicBezTo>
                  <a:pt x="59" y="48"/>
                  <a:pt x="261" y="0"/>
                  <a:pt x="361" y="18"/>
                </a:cubicBezTo>
                <a:cubicBezTo>
                  <a:pt x="461" y="36"/>
                  <a:pt x="534" y="125"/>
                  <a:pt x="601" y="162"/>
                </a:cubicBezTo>
                <a:cubicBezTo>
                  <a:pt x="668" y="199"/>
                  <a:pt x="712" y="238"/>
                  <a:pt x="760" y="238"/>
                </a:cubicBezTo>
                <a:cubicBezTo>
                  <a:pt x="808" y="238"/>
                  <a:pt x="862" y="178"/>
                  <a:pt x="889" y="16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76813" name="Text Box 18"/>
          <p:cNvSpPr txBox="1">
            <a:spLocks noChangeArrowheads="1"/>
          </p:cNvSpPr>
          <p:nvPr/>
        </p:nvSpPr>
        <p:spPr bwMode="auto">
          <a:xfrm>
            <a:off x="5791200" y="5153025"/>
            <a:ext cx="1509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ok if paths overlap</a:t>
            </a:r>
          </a:p>
        </p:txBody>
      </p:sp>
      <p:sp>
        <p:nvSpPr>
          <p:cNvPr id="76814" name="Line 19"/>
          <p:cNvSpPr>
            <a:spLocks noChangeShapeType="1"/>
          </p:cNvSpPr>
          <p:nvPr/>
        </p:nvSpPr>
        <p:spPr bwMode="auto">
          <a:xfrm flipH="1" flipV="1">
            <a:off x="5943600" y="4953000"/>
            <a:ext cx="762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422E0BD8-EFB4-4266-9085-B57BE1D1EBC2}" type="slidenum">
              <a:rPr lang="en-US" altLang="en-US"/>
              <a:pPr/>
              <a:t>37</a:t>
            </a:fld>
            <a:endParaRPr lang="en-US" altLang="en-US" sz="1400"/>
          </a:p>
        </p:txBody>
      </p:sp>
      <p:sp>
        <p:nvSpPr>
          <p:cNvPr id="78851" name="Rectangle 2"/>
          <p:cNvSpPr>
            <a:spLocks noGrp="1" noChangeArrowheads="1"/>
          </p:cNvSpPr>
          <p:nvPr>
            <p:ph type="title"/>
          </p:nvPr>
        </p:nvSpPr>
        <p:spPr/>
        <p:txBody>
          <a:bodyPr/>
          <a:lstStyle/>
          <a:p>
            <a:r>
              <a:rPr lang="en-US" altLang="en-US" smtClean="0"/>
              <a:t>Strong Connectivity:  Algorithm</a:t>
            </a:r>
          </a:p>
        </p:txBody>
      </p:sp>
      <p:sp>
        <p:nvSpPr>
          <p:cNvPr id="78852" name="Rectangle 3"/>
          <p:cNvSpPr>
            <a:spLocks noGrp="1" noChangeArrowheads="1"/>
          </p:cNvSpPr>
          <p:nvPr>
            <p:ph type="body" idx="1"/>
          </p:nvPr>
        </p:nvSpPr>
        <p:spPr/>
        <p:txBody>
          <a:bodyPr/>
          <a:lstStyle/>
          <a:p>
            <a:r>
              <a:rPr lang="en-US" altLang="en-US" smtClean="0"/>
              <a:t>Theorem.  </a:t>
            </a:r>
            <a:r>
              <a:rPr lang="en-US" altLang="en-US" smtClean="0">
                <a:solidFill>
                  <a:schemeClr val="tx1"/>
                </a:solidFill>
              </a:rPr>
              <a:t>Can determine if G is strongly connected in O(m + n) time.</a:t>
            </a:r>
          </a:p>
          <a:p>
            <a:r>
              <a:rPr lang="en-US" altLang="en-US" smtClean="0"/>
              <a:t>Pf.</a:t>
            </a:r>
            <a:endParaRPr lang="en-US" altLang="en-US" smtClean="0">
              <a:solidFill>
                <a:schemeClr val="tx1"/>
              </a:solidFill>
            </a:endParaRPr>
          </a:p>
          <a:p>
            <a:pPr lvl="1"/>
            <a:r>
              <a:rPr lang="en-US" altLang="en-US" smtClean="0"/>
              <a:t>Pick any node s.</a:t>
            </a:r>
          </a:p>
          <a:p>
            <a:pPr lvl="1"/>
            <a:r>
              <a:rPr lang="en-US" altLang="en-US" smtClean="0"/>
              <a:t>Run BFS from s in G.</a:t>
            </a:r>
          </a:p>
          <a:p>
            <a:pPr lvl="1"/>
            <a:r>
              <a:rPr lang="en-US" altLang="en-US" smtClean="0"/>
              <a:t>Run BFS from s in G</a:t>
            </a:r>
            <a:r>
              <a:rPr lang="en-US" altLang="en-US" baseline="30000" smtClean="0"/>
              <a:t>rev</a:t>
            </a:r>
            <a:r>
              <a:rPr lang="en-US" altLang="en-US" smtClean="0"/>
              <a:t>.</a:t>
            </a:r>
          </a:p>
          <a:p>
            <a:pPr lvl="1"/>
            <a:r>
              <a:rPr lang="en-US" altLang="en-US" smtClean="0"/>
              <a:t>Return true iff all nodes reached in both BFS executions.</a:t>
            </a:r>
          </a:p>
          <a:p>
            <a:pPr lvl="1"/>
            <a:r>
              <a:rPr lang="en-US" altLang="en-US" smtClean="0"/>
              <a:t>Correctness follows immediately from previous lemma.   </a:t>
            </a:r>
            <a:r>
              <a:rPr lang="en-US" altLang="en-US" smtClean="0">
                <a:ea typeface="Lucida Grande" pitchFamily="-110" charset="0"/>
                <a:cs typeface="Lucida Grande" pitchFamily="-110" charset="0"/>
              </a:rPr>
              <a:t>▪</a:t>
            </a:r>
            <a:endParaRPr lang="en-US" altLang="en-US" smtClean="0"/>
          </a:p>
          <a:p>
            <a:pPr lvl="1"/>
            <a:endParaRPr lang="en-US" altLang="en-US" smtClean="0"/>
          </a:p>
        </p:txBody>
      </p:sp>
      <p:sp>
        <p:nvSpPr>
          <p:cNvPr id="78853" name="Line 5"/>
          <p:cNvSpPr>
            <a:spLocks noChangeShapeType="1"/>
          </p:cNvSpPr>
          <p:nvPr/>
        </p:nvSpPr>
        <p:spPr bwMode="auto">
          <a:xfrm flipH="1">
            <a:off x="3457575" y="2209800"/>
            <a:ext cx="22860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78854" name="Text Box 6"/>
          <p:cNvSpPr txBox="1">
            <a:spLocks noChangeArrowheads="1"/>
          </p:cNvSpPr>
          <p:nvPr/>
        </p:nvSpPr>
        <p:spPr bwMode="auto">
          <a:xfrm>
            <a:off x="3686175" y="1981200"/>
            <a:ext cx="29003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reverse orientation of every edge in G</a:t>
            </a:r>
          </a:p>
        </p:txBody>
      </p:sp>
      <p:sp>
        <p:nvSpPr>
          <p:cNvPr id="78855" name="Oval 9"/>
          <p:cNvSpPr>
            <a:spLocks noChangeArrowheads="1"/>
          </p:cNvSpPr>
          <p:nvPr/>
        </p:nvSpPr>
        <p:spPr bwMode="auto">
          <a:xfrm>
            <a:off x="5791200" y="4267200"/>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56" name="Oval 10"/>
          <p:cNvSpPr>
            <a:spLocks noChangeArrowheads="1"/>
          </p:cNvSpPr>
          <p:nvPr/>
        </p:nvSpPr>
        <p:spPr bwMode="auto">
          <a:xfrm>
            <a:off x="7019925" y="4267200"/>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57" name="Oval 11"/>
          <p:cNvSpPr>
            <a:spLocks noChangeArrowheads="1"/>
          </p:cNvSpPr>
          <p:nvPr/>
        </p:nvSpPr>
        <p:spPr bwMode="auto">
          <a:xfrm>
            <a:off x="5124450" y="513238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58" name="Oval 12"/>
          <p:cNvSpPr>
            <a:spLocks noChangeArrowheads="1"/>
          </p:cNvSpPr>
          <p:nvPr/>
        </p:nvSpPr>
        <p:spPr bwMode="auto">
          <a:xfrm>
            <a:off x="6405563" y="5132388"/>
            <a:ext cx="265112"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59" name="Oval 13"/>
          <p:cNvSpPr>
            <a:spLocks noChangeArrowheads="1"/>
          </p:cNvSpPr>
          <p:nvPr/>
        </p:nvSpPr>
        <p:spPr bwMode="auto">
          <a:xfrm>
            <a:off x="7686675" y="513238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cxnSp>
        <p:nvCxnSpPr>
          <p:cNvPr id="78860" name="AutoShape 16"/>
          <p:cNvCxnSpPr>
            <a:cxnSpLocks noChangeShapeType="1"/>
            <a:stCxn id="78855" idx="3"/>
            <a:endCxn id="78857" idx="7"/>
          </p:cNvCxnSpPr>
          <p:nvPr/>
        </p:nvCxnSpPr>
        <p:spPr bwMode="auto">
          <a:xfrm flipH="1">
            <a:off x="5353050" y="4495800"/>
            <a:ext cx="476250" cy="674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61" name="AutoShape 17"/>
          <p:cNvCxnSpPr>
            <a:cxnSpLocks noChangeShapeType="1"/>
            <a:stCxn id="78855" idx="5"/>
            <a:endCxn id="78858" idx="1"/>
          </p:cNvCxnSpPr>
          <p:nvPr/>
        </p:nvCxnSpPr>
        <p:spPr bwMode="auto">
          <a:xfrm>
            <a:off x="6018213" y="4495800"/>
            <a:ext cx="427037" cy="674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62" name="AutoShape 18"/>
          <p:cNvCxnSpPr>
            <a:cxnSpLocks noChangeShapeType="1"/>
            <a:stCxn id="78855" idx="6"/>
            <a:endCxn id="78856" idx="2"/>
          </p:cNvCxnSpPr>
          <p:nvPr/>
        </p:nvCxnSpPr>
        <p:spPr bwMode="auto">
          <a:xfrm>
            <a:off x="6057900" y="4402138"/>
            <a:ext cx="9620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63" name="AutoShape 19"/>
          <p:cNvCxnSpPr>
            <a:cxnSpLocks noChangeShapeType="1"/>
            <a:stCxn id="78856" idx="5"/>
            <a:endCxn id="78859" idx="1"/>
          </p:cNvCxnSpPr>
          <p:nvPr/>
        </p:nvCxnSpPr>
        <p:spPr bwMode="auto">
          <a:xfrm>
            <a:off x="7248525" y="4495800"/>
            <a:ext cx="476250" cy="674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64" name="AutoShape 20"/>
          <p:cNvCxnSpPr>
            <a:cxnSpLocks noChangeShapeType="1"/>
            <a:stCxn id="78859" idx="2"/>
            <a:endCxn id="78858" idx="6"/>
          </p:cNvCxnSpPr>
          <p:nvPr/>
        </p:nvCxnSpPr>
        <p:spPr bwMode="auto">
          <a:xfrm flipH="1">
            <a:off x="6670675" y="5265738"/>
            <a:ext cx="1016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65" name="AutoShape 26"/>
          <p:cNvCxnSpPr>
            <a:cxnSpLocks noChangeShapeType="1"/>
            <a:stCxn id="78858" idx="2"/>
            <a:endCxn id="78857" idx="6"/>
          </p:cNvCxnSpPr>
          <p:nvPr/>
        </p:nvCxnSpPr>
        <p:spPr bwMode="auto">
          <a:xfrm flipH="1">
            <a:off x="5391150" y="5265738"/>
            <a:ext cx="10144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66" name="AutoShape 27"/>
          <p:cNvCxnSpPr>
            <a:cxnSpLocks noChangeShapeType="1"/>
            <a:stCxn id="78856" idx="3"/>
            <a:endCxn id="78858" idx="7"/>
          </p:cNvCxnSpPr>
          <p:nvPr/>
        </p:nvCxnSpPr>
        <p:spPr bwMode="auto">
          <a:xfrm flipH="1">
            <a:off x="6632575" y="4495800"/>
            <a:ext cx="425450" cy="674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867" name="Oval 28"/>
          <p:cNvSpPr>
            <a:spLocks noChangeArrowheads="1"/>
          </p:cNvSpPr>
          <p:nvPr/>
        </p:nvSpPr>
        <p:spPr bwMode="auto">
          <a:xfrm>
            <a:off x="1504950" y="4267200"/>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68" name="Oval 29"/>
          <p:cNvSpPr>
            <a:spLocks noChangeArrowheads="1"/>
          </p:cNvSpPr>
          <p:nvPr/>
        </p:nvSpPr>
        <p:spPr bwMode="auto">
          <a:xfrm>
            <a:off x="2733675" y="4267200"/>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69" name="Oval 30"/>
          <p:cNvSpPr>
            <a:spLocks noChangeArrowheads="1"/>
          </p:cNvSpPr>
          <p:nvPr/>
        </p:nvSpPr>
        <p:spPr bwMode="auto">
          <a:xfrm>
            <a:off x="838200" y="513238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70" name="Oval 31"/>
          <p:cNvSpPr>
            <a:spLocks noChangeArrowheads="1"/>
          </p:cNvSpPr>
          <p:nvPr/>
        </p:nvSpPr>
        <p:spPr bwMode="auto">
          <a:xfrm>
            <a:off x="2119313" y="5132388"/>
            <a:ext cx="265112"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78871" name="Oval 32"/>
          <p:cNvSpPr>
            <a:spLocks noChangeArrowheads="1"/>
          </p:cNvSpPr>
          <p:nvPr/>
        </p:nvSpPr>
        <p:spPr bwMode="auto">
          <a:xfrm>
            <a:off x="3400425" y="513238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cxnSp>
        <p:nvCxnSpPr>
          <p:cNvPr id="78872" name="AutoShape 33"/>
          <p:cNvCxnSpPr>
            <a:cxnSpLocks noChangeShapeType="1"/>
            <a:stCxn id="78867" idx="3"/>
            <a:endCxn id="78869" idx="7"/>
          </p:cNvCxnSpPr>
          <p:nvPr/>
        </p:nvCxnSpPr>
        <p:spPr bwMode="auto">
          <a:xfrm flipH="1">
            <a:off x="1066800" y="4495800"/>
            <a:ext cx="476250" cy="674688"/>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73" name="AutoShape 34"/>
          <p:cNvCxnSpPr>
            <a:cxnSpLocks noChangeShapeType="1"/>
            <a:stCxn id="78867" idx="5"/>
            <a:endCxn id="78870" idx="1"/>
          </p:cNvCxnSpPr>
          <p:nvPr/>
        </p:nvCxnSpPr>
        <p:spPr bwMode="auto">
          <a:xfrm>
            <a:off x="1731963" y="4495800"/>
            <a:ext cx="427037" cy="674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74" name="AutoShape 35"/>
          <p:cNvCxnSpPr>
            <a:cxnSpLocks noChangeShapeType="1"/>
            <a:stCxn id="78867" idx="6"/>
            <a:endCxn id="78868" idx="2"/>
          </p:cNvCxnSpPr>
          <p:nvPr/>
        </p:nvCxnSpPr>
        <p:spPr bwMode="auto">
          <a:xfrm>
            <a:off x="1771650" y="4402138"/>
            <a:ext cx="9620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75" name="AutoShape 36"/>
          <p:cNvCxnSpPr>
            <a:cxnSpLocks noChangeShapeType="1"/>
            <a:stCxn id="78868" idx="5"/>
            <a:endCxn id="78871" idx="1"/>
          </p:cNvCxnSpPr>
          <p:nvPr/>
        </p:nvCxnSpPr>
        <p:spPr bwMode="auto">
          <a:xfrm>
            <a:off x="2962275" y="4495800"/>
            <a:ext cx="476250" cy="674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76" name="AutoShape 37"/>
          <p:cNvCxnSpPr>
            <a:cxnSpLocks noChangeShapeType="1"/>
            <a:stCxn id="78871" idx="2"/>
            <a:endCxn id="78870" idx="6"/>
          </p:cNvCxnSpPr>
          <p:nvPr/>
        </p:nvCxnSpPr>
        <p:spPr bwMode="auto">
          <a:xfrm flipH="1">
            <a:off x="2384425" y="5265738"/>
            <a:ext cx="1016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77" name="AutoShape 38"/>
          <p:cNvCxnSpPr>
            <a:cxnSpLocks noChangeShapeType="1"/>
            <a:stCxn id="78870" idx="2"/>
            <a:endCxn id="78869" idx="6"/>
          </p:cNvCxnSpPr>
          <p:nvPr/>
        </p:nvCxnSpPr>
        <p:spPr bwMode="auto">
          <a:xfrm flipH="1">
            <a:off x="1104900" y="5265738"/>
            <a:ext cx="10144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878" name="AutoShape 39"/>
          <p:cNvCxnSpPr>
            <a:cxnSpLocks noChangeShapeType="1"/>
            <a:stCxn id="78868" idx="3"/>
            <a:endCxn id="78870" idx="7"/>
          </p:cNvCxnSpPr>
          <p:nvPr/>
        </p:nvCxnSpPr>
        <p:spPr bwMode="auto">
          <a:xfrm flipH="1">
            <a:off x="2346325" y="4495800"/>
            <a:ext cx="425450" cy="674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879" name="Rectangle 40"/>
          <p:cNvSpPr>
            <a:spLocks noChangeArrowheads="1"/>
          </p:cNvSpPr>
          <p:nvPr/>
        </p:nvSpPr>
        <p:spPr bwMode="auto">
          <a:xfrm>
            <a:off x="1439863" y="5575300"/>
            <a:ext cx="17605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strongly connected</a:t>
            </a:r>
          </a:p>
        </p:txBody>
      </p:sp>
      <p:sp>
        <p:nvSpPr>
          <p:cNvPr id="78880" name="Rectangle 41"/>
          <p:cNvSpPr>
            <a:spLocks noChangeArrowheads="1"/>
          </p:cNvSpPr>
          <p:nvPr/>
        </p:nvSpPr>
        <p:spPr bwMode="auto">
          <a:xfrm>
            <a:off x="5562600" y="5572125"/>
            <a:ext cx="2084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not strongly connected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ph type="ctrTitle"/>
          </p:nvPr>
        </p:nvSpPr>
        <p:spPr>
          <a:noFill/>
        </p:spPr>
        <p:txBody>
          <a:bodyPr/>
          <a:lstStyle/>
          <a:p>
            <a:r>
              <a:rPr lang="en-US" altLang="en-US" smtClean="0"/>
              <a:t>3.6  DAGs and Topological Ordering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5DF24C9E-DF65-4F7E-995E-08E95B334AE5}" type="slidenum">
              <a:rPr lang="en-US" altLang="en-US"/>
              <a:pPr/>
              <a:t>39</a:t>
            </a:fld>
            <a:endParaRPr lang="en-US" altLang="en-US" sz="1400"/>
          </a:p>
        </p:txBody>
      </p:sp>
      <p:sp>
        <p:nvSpPr>
          <p:cNvPr id="82947" name="Rectangle 2"/>
          <p:cNvSpPr>
            <a:spLocks noGrp="1" noChangeArrowheads="1"/>
          </p:cNvSpPr>
          <p:nvPr>
            <p:ph type="title"/>
          </p:nvPr>
        </p:nvSpPr>
        <p:spPr/>
        <p:txBody>
          <a:bodyPr/>
          <a:lstStyle/>
          <a:p>
            <a:r>
              <a:rPr lang="en-US" altLang="en-US" smtClean="0"/>
              <a:t>Directed Acyclic Graphs</a:t>
            </a:r>
          </a:p>
        </p:txBody>
      </p:sp>
      <p:sp>
        <p:nvSpPr>
          <p:cNvPr id="82948" name="Rectangle 3"/>
          <p:cNvSpPr>
            <a:spLocks noGrp="1" noChangeArrowheads="1"/>
          </p:cNvSpPr>
          <p:nvPr>
            <p:ph type="body" idx="1"/>
          </p:nvPr>
        </p:nvSpPr>
        <p:spPr/>
        <p:txBody>
          <a:bodyPr/>
          <a:lstStyle/>
          <a:p>
            <a:r>
              <a:rPr lang="en-US" altLang="en-US" smtClean="0"/>
              <a:t>Def.  </a:t>
            </a:r>
            <a:r>
              <a:rPr lang="en-US" altLang="en-US" smtClean="0">
                <a:solidFill>
                  <a:schemeClr val="tx1"/>
                </a:solidFill>
              </a:rPr>
              <a:t>An </a:t>
            </a:r>
            <a:r>
              <a:rPr lang="en-US" altLang="en-US" smtClean="0">
                <a:solidFill>
                  <a:schemeClr val="accent1"/>
                </a:solidFill>
              </a:rPr>
              <a:t>DAG</a:t>
            </a:r>
            <a:r>
              <a:rPr lang="en-US" altLang="en-US" smtClean="0">
                <a:solidFill>
                  <a:schemeClr val="tx1"/>
                </a:solidFill>
              </a:rPr>
              <a:t> is a directed graph that contains no directed cycles.</a:t>
            </a:r>
          </a:p>
          <a:p>
            <a:endParaRPr lang="en-US" altLang="en-US" smtClean="0">
              <a:solidFill>
                <a:schemeClr val="tx1"/>
              </a:solidFill>
            </a:endParaRPr>
          </a:p>
          <a:p>
            <a:r>
              <a:rPr lang="en-US" altLang="en-US" smtClean="0"/>
              <a:t>Ex.  </a:t>
            </a:r>
            <a:r>
              <a:rPr lang="en-US" altLang="en-US" smtClean="0">
                <a:solidFill>
                  <a:schemeClr val="tx1"/>
                </a:solidFill>
              </a:rPr>
              <a:t>Precedence constraints:  edge (v</a:t>
            </a:r>
            <a:r>
              <a:rPr lang="en-US" altLang="en-US" baseline="-25000" smtClean="0">
                <a:solidFill>
                  <a:schemeClr val="tx1"/>
                </a:solidFill>
              </a:rPr>
              <a:t>i</a:t>
            </a:r>
            <a:r>
              <a:rPr lang="en-US" altLang="en-US" smtClean="0">
                <a:solidFill>
                  <a:schemeClr val="tx1"/>
                </a:solidFill>
              </a:rPr>
              <a:t>, v</a:t>
            </a:r>
            <a:r>
              <a:rPr lang="en-US" altLang="en-US" baseline="-25000" smtClean="0">
                <a:solidFill>
                  <a:schemeClr val="tx1"/>
                </a:solidFill>
              </a:rPr>
              <a:t>j</a:t>
            </a:r>
            <a:r>
              <a:rPr lang="en-US" altLang="en-US" smtClean="0">
                <a:solidFill>
                  <a:schemeClr val="tx1"/>
                </a:solidFill>
              </a:rPr>
              <a:t>) means v</a:t>
            </a:r>
            <a:r>
              <a:rPr lang="en-US" altLang="en-US" baseline="-25000" smtClean="0">
                <a:solidFill>
                  <a:schemeClr val="tx1"/>
                </a:solidFill>
              </a:rPr>
              <a:t>i</a:t>
            </a:r>
            <a:r>
              <a:rPr lang="en-US" altLang="en-US" smtClean="0">
                <a:solidFill>
                  <a:schemeClr val="tx1"/>
                </a:solidFill>
              </a:rPr>
              <a:t> must precede v</a:t>
            </a:r>
            <a:r>
              <a:rPr lang="en-US" altLang="en-US" baseline="-25000" smtClean="0">
                <a:solidFill>
                  <a:schemeClr val="tx1"/>
                </a:solidFill>
              </a:rPr>
              <a:t>j</a:t>
            </a:r>
            <a:r>
              <a:rPr lang="en-US" altLang="en-US" smtClean="0">
                <a:solidFill>
                  <a:schemeClr val="tx1"/>
                </a:solidFill>
              </a:rPr>
              <a:t>.</a:t>
            </a:r>
          </a:p>
          <a:p>
            <a:endParaRPr lang="en-US" altLang="en-US" smtClean="0">
              <a:solidFill>
                <a:schemeClr val="tx1"/>
              </a:solidFill>
            </a:endParaRPr>
          </a:p>
          <a:p>
            <a:r>
              <a:rPr lang="en-US" altLang="en-US" smtClean="0"/>
              <a:t>Def.  </a:t>
            </a:r>
            <a:r>
              <a:rPr lang="en-US" altLang="en-US" smtClean="0">
                <a:solidFill>
                  <a:schemeClr val="tx1"/>
                </a:solidFill>
              </a:rPr>
              <a:t>A </a:t>
            </a:r>
            <a:r>
              <a:rPr lang="en-US" altLang="en-US" smtClean="0">
                <a:solidFill>
                  <a:schemeClr val="accent1"/>
                </a:solidFill>
              </a:rPr>
              <a:t>topological order </a:t>
            </a:r>
            <a:r>
              <a:rPr lang="en-US" altLang="en-US" smtClean="0">
                <a:solidFill>
                  <a:schemeClr val="tx1"/>
                </a:solidFill>
              </a:rPr>
              <a:t>of a directed graph G = (V, E) is an ordering of its nodes as v</a:t>
            </a:r>
            <a:r>
              <a:rPr lang="en-US" altLang="en-US" baseline="-25000" smtClean="0">
                <a:solidFill>
                  <a:schemeClr val="tx1"/>
                </a:solidFill>
              </a:rPr>
              <a:t>1</a:t>
            </a:r>
            <a:r>
              <a:rPr lang="en-US" altLang="en-US" smtClean="0">
                <a:solidFill>
                  <a:schemeClr val="tx1"/>
                </a:solidFill>
              </a:rPr>
              <a:t>, v</a:t>
            </a:r>
            <a:r>
              <a:rPr lang="en-US" altLang="en-US" baseline="-25000" smtClean="0">
                <a:solidFill>
                  <a:schemeClr val="tx1"/>
                </a:solidFill>
              </a:rPr>
              <a:t>2</a:t>
            </a:r>
            <a:r>
              <a:rPr lang="en-US" altLang="en-US" smtClean="0">
                <a:solidFill>
                  <a:schemeClr val="tx1"/>
                </a:solidFill>
              </a:rPr>
              <a:t>, …, v</a:t>
            </a:r>
            <a:r>
              <a:rPr lang="en-US" altLang="en-US" baseline="-25000" smtClean="0">
                <a:solidFill>
                  <a:schemeClr val="tx1"/>
                </a:solidFill>
              </a:rPr>
              <a:t>n</a:t>
            </a:r>
            <a:r>
              <a:rPr lang="en-US" altLang="en-US" smtClean="0">
                <a:solidFill>
                  <a:schemeClr val="tx1"/>
                </a:solidFill>
              </a:rPr>
              <a:t> so that for every edge (v</a:t>
            </a:r>
            <a:r>
              <a:rPr lang="en-US" altLang="en-US" baseline="-25000" smtClean="0">
                <a:solidFill>
                  <a:schemeClr val="tx1"/>
                </a:solidFill>
              </a:rPr>
              <a:t>i</a:t>
            </a:r>
            <a:r>
              <a:rPr lang="en-US" altLang="en-US" smtClean="0">
                <a:solidFill>
                  <a:schemeClr val="tx1"/>
                </a:solidFill>
              </a:rPr>
              <a:t>, v</a:t>
            </a:r>
            <a:r>
              <a:rPr lang="en-US" altLang="en-US" baseline="-25000" smtClean="0">
                <a:solidFill>
                  <a:schemeClr val="tx1"/>
                </a:solidFill>
              </a:rPr>
              <a:t>j</a:t>
            </a:r>
            <a:r>
              <a:rPr lang="en-US" altLang="en-US" smtClean="0">
                <a:solidFill>
                  <a:schemeClr val="tx1"/>
                </a:solidFill>
              </a:rPr>
              <a:t>) we have i &lt; j.</a:t>
            </a:r>
          </a:p>
        </p:txBody>
      </p:sp>
      <p:sp>
        <p:nvSpPr>
          <p:cNvPr id="82949" name="Rectangle 5"/>
          <p:cNvSpPr>
            <a:spLocks noChangeArrowheads="1"/>
          </p:cNvSpPr>
          <p:nvPr/>
        </p:nvSpPr>
        <p:spPr bwMode="auto">
          <a:xfrm>
            <a:off x="1752600" y="5942013"/>
            <a:ext cx="708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a DAG</a:t>
            </a:r>
          </a:p>
        </p:txBody>
      </p:sp>
      <p:sp>
        <p:nvSpPr>
          <p:cNvPr id="82950" name="Rectangle 6"/>
          <p:cNvSpPr>
            <a:spLocks noChangeArrowheads="1"/>
          </p:cNvSpPr>
          <p:nvPr/>
        </p:nvSpPr>
        <p:spPr bwMode="auto">
          <a:xfrm>
            <a:off x="5653088" y="5943600"/>
            <a:ext cx="1968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a topological ordering</a:t>
            </a:r>
          </a:p>
        </p:txBody>
      </p:sp>
      <p:sp>
        <p:nvSpPr>
          <p:cNvPr id="82951" name="Oval 7"/>
          <p:cNvSpPr>
            <a:spLocks noChangeArrowheads="1"/>
          </p:cNvSpPr>
          <p:nvPr/>
        </p:nvSpPr>
        <p:spPr bwMode="auto">
          <a:xfrm>
            <a:off x="1352550" y="3565525"/>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2</a:t>
            </a:r>
          </a:p>
        </p:txBody>
      </p:sp>
      <p:sp>
        <p:nvSpPr>
          <p:cNvPr id="82952" name="Oval 8"/>
          <p:cNvSpPr>
            <a:spLocks noChangeArrowheads="1"/>
          </p:cNvSpPr>
          <p:nvPr/>
        </p:nvSpPr>
        <p:spPr bwMode="auto">
          <a:xfrm>
            <a:off x="2581275" y="3565525"/>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3</a:t>
            </a:r>
          </a:p>
        </p:txBody>
      </p:sp>
      <p:sp>
        <p:nvSpPr>
          <p:cNvPr id="82953" name="Oval 9"/>
          <p:cNvSpPr>
            <a:spLocks noChangeArrowheads="1"/>
          </p:cNvSpPr>
          <p:nvPr/>
        </p:nvSpPr>
        <p:spPr bwMode="auto">
          <a:xfrm>
            <a:off x="685800" y="4430713"/>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6</a:t>
            </a:r>
          </a:p>
        </p:txBody>
      </p:sp>
      <p:sp>
        <p:nvSpPr>
          <p:cNvPr id="82954" name="Oval 10"/>
          <p:cNvSpPr>
            <a:spLocks noChangeArrowheads="1"/>
          </p:cNvSpPr>
          <p:nvPr/>
        </p:nvSpPr>
        <p:spPr bwMode="auto">
          <a:xfrm>
            <a:off x="1966913" y="4430713"/>
            <a:ext cx="265112"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5</a:t>
            </a:r>
          </a:p>
        </p:txBody>
      </p:sp>
      <p:sp>
        <p:nvSpPr>
          <p:cNvPr id="82955" name="Oval 11"/>
          <p:cNvSpPr>
            <a:spLocks noChangeArrowheads="1"/>
          </p:cNvSpPr>
          <p:nvPr/>
        </p:nvSpPr>
        <p:spPr bwMode="auto">
          <a:xfrm>
            <a:off x="3248025" y="4430713"/>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4</a:t>
            </a:r>
          </a:p>
        </p:txBody>
      </p:sp>
      <p:sp>
        <p:nvSpPr>
          <p:cNvPr id="82956" name="Oval 12"/>
          <p:cNvSpPr>
            <a:spLocks noChangeArrowheads="1"/>
          </p:cNvSpPr>
          <p:nvPr/>
        </p:nvSpPr>
        <p:spPr bwMode="auto">
          <a:xfrm>
            <a:off x="1352550" y="5295900"/>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7</a:t>
            </a:r>
          </a:p>
        </p:txBody>
      </p:sp>
      <p:sp>
        <p:nvSpPr>
          <p:cNvPr id="82957" name="Oval 13"/>
          <p:cNvSpPr>
            <a:spLocks noChangeArrowheads="1"/>
          </p:cNvSpPr>
          <p:nvPr/>
        </p:nvSpPr>
        <p:spPr bwMode="auto">
          <a:xfrm>
            <a:off x="2581275" y="5295900"/>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1</a:t>
            </a:r>
          </a:p>
        </p:txBody>
      </p:sp>
      <p:cxnSp>
        <p:nvCxnSpPr>
          <p:cNvPr id="82958" name="AutoShape 14"/>
          <p:cNvCxnSpPr>
            <a:cxnSpLocks noChangeShapeType="1"/>
            <a:stCxn id="82951" idx="3"/>
            <a:endCxn id="82953" idx="7"/>
          </p:cNvCxnSpPr>
          <p:nvPr/>
        </p:nvCxnSpPr>
        <p:spPr bwMode="auto">
          <a:xfrm flipH="1">
            <a:off x="914400" y="3794125"/>
            <a:ext cx="476250" cy="67468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59" name="AutoShape 15"/>
          <p:cNvCxnSpPr>
            <a:cxnSpLocks noChangeShapeType="1"/>
            <a:stCxn id="82951" idx="5"/>
            <a:endCxn id="82954" idx="1"/>
          </p:cNvCxnSpPr>
          <p:nvPr/>
        </p:nvCxnSpPr>
        <p:spPr bwMode="auto">
          <a:xfrm>
            <a:off x="1579563" y="3794125"/>
            <a:ext cx="427037" cy="67468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0" name="AutoShape 16"/>
          <p:cNvCxnSpPr>
            <a:cxnSpLocks noChangeShapeType="1"/>
            <a:stCxn id="82951" idx="6"/>
            <a:endCxn id="82952" idx="2"/>
          </p:cNvCxnSpPr>
          <p:nvPr/>
        </p:nvCxnSpPr>
        <p:spPr bwMode="auto">
          <a:xfrm>
            <a:off x="1619250" y="3700463"/>
            <a:ext cx="96202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1" name="AutoShape 17"/>
          <p:cNvCxnSpPr>
            <a:cxnSpLocks noChangeShapeType="1"/>
            <a:stCxn id="82952" idx="5"/>
            <a:endCxn id="82955" idx="1"/>
          </p:cNvCxnSpPr>
          <p:nvPr/>
        </p:nvCxnSpPr>
        <p:spPr bwMode="auto">
          <a:xfrm>
            <a:off x="2809875" y="3794125"/>
            <a:ext cx="476250" cy="67468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2" name="AutoShape 18"/>
          <p:cNvCxnSpPr>
            <a:cxnSpLocks noChangeShapeType="1"/>
            <a:stCxn id="82955" idx="2"/>
            <a:endCxn id="82954" idx="6"/>
          </p:cNvCxnSpPr>
          <p:nvPr/>
        </p:nvCxnSpPr>
        <p:spPr bwMode="auto">
          <a:xfrm flipH="1">
            <a:off x="2232025" y="4564063"/>
            <a:ext cx="101600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3" name="AutoShape 19"/>
          <p:cNvCxnSpPr>
            <a:cxnSpLocks noChangeShapeType="1"/>
            <a:stCxn id="82957" idx="7"/>
            <a:endCxn id="82955" idx="3"/>
          </p:cNvCxnSpPr>
          <p:nvPr/>
        </p:nvCxnSpPr>
        <p:spPr bwMode="auto">
          <a:xfrm flipV="1">
            <a:off x="2809875" y="4659313"/>
            <a:ext cx="476250" cy="67468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4" name="AutoShape 20"/>
          <p:cNvCxnSpPr>
            <a:cxnSpLocks noChangeShapeType="1"/>
            <a:stCxn id="82954" idx="3"/>
            <a:endCxn id="82956" idx="7"/>
          </p:cNvCxnSpPr>
          <p:nvPr/>
        </p:nvCxnSpPr>
        <p:spPr bwMode="auto">
          <a:xfrm flipH="1">
            <a:off x="1579563" y="4659313"/>
            <a:ext cx="427037" cy="67468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5" name="AutoShape 21"/>
          <p:cNvCxnSpPr>
            <a:cxnSpLocks noChangeShapeType="1"/>
            <a:stCxn id="82957" idx="1"/>
            <a:endCxn id="82954" idx="5"/>
          </p:cNvCxnSpPr>
          <p:nvPr/>
        </p:nvCxnSpPr>
        <p:spPr bwMode="auto">
          <a:xfrm flipH="1" flipV="1">
            <a:off x="2193925" y="4659313"/>
            <a:ext cx="425450" cy="67468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6" name="AutoShape 22"/>
          <p:cNvCxnSpPr>
            <a:cxnSpLocks noChangeShapeType="1"/>
            <a:stCxn id="82957" idx="2"/>
            <a:endCxn id="82956" idx="6"/>
          </p:cNvCxnSpPr>
          <p:nvPr/>
        </p:nvCxnSpPr>
        <p:spPr bwMode="auto">
          <a:xfrm flipH="1">
            <a:off x="1619250" y="5429250"/>
            <a:ext cx="96202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7" name="AutoShape 23"/>
          <p:cNvCxnSpPr>
            <a:cxnSpLocks noChangeShapeType="1"/>
            <a:stCxn id="82953" idx="5"/>
            <a:endCxn id="82956" idx="1"/>
          </p:cNvCxnSpPr>
          <p:nvPr/>
        </p:nvCxnSpPr>
        <p:spPr bwMode="auto">
          <a:xfrm>
            <a:off x="914400" y="4659313"/>
            <a:ext cx="476250" cy="67468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8" name="AutoShape 24"/>
          <p:cNvCxnSpPr>
            <a:cxnSpLocks noChangeShapeType="1"/>
            <a:stCxn id="82954" idx="2"/>
            <a:endCxn id="82953" idx="6"/>
          </p:cNvCxnSpPr>
          <p:nvPr/>
        </p:nvCxnSpPr>
        <p:spPr bwMode="auto">
          <a:xfrm flipH="1">
            <a:off x="952500" y="4564063"/>
            <a:ext cx="1014413"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69" name="AutoShape 25"/>
          <p:cNvCxnSpPr>
            <a:cxnSpLocks noChangeShapeType="1"/>
            <a:stCxn id="82952" idx="3"/>
            <a:endCxn id="82954" idx="7"/>
          </p:cNvCxnSpPr>
          <p:nvPr/>
        </p:nvCxnSpPr>
        <p:spPr bwMode="auto">
          <a:xfrm flipH="1">
            <a:off x="2193925" y="3794125"/>
            <a:ext cx="425450" cy="67468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970" name="Oval 26"/>
          <p:cNvSpPr>
            <a:spLocks noChangeArrowheads="1"/>
          </p:cNvSpPr>
          <p:nvPr/>
        </p:nvSpPr>
        <p:spPr bwMode="auto">
          <a:xfrm>
            <a:off x="4318000" y="445293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1</a:t>
            </a:r>
          </a:p>
        </p:txBody>
      </p:sp>
      <p:sp>
        <p:nvSpPr>
          <p:cNvPr id="82971" name="Oval 27"/>
          <p:cNvSpPr>
            <a:spLocks noChangeArrowheads="1"/>
          </p:cNvSpPr>
          <p:nvPr/>
        </p:nvSpPr>
        <p:spPr bwMode="auto">
          <a:xfrm>
            <a:off x="4983163" y="445293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2</a:t>
            </a:r>
          </a:p>
        </p:txBody>
      </p:sp>
      <p:sp>
        <p:nvSpPr>
          <p:cNvPr id="82972" name="Oval 28"/>
          <p:cNvSpPr>
            <a:spLocks noChangeArrowheads="1"/>
          </p:cNvSpPr>
          <p:nvPr/>
        </p:nvSpPr>
        <p:spPr bwMode="auto">
          <a:xfrm>
            <a:off x="5649913" y="445293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3</a:t>
            </a:r>
          </a:p>
        </p:txBody>
      </p:sp>
      <p:cxnSp>
        <p:nvCxnSpPr>
          <p:cNvPr id="82973" name="AutoShape 29"/>
          <p:cNvCxnSpPr>
            <a:cxnSpLocks noChangeShapeType="1"/>
            <a:stCxn id="82971" idx="6"/>
            <a:endCxn id="82972" idx="2"/>
          </p:cNvCxnSpPr>
          <p:nvPr/>
        </p:nvCxnSpPr>
        <p:spPr bwMode="auto">
          <a:xfrm>
            <a:off x="5249863" y="4586288"/>
            <a:ext cx="40005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974" name="Oval 30"/>
          <p:cNvSpPr>
            <a:spLocks noChangeArrowheads="1"/>
          </p:cNvSpPr>
          <p:nvPr/>
        </p:nvSpPr>
        <p:spPr bwMode="auto">
          <a:xfrm>
            <a:off x="6316663" y="445293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4</a:t>
            </a:r>
          </a:p>
        </p:txBody>
      </p:sp>
      <p:cxnSp>
        <p:nvCxnSpPr>
          <p:cNvPr id="82975" name="AutoShape 31"/>
          <p:cNvCxnSpPr>
            <a:cxnSpLocks noChangeShapeType="1"/>
            <a:stCxn id="82972" idx="6"/>
            <a:endCxn id="82974" idx="2"/>
          </p:cNvCxnSpPr>
          <p:nvPr/>
        </p:nvCxnSpPr>
        <p:spPr bwMode="auto">
          <a:xfrm>
            <a:off x="5916613" y="4586288"/>
            <a:ext cx="40005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976" name="Oval 32"/>
          <p:cNvSpPr>
            <a:spLocks noChangeArrowheads="1"/>
          </p:cNvSpPr>
          <p:nvPr/>
        </p:nvSpPr>
        <p:spPr bwMode="auto">
          <a:xfrm>
            <a:off x="6981825" y="445293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5</a:t>
            </a:r>
          </a:p>
        </p:txBody>
      </p:sp>
      <p:cxnSp>
        <p:nvCxnSpPr>
          <p:cNvPr id="82977" name="AutoShape 33"/>
          <p:cNvCxnSpPr>
            <a:cxnSpLocks noChangeShapeType="1"/>
            <a:stCxn id="82974" idx="6"/>
            <a:endCxn id="82976" idx="2"/>
          </p:cNvCxnSpPr>
          <p:nvPr/>
        </p:nvCxnSpPr>
        <p:spPr bwMode="auto">
          <a:xfrm>
            <a:off x="6583363" y="4586288"/>
            <a:ext cx="398462"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978" name="Oval 34"/>
          <p:cNvSpPr>
            <a:spLocks noChangeArrowheads="1"/>
          </p:cNvSpPr>
          <p:nvPr/>
        </p:nvSpPr>
        <p:spPr bwMode="auto">
          <a:xfrm>
            <a:off x="7648575" y="445293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6</a:t>
            </a:r>
          </a:p>
        </p:txBody>
      </p:sp>
      <p:cxnSp>
        <p:nvCxnSpPr>
          <p:cNvPr id="82979" name="AutoShape 35"/>
          <p:cNvCxnSpPr>
            <a:cxnSpLocks noChangeShapeType="1"/>
            <a:stCxn id="82976" idx="6"/>
            <a:endCxn id="82978" idx="2"/>
          </p:cNvCxnSpPr>
          <p:nvPr/>
        </p:nvCxnSpPr>
        <p:spPr bwMode="auto">
          <a:xfrm>
            <a:off x="7248525" y="4586288"/>
            <a:ext cx="40005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980" name="Oval 36"/>
          <p:cNvSpPr>
            <a:spLocks noChangeArrowheads="1"/>
          </p:cNvSpPr>
          <p:nvPr/>
        </p:nvSpPr>
        <p:spPr bwMode="auto">
          <a:xfrm>
            <a:off x="8343900" y="4452938"/>
            <a:ext cx="266700" cy="266700"/>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7</a:t>
            </a:r>
          </a:p>
        </p:txBody>
      </p:sp>
      <p:cxnSp>
        <p:nvCxnSpPr>
          <p:cNvPr id="82981" name="AutoShape 37"/>
          <p:cNvCxnSpPr>
            <a:cxnSpLocks noChangeShapeType="1"/>
            <a:stCxn id="82978" idx="6"/>
            <a:endCxn id="82980" idx="2"/>
          </p:cNvCxnSpPr>
          <p:nvPr/>
        </p:nvCxnSpPr>
        <p:spPr bwMode="auto">
          <a:xfrm>
            <a:off x="7915275" y="4586288"/>
            <a:ext cx="42862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82" name="AutoShape 38"/>
          <p:cNvCxnSpPr>
            <a:cxnSpLocks noChangeShapeType="1"/>
            <a:stCxn id="82972" idx="0"/>
            <a:endCxn id="82976" idx="0"/>
          </p:cNvCxnSpPr>
          <p:nvPr/>
        </p:nvCxnSpPr>
        <p:spPr bwMode="auto">
          <a:xfrm rot="5400000" flipV="1">
            <a:off x="6449219" y="3786982"/>
            <a:ext cx="1587" cy="1333500"/>
          </a:xfrm>
          <a:prstGeom prst="curvedConnector3">
            <a:avLst>
              <a:gd name="adj1" fmla="val -14400000"/>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83" name="AutoShape 39"/>
          <p:cNvCxnSpPr>
            <a:cxnSpLocks noChangeShapeType="1"/>
            <a:stCxn id="82971" idx="4"/>
            <a:endCxn id="82976" idx="3"/>
          </p:cNvCxnSpPr>
          <p:nvPr/>
        </p:nvCxnSpPr>
        <p:spPr bwMode="auto">
          <a:xfrm rot="5400000" flipH="1" flipV="1">
            <a:off x="6049169" y="3748881"/>
            <a:ext cx="39688" cy="1901825"/>
          </a:xfrm>
          <a:prstGeom prst="curvedConnector3">
            <a:avLst>
              <a:gd name="adj1" fmla="val -648000"/>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84" name="AutoShape 40"/>
          <p:cNvCxnSpPr>
            <a:cxnSpLocks noChangeShapeType="1"/>
            <a:stCxn id="82970" idx="5"/>
            <a:endCxn id="82976" idx="4"/>
          </p:cNvCxnSpPr>
          <p:nvPr/>
        </p:nvCxnSpPr>
        <p:spPr bwMode="auto">
          <a:xfrm rot="16200000" flipH="1">
            <a:off x="5810250" y="3414713"/>
            <a:ext cx="39688" cy="2570162"/>
          </a:xfrm>
          <a:prstGeom prst="curvedConnector3">
            <a:avLst>
              <a:gd name="adj1" fmla="val 1259995"/>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85" name="AutoShape 41"/>
          <p:cNvCxnSpPr>
            <a:cxnSpLocks noChangeShapeType="1"/>
            <a:stCxn id="82970" idx="0"/>
            <a:endCxn id="82974" idx="0"/>
          </p:cNvCxnSpPr>
          <p:nvPr/>
        </p:nvCxnSpPr>
        <p:spPr bwMode="auto">
          <a:xfrm rot="5400000" flipV="1">
            <a:off x="5449888" y="3454400"/>
            <a:ext cx="1587" cy="1998663"/>
          </a:xfrm>
          <a:prstGeom prst="curvedConnector3">
            <a:avLst>
              <a:gd name="adj1" fmla="val -14400000"/>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86" name="AutoShape 42"/>
          <p:cNvCxnSpPr>
            <a:cxnSpLocks noChangeShapeType="1"/>
            <a:stCxn id="82976" idx="7"/>
            <a:endCxn id="82980" idx="0"/>
          </p:cNvCxnSpPr>
          <p:nvPr/>
        </p:nvCxnSpPr>
        <p:spPr bwMode="auto">
          <a:xfrm rot="-5400000">
            <a:off x="7824788" y="3838575"/>
            <a:ext cx="38100" cy="1266825"/>
          </a:xfrm>
          <a:prstGeom prst="curvedConnector3">
            <a:avLst>
              <a:gd name="adj1" fmla="val 676000"/>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87" name="AutoShape 43"/>
          <p:cNvCxnSpPr>
            <a:cxnSpLocks noChangeShapeType="1"/>
            <a:stCxn id="82971" idx="0"/>
            <a:endCxn id="82978" idx="0"/>
          </p:cNvCxnSpPr>
          <p:nvPr/>
        </p:nvCxnSpPr>
        <p:spPr bwMode="auto">
          <a:xfrm rot="5400000" flipV="1">
            <a:off x="6449219" y="3121819"/>
            <a:ext cx="1587" cy="2663825"/>
          </a:xfrm>
          <a:prstGeom prst="curvedConnector3">
            <a:avLst>
              <a:gd name="adj1" fmla="val -36400000"/>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988" name="AutoShape 45"/>
          <p:cNvCxnSpPr>
            <a:cxnSpLocks noChangeShapeType="1"/>
            <a:stCxn id="82970" idx="4"/>
            <a:endCxn id="82980" idx="4"/>
          </p:cNvCxnSpPr>
          <p:nvPr/>
        </p:nvCxnSpPr>
        <p:spPr bwMode="auto">
          <a:xfrm rot="16200000" flipH="1">
            <a:off x="6463506" y="2707482"/>
            <a:ext cx="1587" cy="4025900"/>
          </a:xfrm>
          <a:prstGeom prst="curvedConnector3">
            <a:avLst>
              <a:gd name="adj1" fmla="val 41399995"/>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D2E404F-34A8-441D-ABB0-A6FB8959DE04}" type="slidenum">
              <a:rPr lang="en-US" altLang="en-US"/>
              <a:pPr/>
              <a:t>4</a:t>
            </a:fld>
            <a:endParaRPr lang="en-US" altLang="en-US" sz="1400"/>
          </a:p>
        </p:txBody>
      </p:sp>
      <p:sp>
        <p:nvSpPr>
          <p:cNvPr id="11267" name="Rectangle 2"/>
          <p:cNvSpPr>
            <a:spLocks noGrp="1" noChangeArrowheads="1"/>
          </p:cNvSpPr>
          <p:nvPr>
            <p:ph type="title"/>
          </p:nvPr>
        </p:nvSpPr>
        <p:spPr/>
        <p:txBody>
          <a:bodyPr/>
          <a:lstStyle/>
          <a:p>
            <a:r>
              <a:rPr lang="en-US" altLang="en-US" smtClean="0"/>
              <a:t>Some Graph Applications</a:t>
            </a:r>
          </a:p>
        </p:txBody>
      </p:sp>
      <p:sp>
        <p:nvSpPr>
          <p:cNvPr id="11268" name="Rectangle 3"/>
          <p:cNvSpPr>
            <a:spLocks noChangeArrowheads="1"/>
          </p:cNvSpPr>
          <p:nvPr/>
        </p:nvSpPr>
        <p:spPr bwMode="auto">
          <a:xfrm>
            <a:off x="1600200" y="2214563"/>
            <a:ext cx="1917700" cy="354012"/>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transportation</a:t>
            </a:r>
            <a:endParaRPr kumimoji="0" lang="en-US" altLang="en-US" sz="1400" baseline="30000"/>
          </a:p>
        </p:txBody>
      </p:sp>
      <p:sp>
        <p:nvSpPr>
          <p:cNvPr id="11269" name="Rectangle 4"/>
          <p:cNvSpPr>
            <a:spLocks noChangeArrowheads="1"/>
          </p:cNvSpPr>
          <p:nvPr/>
        </p:nvSpPr>
        <p:spPr bwMode="auto">
          <a:xfrm>
            <a:off x="1600200" y="1828800"/>
            <a:ext cx="1917700" cy="385763"/>
          </a:xfrm>
          <a:prstGeom prst="rect">
            <a:avLst/>
          </a:prstGeom>
          <a:solidFill>
            <a:srgbClr val="6666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600" i="1">
                <a:solidFill>
                  <a:schemeClr val="bg1"/>
                </a:solidFill>
              </a:rPr>
              <a:t>Graph</a:t>
            </a:r>
          </a:p>
        </p:txBody>
      </p:sp>
      <p:sp>
        <p:nvSpPr>
          <p:cNvPr id="11270" name="Rectangle 5"/>
          <p:cNvSpPr>
            <a:spLocks noChangeArrowheads="1"/>
          </p:cNvSpPr>
          <p:nvPr/>
        </p:nvSpPr>
        <p:spPr bwMode="auto">
          <a:xfrm>
            <a:off x="3517900" y="2214563"/>
            <a:ext cx="2117725"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street intersections</a:t>
            </a:r>
          </a:p>
        </p:txBody>
      </p:sp>
      <p:sp>
        <p:nvSpPr>
          <p:cNvPr id="11271" name="Rectangle 6"/>
          <p:cNvSpPr>
            <a:spLocks noChangeArrowheads="1"/>
          </p:cNvSpPr>
          <p:nvPr/>
        </p:nvSpPr>
        <p:spPr bwMode="auto">
          <a:xfrm>
            <a:off x="3517900" y="1828800"/>
            <a:ext cx="2117725" cy="385763"/>
          </a:xfrm>
          <a:prstGeom prst="rect">
            <a:avLst/>
          </a:prstGeom>
          <a:solidFill>
            <a:srgbClr val="6666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600" i="1">
                <a:solidFill>
                  <a:schemeClr val="bg1"/>
                </a:solidFill>
              </a:rPr>
              <a:t>Nodes</a:t>
            </a:r>
          </a:p>
        </p:txBody>
      </p:sp>
      <p:sp>
        <p:nvSpPr>
          <p:cNvPr id="11272" name="Rectangle 7"/>
          <p:cNvSpPr>
            <a:spLocks noChangeArrowheads="1"/>
          </p:cNvSpPr>
          <p:nvPr/>
        </p:nvSpPr>
        <p:spPr bwMode="auto">
          <a:xfrm>
            <a:off x="5632450" y="1828800"/>
            <a:ext cx="2216150" cy="385763"/>
          </a:xfrm>
          <a:prstGeom prst="rect">
            <a:avLst/>
          </a:prstGeom>
          <a:solidFill>
            <a:srgbClr val="666666"/>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600" i="1">
                <a:solidFill>
                  <a:schemeClr val="bg1"/>
                </a:solidFill>
              </a:rPr>
              <a:t>Edges</a:t>
            </a:r>
          </a:p>
        </p:txBody>
      </p:sp>
      <p:sp>
        <p:nvSpPr>
          <p:cNvPr id="11273" name="Rectangle 8"/>
          <p:cNvSpPr>
            <a:spLocks noChangeArrowheads="1"/>
          </p:cNvSpPr>
          <p:nvPr/>
        </p:nvSpPr>
        <p:spPr bwMode="auto">
          <a:xfrm>
            <a:off x="5632450" y="2214563"/>
            <a:ext cx="2216150"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highways</a:t>
            </a:r>
          </a:p>
        </p:txBody>
      </p:sp>
      <p:sp>
        <p:nvSpPr>
          <p:cNvPr id="11274" name="Rectangle 9"/>
          <p:cNvSpPr>
            <a:spLocks noChangeArrowheads="1"/>
          </p:cNvSpPr>
          <p:nvPr/>
        </p:nvSpPr>
        <p:spPr bwMode="auto">
          <a:xfrm>
            <a:off x="1600200" y="2568575"/>
            <a:ext cx="1917700" cy="354013"/>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communication</a:t>
            </a:r>
          </a:p>
        </p:txBody>
      </p:sp>
      <p:sp>
        <p:nvSpPr>
          <p:cNvPr id="11275" name="Rectangle 10"/>
          <p:cNvSpPr>
            <a:spLocks noChangeArrowheads="1"/>
          </p:cNvSpPr>
          <p:nvPr/>
        </p:nvSpPr>
        <p:spPr bwMode="auto">
          <a:xfrm>
            <a:off x="3517900" y="2568575"/>
            <a:ext cx="2117725" cy="3540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computers</a:t>
            </a:r>
          </a:p>
        </p:txBody>
      </p:sp>
      <p:sp>
        <p:nvSpPr>
          <p:cNvPr id="11276" name="Rectangle 11"/>
          <p:cNvSpPr>
            <a:spLocks noChangeArrowheads="1"/>
          </p:cNvSpPr>
          <p:nvPr/>
        </p:nvSpPr>
        <p:spPr bwMode="auto">
          <a:xfrm>
            <a:off x="5632450" y="2568575"/>
            <a:ext cx="2216150" cy="3540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fiber optic cables</a:t>
            </a:r>
          </a:p>
        </p:txBody>
      </p:sp>
      <p:sp>
        <p:nvSpPr>
          <p:cNvPr id="11277" name="Rectangle 12"/>
          <p:cNvSpPr>
            <a:spLocks noChangeArrowheads="1"/>
          </p:cNvSpPr>
          <p:nvPr/>
        </p:nvSpPr>
        <p:spPr bwMode="auto">
          <a:xfrm>
            <a:off x="1600200" y="2922588"/>
            <a:ext cx="1917700"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World Wide Web</a:t>
            </a:r>
          </a:p>
        </p:txBody>
      </p:sp>
      <p:sp>
        <p:nvSpPr>
          <p:cNvPr id="11278" name="Rectangle 13"/>
          <p:cNvSpPr>
            <a:spLocks noChangeArrowheads="1"/>
          </p:cNvSpPr>
          <p:nvPr/>
        </p:nvSpPr>
        <p:spPr bwMode="auto">
          <a:xfrm>
            <a:off x="3517900" y="2922588"/>
            <a:ext cx="2117725"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web pages</a:t>
            </a:r>
          </a:p>
        </p:txBody>
      </p:sp>
      <p:sp>
        <p:nvSpPr>
          <p:cNvPr id="11279" name="Rectangle 14"/>
          <p:cNvSpPr>
            <a:spLocks noChangeArrowheads="1"/>
          </p:cNvSpPr>
          <p:nvPr/>
        </p:nvSpPr>
        <p:spPr bwMode="auto">
          <a:xfrm>
            <a:off x="5632450" y="2922588"/>
            <a:ext cx="2216150" cy="352425"/>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hyperlinks</a:t>
            </a:r>
          </a:p>
        </p:txBody>
      </p:sp>
      <p:sp>
        <p:nvSpPr>
          <p:cNvPr id="11280" name="Rectangle 15"/>
          <p:cNvSpPr>
            <a:spLocks noChangeArrowheads="1"/>
          </p:cNvSpPr>
          <p:nvPr/>
        </p:nvSpPr>
        <p:spPr bwMode="auto">
          <a:xfrm>
            <a:off x="1600200" y="3275013"/>
            <a:ext cx="1917700" cy="354012"/>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social</a:t>
            </a:r>
          </a:p>
        </p:txBody>
      </p:sp>
      <p:sp>
        <p:nvSpPr>
          <p:cNvPr id="11281" name="Rectangle 16"/>
          <p:cNvSpPr>
            <a:spLocks noChangeArrowheads="1"/>
          </p:cNvSpPr>
          <p:nvPr/>
        </p:nvSpPr>
        <p:spPr bwMode="auto">
          <a:xfrm>
            <a:off x="3517900" y="3275013"/>
            <a:ext cx="2117725"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people</a:t>
            </a:r>
          </a:p>
        </p:txBody>
      </p:sp>
      <p:sp>
        <p:nvSpPr>
          <p:cNvPr id="11282" name="Rectangle 17"/>
          <p:cNvSpPr>
            <a:spLocks noChangeArrowheads="1"/>
          </p:cNvSpPr>
          <p:nvPr/>
        </p:nvSpPr>
        <p:spPr bwMode="auto">
          <a:xfrm>
            <a:off x="5632450" y="3275013"/>
            <a:ext cx="2216150"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relationships</a:t>
            </a:r>
          </a:p>
        </p:txBody>
      </p:sp>
      <p:sp>
        <p:nvSpPr>
          <p:cNvPr id="11283" name="Rectangle 18"/>
          <p:cNvSpPr>
            <a:spLocks noChangeArrowheads="1"/>
          </p:cNvSpPr>
          <p:nvPr/>
        </p:nvSpPr>
        <p:spPr bwMode="auto">
          <a:xfrm>
            <a:off x="1600200" y="3629025"/>
            <a:ext cx="1917700" cy="354013"/>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food web</a:t>
            </a:r>
            <a:endParaRPr kumimoji="0" lang="en-US" altLang="en-US" sz="1400" baseline="30000"/>
          </a:p>
        </p:txBody>
      </p:sp>
      <p:sp>
        <p:nvSpPr>
          <p:cNvPr id="11284" name="Rectangle 19"/>
          <p:cNvSpPr>
            <a:spLocks noChangeArrowheads="1"/>
          </p:cNvSpPr>
          <p:nvPr/>
        </p:nvSpPr>
        <p:spPr bwMode="auto">
          <a:xfrm>
            <a:off x="3517900" y="3629025"/>
            <a:ext cx="2117725" cy="3540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species</a:t>
            </a:r>
          </a:p>
        </p:txBody>
      </p:sp>
      <p:sp>
        <p:nvSpPr>
          <p:cNvPr id="11285" name="Rectangle 20"/>
          <p:cNvSpPr>
            <a:spLocks noChangeArrowheads="1"/>
          </p:cNvSpPr>
          <p:nvPr/>
        </p:nvSpPr>
        <p:spPr bwMode="auto">
          <a:xfrm>
            <a:off x="5632450" y="3629025"/>
            <a:ext cx="2216150" cy="35401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predator-prey</a:t>
            </a:r>
          </a:p>
        </p:txBody>
      </p:sp>
      <p:sp>
        <p:nvSpPr>
          <p:cNvPr id="11286" name="Rectangle 21"/>
          <p:cNvSpPr>
            <a:spLocks noChangeArrowheads="1"/>
          </p:cNvSpPr>
          <p:nvPr/>
        </p:nvSpPr>
        <p:spPr bwMode="auto">
          <a:xfrm>
            <a:off x="1600200" y="3983038"/>
            <a:ext cx="1917700" cy="354012"/>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software systems</a:t>
            </a:r>
            <a:endParaRPr kumimoji="0" lang="en-US" altLang="en-US" sz="1400" baseline="30000"/>
          </a:p>
        </p:txBody>
      </p:sp>
      <p:sp>
        <p:nvSpPr>
          <p:cNvPr id="11287" name="Rectangle 22"/>
          <p:cNvSpPr>
            <a:spLocks noChangeArrowheads="1"/>
          </p:cNvSpPr>
          <p:nvPr/>
        </p:nvSpPr>
        <p:spPr bwMode="auto">
          <a:xfrm>
            <a:off x="3517900" y="3983038"/>
            <a:ext cx="2117725"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functions</a:t>
            </a:r>
          </a:p>
        </p:txBody>
      </p:sp>
      <p:sp>
        <p:nvSpPr>
          <p:cNvPr id="11288" name="Rectangle 23"/>
          <p:cNvSpPr>
            <a:spLocks noChangeArrowheads="1"/>
          </p:cNvSpPr>
          <p:nvPr/>
        </p:nvSpPr>
        <p:spPr bwMode="auto">
          <a:xfrm>
            <a:off x="5632450" y="3983038"/>
            <a:ext cx="2216150"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function calls</a:t>
            </a:r>
          </a:p>
        </p:txBody>
      </p:sp>
      <p:sp>
        <p:nvSpPr>
          <p:cNvPr id="11289" name="Rectangle 48"/>
          <p:cNvSpPr>
            <a:spLocks noChangeArrowheads="1"/>
          </p:cNvSpPr>
          <p:nvPr/>
        </p:nvSpPr>
        <p:spPr bwMode="auto">
          <a:xfrm>
            <a:off x="1600200" y="4335463"/>
            <a:ext cx="1917700" cy="354012"/>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scheduling</a:t>
            </a:r>
            <a:endParaRPr kumimoji="0" lang="en-US" altLang="en-US" sz="1400" baseline="30000"/>
          </a:p>
        </p:txBody>
      </p:sp>
      <p:sp>
        <p:nvSpPr>
          <p:cNvPr id="11290" name="Rectangle 49"/>
          <p:cNvSpPr>
            <a:spLocks noChangeArrowheads="1"/>
          </p:cNvSpPr>
          <p:nvPr/>
        </p:nvSpPr>
        <p:spPr bwMode="auto">
          <a:xfrm>
            <a:off x="3517900" y="4335463"/>
            <a:ext cx="2117725"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tasks</a:t>
            </a:r>
          </a:p>
        </p:txBody>
      </p:sp>
      <p:sp>
        <p:nvSpPr>
          <p:cNvPr id="11291" name="Rectangle 50"/>
          <p:cNvSpPr>
            <a:spLocks noChangeArrowheads="1"/>
          </p:cNvSpPr>
          <p:nvPr/>
        </p:nvSpPr>
        <p:spPr bwMode="auto">
          <a:xfrm>
            <a:off x="5632450" y="4335463"/>
            <a:ext cx="2216150"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precedence constraints</a:t>
            </a:r>
          </a:p>
        </p:txBody>
      </p:sp>
      <p:sp>
        <p:nvSpPr>
          <p:cNvPr id="11292" name="Rectangle 51"/>
          <p:cNvSpPr>
            <a:spLocks noChangeArrowheads="1"/>
          </p:cNvSpPr>
          <p:nvPr/>
        </p:nvSpPr>
        <p:spPr bwMode="auto">
          <a:xfrm>
            <a:off x="1600200" y="4684713"/>
            <a:ext cx="1917700" cy="354012"/>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kumimoji="0" lang="en-US" altLang="en-US" sz="1400"/>
              <a:t>circuits</a:t>
            </a:r>
            <a:endParaRPr kumimoji="0" lang="en-US" altLang="en-US" sz="1400" baseline="30000"/>
          </a:p>
        </p:txBody>
      </p:sp>
      <p:sp>
        <p:nvSpPr>
          <p:cNvPr id="11293" name="Rectangle 52"/>
          <p:cNvSpPr>
            <a:spLocks noChangeArrowheads="1"/>
          </p:cNvSpPr>
          <p:nvPr/>
        </p:nvSpPr>
        <p:spPr bwMode="auto">
          <a:xfrm>
            <a:off x="3517900" y="4684713"/>
            <a:ext cx="2117725"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gates</a:t>
            </a:r>
          </a:p>
        </p:txBody>
      </p:sp>
      <p:sp>
        <p:nvSpPr>
          <p:cNvPr id="11294" name="Rectangle 53"/>
          <p:cNvSpPr>
            <a:spLocks noChangeArrowheads="1"/>
          </p:cNvSpPr>
          <p:nvPr/>
        </p:nvSpPr>
        <p:spPr bwMode="auto">
          <a:xfrm>
            <a:off x="5632450" y="4684713"/>
            <a:ext cx="2216150" cy="35401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kumimoji="0" lang="en-US" altLang="en-US" sz="1400"/>
              <a:t>wires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F2089C6A-BCC2-467A-AFE4-590B27C5FD68}" type="slidenum">
              <a:rPr lang="en-US" altLang="en-US"/>
              <a:pPr/>
              <a:t>40</a:t>
            </a:fld>
            <a:endParaRPr lang="en-US" altLang="en-US" sz="1400"/>
          </a:p>
        </p:txBody>
      </p:sp>
      <p:sp>
        <p:nvSpPr>
          <p:cNvPr id="84995" name="Rectangle 2"/>
          <p:cNvSpPr>
            <a:spLocks noGrp="1" noChangeArrowheads="1"/>
          </p:cNvSpPr>
          <p:nvPr>
            <p:ph type="title"/>
          </p:nvPr>
        </p:nvSpPr>
        <p:spPr/>
        <p:txBody>
          <a:bodyPr/>
          <a:lstStyle/>
          <a:p>
            <a:r>
              <a:rPr lang="en-US" altLang="en-US" smtClean="0"/>
              <a:t>Precedence Constraints</a:t>
            </a:r>
          </a:p>
        </p:txBody>
      </p:sp>
      <p:sp>
        <p:nvSpPr>
          <p:cNvPr id="84996" name="Rectangle 3"/>
          <p:cNvSpPr>
            <a:spLocks noGrp="1" noChangeArrowheads="1"/>
          </p:cNvSpPr>
          <p:nvPr>
            <p:ph type="body" idx="1"/>
          </p:nvPr>
        </p:nvSpPr>
        <p:spPr>
          <a:xfrm>
            <a:off x="609600" y="914400"/>
            <a:ext cx="8001000" cy="5410200"/>
          </a:xfrm>
        </p:spPr>
        <p:txBody>
          <a:bodyPr/>
          <a:lstStyle/>
          <a:p>
            <a:r>
              <a:rPr lang="en-US" altLang="en-US" smtClean="0"/>
              <a:t>Precedence constraints.  </a:t>
            </a:r>
            <a:r>
              <a:rPr lang="en-US" altLang="en-US" smtClean="0">
                <a:solidFill>
                  <a:schemeClr val="tx1"/>
                </a:solidFill>
              </a:rPr>
              <a:t>Edge (v</a:t>
            </a:r>
            <a:r>
              <a:rPr lang="en-US" altLang="en-US" baseline="-25000" smtClean="0">
                <a:solidFill>
                  <a:schemeClr val="tx1"/>
                </a:solidFill>
              </a:rPr>
              <a:t>i</a:t>
            </a:r>
            <a:r>
              <a:rPr lang="en-US" altLang="en-US" smtClean="0">
                <a:solidFill>
                  <a:schemeClr val="tx1"/>
                </a:solidFill>
              </a:rPr>
              <a:t>, v</a:t>
            </a:r>
            <a:r>
              <a:rPr lang="en-US" altLang="en-US" baseline="-25000" smtClean="0">
                <a:solidFill>
                  <a:schemeClr val="tx1"/>
                </a:solidFill>
              </a:rPr>
              <a:t>j</a:t>
            </a:r>
            <a:r>
              <a:rPr lang="en-US" altLang="en-US" smtClean="0">
                <a:solidFill>
                  <a:schemeClr val="tx1"/>
                </a:solidFill>
              </a:rPr>
              <a:t>) means task v</a:t>
            </a:r>
            <a:r>
              <a:rPr lang="en-US" altLang="en-US" baseline="-25000" smtClean="0">
                <a:solidFill>
                  <a:schemeClr val="tx1"/>
                </a:solidFill>
              </a:rPr>
              <a:t>i</a:t>
            </a:r>
            <a:r>
              <a:rPr lang="en-US" altLang="en-US" smtClean="0">
                <a:solidFill>
                  <a:schemeClr val="tx1"/>
                </a:solidFill>
              </a:rPr>
              <a:t> must occur before v</a:t>
            </a:r>
            <a:r>
              <a:rPr lang="en-US" altLang="en-US" baseline="-25000" smtClean="0">
                <a:solidFill>
                  <a:schemeClr val="tx1"/>
                </a:solidFill>
              </a:rPr>
              <a:t>j</a:t>
            </a:r>
            <a:r>
              <a:rPr lang="en-US" altLang="en-US" smtClean="0">
                <a:solidFill>
                  <a:schemeClr val="tx1"/>
                </a:solidFill>
              </a:rPr>
              <a:t>.</a:t>
            </a:r>
          </a:p>
          <a:p>
            <a:pPr lvl="1"/>
            <a:endParaRPr lang="en-US" altLang="en-US" smtClean="0"/>
          </a:p>
          <a:p>
            <a:r>
              <a:rPr lang="en-US" altLang="en-US" smtClean="0"/>
              <a:t>Applications.</a:t>
            </a:r>
          </a:p>
          <a:p>
            <a:pPr lvl="1"/>
            <a:r>
              <a:rPr lang="en-US" altLang="en-US" smtClean="0"/>
              <a:t>Course prerequisite graph:  course v</a:t>
            </a:r>
            <a:r>
              <a:rPr lang="en-US" altLang="en-US" baseline="-25000" smtClean="0"/>
              <a:t>i</a:t>
            </a:r>
            <a:r>
              <a:rPr lang="en-US" altLang="en-US" smtClean="0"/>
              <a:t> must be taken before v</a:t>
            </a:r>
            <a:r>
              <a:rPr lang="en-US" altLang="en-US" baseline="-25000" smtClean="0"/>
              <a:t>j</a:t>
            </a:r>
            <a:r>
              <a:rPr lang="en-US" altLang="en-US" smtClean="0"/>
              <a:t>.</a:t>
            </a:r>
          </a:p>
          <a:p>
            <a:pPr lvl="1"/>
            <a:r>
              <a:rPr lang="en-US" altLang="en-US" smtClean="0"/>
              <a:t>Compilation:  module v</a:t>
            </a:r>
            <a:r>
              <a:rPr lang="en-US" altLang="en-US" baseline="-25000" smtClean="0"/>
              <a:t>i</a:t>
            </a:r>
            <a:r>
              <a:rPr lang="en-US" altLang="en-US" smtClean="0"/>
              <a:t> must be compiled before v</a:t>
            </a:r>
            <a:r>
              <a:rPr lang="en-US" altLang="en-US" baseline="-25000" smtClean="0"/>
              <a:t>j</a:t>
            </a:r>
            <a:r>
              <a:rPr lang="en-US" altLang="en-US" smtClean="0"/>
              <a:t>. Pipeline of computing jobs:  output of job v</a:t>
            </a:r>
            <a:r>
              <a:rPr lang="en-US" altLang="en-US" baseline="-25000" smtClean="0"/>
              <a:t>i</a:t>
            </a:r>
            <a:r>
              <a:rPr lang="en-US" altLang="en-US" smtClean="0"/>
              <a:t> needed to determine input of job v</a:t>
            </a:r>
            <a:r>
              <a:rPr lang="en-US" altLang="en-US" baseline="-25000" smtClean="0"/>
              <a:t>j</a:t>
            </a:r>
            <a:r>
              <a:rPr lang="en-US" altLang="en-US" smtClean="0"/>
              <a:t>.</a:t>
            </a:r>
          </a:p>
          <a:p>
            <a:pPr lvl="1"/>
            <a:endParaRPr lang="en-US"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DD6D2DF0-EC2B-4AF8-B684-067C504A3621}" type="slidenum">
              <a:rPr lang="en-US" altLang="en-US"/>
              <a:pPr/>
              <a:t>41</a:t>
            </a:fld>
            <a:endParaRPr lang="en-US" altLang="en-US" sz="1400"/>
          </a:p>
        </p:txBody>
      </p:sp>
      <p:sp>
        <p:nvSpPr>
          <p:cNvPr id="87043" name="Rectangle 2"/>
          <p:cNvSpPr>
            <a:spLocks noGrp="1" noChangeArrowheads="1"/>
          </p:cNvSpPr>
          <p:nvPr>
            <p:ph type="title"/>
          </p:nvPr>
        </p:nvSpPr>
        <p:spPr/>
        <p:txBody>
          <a:bodyPr/>
          <a:lstStyle/>
          <a:p>
            <a:r>
              <a:rPr lang="en-US" altLang="en-US" smtClean="0"/>
              <a:t>Directed Acyclic Graphs</a:t>
            </a:r>
          </a:p>
        </p:txBody>
      </p:sp>
      <p:sp>
        <p:nvSpPr>
          <p:cNvPr id="87044" name="Rectangle 3"/>
          <p:cNvSpPr>
            <a:spLocks noGrp="1" noChangeArrowheads="1"/>
          </p:cNvSpPr>
          <p:nvPr>
            <p:ph type="body" idx="1"/>
          </p:nvPr>
        </p:nvSpPr>
        <p:spPr/>
        <p:txBody>
          <a:bodyPr/>
          <a:lstStyle/>
          <a:p>
            <a:r>
              <a:rPr lang="en-US" altLang="en-US" smtClean="0"/>
              <a:t>Lemma.  </a:t>
            </a:r>
            <a:r>
              <a:rPr lang="en-US" altLang="en-US" smtClean="0">
                <a:solidFill>
                  <a:schemeClr val="tx1"/>
                </a:solidFill>
              </a:rPr>
              <a:t>If G has a topological order, then G is a DAG.</a:t>
            </a:r>
          </a:p>
          <a:p>
            <a:endParaRPr lang="en-US" altLang="en-US" smtClean="0">
              <a:solidFill>
                <a:schemeClr val="tx1"/>
              </a:solidFill>
            </a:endParaRPr>
          </a:p>
          <a:p>
            <a:r>
              <a:rPr lang="en-US" altLang="en-US" smtClean="0"/>
              <a:t>Pf.  </a:t>
            </a:r>
            <a:r>
              <a:rPr lang="en-US" altLang="en-US" smtClean="0">
                <a:solidFill>
                  <a:schemeClr val="hlink"/>
                </a:solidFill>
              </a:rPr>
              <a:t>(by contradiction)</a:t>
            </a:r>
            <a:endParaRPr lang="en-US" altLang="en-US" smtClean="0"/>
          </a:p>
          <a:p>
            <a:pPr lvl="1"/>
            <a:r>
              <a:rPr lang="en-US" altLang="en-US" smtClean="0"/>
              <a:t>Suppose that G has a topological order v</a:t>
            </a:r>
            <a:r>
              <a:rPr lang="en-US" altLang="en-US" baseline="-25000" smtClean="0"/>
              <a:t>1</a:t>
            </a:r>
            <a:r>
              <a:rPr lang="en-US" altLang="en-US" smtClean="0"/>
              <a:t>, …, v</a:t>
            </a:r>
            <a:r>
              <a:rPr lang="en-US" altLang="en-US" baseline="-25000" smtClean="0"/>
              <a:t>n</a:t>
            </a:r>
            <a:r>
              <a:rPr lang="en-US" altLang="en-US" smtClean="0"/>
              <a:t> and that G also has a directed cycle C.  Let's see what happens.</a:t>
            </a:r>
          </a:p>
          <a:p>
            <a:pPr lvl="1"/>
            <a:r>
              <a:rPr lang="en-US" altLang="en-US" smtClean="0"/>
              <a:t>Let v</a:t>
            </a:r>
            <a:r>
              <a:rPr lang="en-US" altLang="en-US" baseline="-25000" smtClean="0"/>
              <a:t>i</a:t>
            </a:r>
            <a:r>
              <a:rPr lang="en-US" altLang="en-US" smtClean="0"/>
              <a:t> be the lowest-indexed node in C, and let v</a:t>
            </a:r>
            <a:r>
              <a:rPr lang="en-US" altLang="en-US" baseline="-25000" smtClean="0"/>
              <a:t>j</a:t>
            </a:r>
            <a:r>
              <a:rPr lang="en-US" altLang="en-US" smtClean="0"/>
              <a:t> be the node just before v</a:t>
            </a:r>
            <a:r>
              <a:rPr lang="en-US" altLang="en-US" baseline="-25000" smtClean="0"/>
              <a:t>i</a:t>
            </a:r>
            <a:r>
              <a:rPr lang="en-US" altLang="en-US" smtClean="0"/>
              <a:t>; thus (v</a:t>
            </a:r>
            <a:r>
              <a:rPr lang="en-US" altLang="en-US" baseline="-25000" smtClean="0"/>
              <a:t>j</a:t>
            </a:r>
            <a:r>
              <a:rPr lang="en-US" altLang="en-US" smtClean="0"/>
              <a:t>, v</a:t>
            </a:r>
            <a:r>
              <a:rPr lang="en-US" altLang="en-US" baseline="-25000" smtClean="0"/>
              <a:t>i</a:t>
            </a:r>
            <a:r>
              <a:rPr lang="en-US" altLang="en-US" smtClean="0"/>
              <a:t>) is an edge.</a:t>
            </a:r>
          </a:p>
          <a:p>
            <a:pPr lvl="1"/>
            <a:r>
              <a:rPr lang="en-US" altLang="en-US" smtClean="0"/>
              <a:t>By our choice of i, we have i &lt; j.</a:t>
            </a:r>
          </a:p>
          <a:p>
            <a:pPr lvl="1"/>
            <a:r>
              <a:rPr lang="en-US" altLang="en-US" smtClean="0"/>
              <a:t>On the other hand, since (v</a:t>
            </a:r>
            <a:r>
              <a:rPr lang="en-US" altLang="en-US" baseline="-25000" smtClean="0"/>
              <a:t>j</a:t>
            </a:r>
            <a:r>
              <a:rPr lang="en-US" altLang="en-US" smtClean="0"/>
              <a:t>, v</a:t>
            </a:r>
            <a:r>
              <a:rPr lang="en-US" altLang="en-US" baseline="-25000" smtClean="0"/>
              <a:t>i</a:t>
            </a:r>
            <a:r>
              <a:rPr lang="en-US" altLang="en-US" smtClean="0"/>
              <a:t>) is an edge and v</a:t>
            </a:r>
            <a:r>
              <a:rPr lang="en-US" altLang="en-US" baseline="-25000" smtClean="0"/>
              <a:t>1</a:t>
            </a:r>
            <a:r>
              <a:rPr lang="en-US" altLang="en-US" smtClean="0"/>
              <a:t>, …, v</a:t>
            </a:r>
            <a:r>
              <a:rPr lang="en-US" altLang="en-US" baseline="-25000" smtClean="0"/>
              <a:t>n</a:t>
            </a:r>
            <a:r>
              <a:rPr lang="en-US" altLang="en-US" smtClean="0"/>
              <a:t> is a topological order, we must have j &lt; i, a contradiction.   </a:t>
            </a:r>
            <a:r>
              <a:rPr lang="en-US" altLang="en-US" smtClean="0">
                <a:ea typeface="Lucida Grande" pitchFamily="-110" charset="0"/>
                <a:cs typeface="Lucida Grande" pitchFamily="-110" charset="0"/>
              </a:rPr>
              <a:t>▪</a:t>
            </a:r>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p:txBody>
      </p:sp>
      <p:sp>
        <p:nvSpPr>
          <p:cNvPr id="87045" name="Oval 7"/>
          <p:cNvSpPr>
            <a:spLocks noChangeArrowheads="1"/>
          </p:cNvSpPr>
          <p:nvPr/>
        </p:nvSpPr>
        <p:spPr bwMode="auto">
          <a:xfrm>
            <a:off x="1447800"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1</a:t>
            </a:r>
          </a:p>
        </p:txBody>
      </p:sp>
      <p:sp>
        <p:nvSpPr>
          <p:cNvPr id="87046" name="Oval 8"/>
          <p:cNvSpPr>
            <a:spLocks noChangeArrowheads="1"/>
          </p:cNvSpPr>
          <p:nvPr/>
        </p:nvSpPr>
        <p:spPr bwMode="auto">
          <a:xfrm>
            <a:off x="2133600"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87047" name="Oval 9"/>
          <p:cNvSpPr>
            <a:spLocks noChangeArrowheads="1"/>
          </p:cNvSpPr>
          <p:nvPr/>
        </p:nvSpPr>
        <p:spPr bwMode="auto">
          <a:xfrm>
            <a:off x="2819400"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i</a:t>
            </a:r>
          </a:p>
        </p:txBody>
      </p:sp>
      <p:sp>
        <p:nvSpPr>
          <p:cNvPr id="87048" name="Oval 11"/>
          <p:cNvSpPr>
            <a:spLocks noChangeArrowheads="1"/>
          </p:cNvSpPr>
          <p:nvPr/>
        </p:nvSpPr>
        <p:spPr bwMode="auto">
          <a:xfrm>
            <a:off x="3505200"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cxnSp>
        <p:nvCxnSpPr>
          <p:cNvPr id="87049" name="AutoShape 12"/>
          <p:cNvCxnSpPr>
            <a:cxnSpLocks noChangeShapeType="1"/>
            <a:stCxn id="87047" idx="6"/>
            <a:endCxn id="87048" idx="2"/>
          </p:cNvCxnSpPr>
          <p:nvPr/>
        </p:nvCxnSpPr>
        <p:spPr bwMode="auto">
          <a:xfrm>
            <a:off x="3094038" y="5424488"/>
            <a:ext cx="411162" cy="0"/>
          </a:xfrm>
          <a:prstGeom prst="straightConnector1">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7050" name="Oval 13"/>
          <p:cNvSpPr>
            <a:spLocks noChangeArrowheads="1"/>
          </p:cNvSpPr>
          <p:nvPr/>
        </p:nvSpPr>
        <p:spPr bwMode="auto">
          <a:xfrm>
            <a:off x="4191000"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87051" name="Oval 15"/>
          <p:cNvSpPr>
            <a:spLocks noChangeArrowheads="1"/>
          </p:cNvSpPr>
          <p:nvPr/>
        </p:nvSpPr>
        <p:spPr bwMode="auto">
          <a:xfrm>
            <a:off x="4876800"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87052" name="Oval 17"/>
          <p:cNvSpPr>
            <a:spLocks noChangeArrowheads="1"/>
          </p:cNvSpPr>
          <p:nvPr/>
        </p:nvSpPr>
        <p:spPr bwMode="auto">
          <a:xfrm>
            <a:off x="5592763" y="5286375"/>
            <a:ext cx="274637"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cxnSp>
        <p:nvCxnSpPr>
          <p:cNvPr id="87053" name="AutoShape 19"/>
          <p:cNvCxnSpPr>
            <a:cxnSpLocks noChangeShapeType="1"/>
            <a:stCxn id="87054" idx="0"/>
            <a:endCxn id="87047" idx="0"/>
          </p:cNvCxnSpPr>
          <p:nvPr/>
        </p:nvCxnSpPr>
        <p:spPr bwMode="auto">
          <a:xfrm rot="-5400000" flipH="1" flipV="1">
            <a:off x="4686300" y="3557588"/>
            <a:ext cx="1588" cy="3459162"/>
          </a:xfrm>
          <a:prstGeom prst="bentConnector3">
            <a:avLst>
              <a:gd name="adj1" fmla="val -30300005"/>
            </a:avLst>
          </a:prstGeom>
          <a:noFill/>
          <a:ln w="38100">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7054" name="Oval 21"/>
          <p:cNvSpPr>
            <a:spLocks noChangeArrowheads="1"/>
          </p:cNvSpPr>
          <p:nvPr/>
        </p:nvSpPr>
        <p:spPr bwMode="auto">
          <a:xfrm>
            <a:off x="6278563" y="5286375"/>
            <a:ext cx="274637"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j</a:t>
            </a:r>
          </a:p>
        </p:txBody>
      </p:sp>
      <p:cxnSp>
        <p:nvCxnSpPr>
          <p:cNvPr id="87055" name="AutoShape 23"/>
          <p:cNvCxnSpPr>
            <a:cxnSpLocks noChangeShapeType="1"/>
            <a:stCxn id="87048" idx="0"/>
            <a:endCxn id="87051" idx="0"/>
          </p:cNvCxnSpPr>
          <p:nvPr/>
        </p:nvCxnSpPr>
        <p:spPr bwMode="auto">
          <a:xfrm rot="5400000" flipV="1">
            <a:off x="4328319" y="4601369"/>
            <a:ext cx="1588" cy="1371600"/>
          </a:xfrm>
          <a:prstGeom prst="bentConnector3">
            <a:avLst>
              <a:gd name="adj1" fmla="val -18400005"/>
            </a:avLst>
          </a:prstGeom>
          <a:noFill/>
          <a:ln w="38100">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7056" name="Oval 24"/>
          <p:cNvSpPr>
            <a:spLocks noChangeArrowheads="1"/>
          </p:cNvSpPr>
          <p:nvPr/>
        </p:nvSpPr>
        <p:spPr bwMode="auto">
          <a:xfrm>
            <a:off x="7007225"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87057" name="Oval 26"/>
          <p:cNvSpPr>
            <a:spLocks noChangeArrowheads="1"/>
          </p:cNvSpPr>
          <p:nvPr/>
        </p:nvSpPr>
        <p:spPr bwMode="auto">
          <a:xfrm>
            <a:off x="7693025" y="5286375"/>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v</a:t>
            </a:r>
            <a:r>
              <a:rPr lang="en-US" altLang="en-US" sz="1200" baseline="-25000"/>
              <a:t>n</a:t>
            </a:r>
          </a:p>
        </p:txBody>
      </p:sp>
      <p:cxnSp>
        <p:nvCxnSpPr>
          <p:cNvPr id="87058" name="AutoShape 28"/>
          <p:cNvCxnSpPr>
            <a:cxnSpLocks noChangeShapeType="1"/>
            <a:stCxn id="87051" idx="4"/>
            <a:endCxn id="87054" idx="4"/>
          </p:cNvCxnSpPr>
          <p:nvPr/>
        </p:nvCxnSpPr>
        <p:spPr bwMode="auto">
          <a:xfrm rot="16200000" flipH="1">
            <a:off x="5715000" y="4860926"/>
            <a:ext cx="1587" cy="1401762"/>
          </a:xfrm>
          <a:prstGeom prst="bentConnector3">
            <a:avLst>
              <a:gd name="adj1" fmla="val 19599995"/>
            </a:avLst>
          </a:prstGeom>
          <a:noFill/>
          <a:ln w="38100">
            <a:solidFill>
              <a:srgbClr val="00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7059" name="Text Box 29"/>
          <p:cNvSpPr txBox="1">
            <a:spLocks noChangeArrowheads="1"/>
          </p:cNvSpPr>
          <p:nvPr/>
        </p:nvSpPr>
        <p:spPr bwMode="auto">
          <a:xfrm>
            <a:off x="2895600" y="6096000"/>
            <a:ext cx="3495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400"/>
              <a:t>the supposed topological order:  v</a:t>
            </a:r>
            <a:r>
              <a:rPr lang="en-US" altLang="en-US" sz="1400" baseline="-25000"/>
              <a:t>1</a:t>
            </a:r>
            <a:r>
              <a:rPr lang="en-US" altLang="en-US" sz="1400"/>
              <a:t>, …, v</a:t>
            </a:r>
            <a:r>
              <a:rPr lang="en-US" altLang="en-US" sz="1400" baseline="-25000"/>
              <a:t>n</a:t>
            </a:r>
            <a:endParaRPr lang="en-US" altLang="en-US" sz="1400"/>
          </a:p>
        </p:txBody>
      </p:sp>
      <p:sp>
        <p:nvSpPr>
          <p:cNvPr id="87060" name="Text Box 30"/>
          <p:cNvSpPr txBox="1">
            <a:spLocks noChangeArrowheads="1"/>
          </p:cNvSpPr>
          <p:nvPr/>
        </p:nvSpPr>
        <p:spPr bwMode="auto">
          <a:xfrm>
            <a:off x="4879975" y="4483100"/>
            <a:ext cx="1628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solidFill>
                  <a:srgbClr val="003399"/>
                </a:solidFill>
              </a:rPr>
              <a:t>the directed cycle C</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37225D6F-7D9A-4A23-8F3C-45C6ACA44536}" type="slidenum">
              <a:rPr lang="en-US" altLang="en-US"/>
              <a:pPr/>
              <a:t>42</a:t>
            </a:fld>
            <a:endParaRPr lang="en-US" altLang="en-US" sz="1400"/>
          </a:p>
        </p:txBody>
      </p:sp>
      <p:sp>
        <p:nvSpPr>
          <p:cNvPr id="89091" name="Rectangle 2"/>
          <p:cNvSpPr>
            <a:spLocks noGrp="1" noChangeArrowheads="1"/>
          </p:cNvSpPr>
          <p:nvPr>
            <p:ph type="title"/>
          </p:nvPr>
        </p:nvSpPr>
        <p:spPr/>
        <p:txBody>
          <a:bodyPr/>
          <a:lstStyle/>
          <a:p>
            <a:r>
              <a:rPr lang="en-US" altLang="en-US" smtClean="0"/>
              <a:t>Directed Acyclic Graphs</a:t>
            </a:r>
          </a:p>
        </p:txBody>
      </p:sp>
      <p:sp>
        <p:nvSpPr>
          <p:cNvPr id="89092" name="Rectangle 3"/>
          <p:cNvSpPr>
            <a:spLocks noGrp="1" noChangeArrowheads="1"/>
          </p:cNvSpPr>
          <p:nvPr>
            <p:ph type="body" idx="1"/>
          </p:nvPr>
        </p:nvSpPr>
        <p:spPr/>
        <p:txBody>
          <a:bodyPr/>
          <a:lstStyle/>
          <a:p>
            <a:r>
              <a:rPr lang="en-US" altLang="en-US" smtClean="0"/>
              <a:t>Lemma.  </a:t>
            </a:r>
            <a:r>
              <a:rPr lang="en-US" altLang="en-US" smtClean="0">
                <a:solidFill>
                  <a:schemeClr val="tx1"/>
                </a:solidFill>
              </a:rPr>
              <a:t>If G has a topological order, then G is a DAG.</a:t>
            </a:r>
          </a:p>
          <a:p>
            <a:endParaRPr lang="en-US" altLang="en-US" smtClean="0"/>
          </a:p>
          <a:p>
            <a:r>
              <a:rPr lang="en-US" altLang="en-US" smtClean="0"/>
              <a:t>Q.  </a:t>
            </a:r>
            <a:r>
              <a:rPr lang="en-US" altLang="en-US" smtClean="0">
                <a:solidFill>
                  <a:schemeClr val="tx1"/>
                </a:solidFill>
              </a:rPr>
              <a:t>Does every DAG have a topological ordering?</a:t>
            </a:r>
          </a:p>
          <a:p>
            <a:endParaRPr lang="en-US" altLang="en-US" smtClean="0">
              <a:solidFill>
                <a:schemeClr val="tx1"/>
              </a:solidFill>
            </a:endParaRPr>
          </a:p>
          <a:p>
            <a:r>
              <a:rPr lang="en-US" altLang="en-US" smtClean="0"/>
              <a:t>Q.</a:t>
            </a:r>
            <a:r>
              <a:rPr lang="en-US" altLang="en-US" smtClean="0">
                <a:solidFill>
                  <a:schemeClr val="tx1"/>
                </a:solidFill>
              </a:rPr>
              <a:t>  If so, how do we compute one?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B6D2FA22-BC7C-4C7A-A0A1-B53912D29E52}" type="slidenum">
              <a:rPr lang="en-US" altLang="en-US"/>
              <a:pPr/>
              <a:t>43</a:t>
            </a:fld>
            <a:endParaRPr lang="en-US" altLang="en-US" sz="1400"/>
          </a:p>
        </p:txBody>
      </p:sp>
      <p:sp>
        <p:nvSpPr>
          <p:cNvPr id="91139" name="Rectangle 2"/>
          <p:cNvSpPr>
            <a:spLocks noGrp="1" noChangeArrowheads="1"/>
          </p:cNvSpPr>
          <p:nvPr>
            <p:ph type="title"/>
          </p:nvPr>
        </p:nvSpPr>
        <p:spPr/>
        <p:txBody>
          <a:bodyPr/>
          <a:lstStyle/>
          <a:p>
            <a:r>
              <a:rPr lang="en-US" altLang="en-US" smtClean="0"/>
              <a:t>Directed Acyclic Graphs</a:t>
            </a:r>
          </a:p>
        </p:txBody>
      </p:sp>
      <p:sp>
        <p:nvSpPr>
          <p:cNvPr id="91140" name="Rectangle 3"/>
          <p:cNvSpPr>
            <a:spLocks noGrp="1" noChangeArrowheads="1"/>
          </p:cNvSpPr>
          <p:nvPr>
            <p:ph type="body" idx="1"/>
          </p:nvPr>
        </p:nvSpPr>
        <p:spPr/>
        <p:txBody>
          <a:bodyPr/>
          <a:lstStyle/>
          <a:p>
            <a:r>
              <a:rPr lang="en-US" altLang="en-US" smtClean="0"/>
              <a:t>Lemma.  </a:t>
            </a:r>
            <a:r>
              <a:rPr lang="en-US" altLang="en-US" smtClean="0">
                <a:solidFill>
                  <a:schemeClr val="tx1"/>
                </a:solidFill>
              </a:rPr>
              <a:t>If G is a DAG, then G has a node with no incoming edges.</a:t>
            </a:r>
          </a:p>
          <a:p>
            <a:endParaRPr lang="en-US" altLang="en-US" smtClean="0">
              <a:solidFill>
                <a:schemeClr val="tx1"/>
              </a:solidFill>
            </a:endParaRPr>
          </a:p>
          <a:p>
            <a:r>
              <a:rPr lang="en-US" altLang="en-US" smtClean="0"/>
              <a:t>Pf.  </a:t>
            </a:r>
            <a:r>
              <a:rPr lang="en-US" altLang="en-US" smtClean="0">
                <a:solidFill>
                  <a:schemeClr val="hlink"/>
                </a:solidFill>
              </a:rPr>
              <a:t>(by contradiction)</a:t>
            </a:r>
            <a:endParaRPr lang="en-US" altLang="en-US" smtClean="0"/>
          </a:p>
          <a:p>
            <a:pPr lvl="1"/>
            <a:r>
              <a:rPr lang="en-US" altLang="en-US" smtClean="0"/>
              <a:t>Suppose that G is a DAG and every node has at least one incoming edge.  Let's see what happens.</a:t>
            </a:r>
          </a:p>
          <a:p>
            <a:pPr lvl="1"/>
            <a:r>
              <a:rPr lang="en-US" altLang="en-US" smtClean="0"/>
              <a:t>Pick any node v, and begin following edges backward from v.  Since v has at least one incoming edge (u, v) we can walk backward to u.</a:t>
            </a:r>
          </a:p>
          <a:p>
            <a:pPr lvl="1"/>
            <a:r>
              <a:rPr lang="en-US" altLang="en-US" smtClean="0"/>
              <a:t>Then, since u has at least one incoming edge (x, u), we can walk backward to x.</a:t>
            </a:r>
          </a:p>
          <a:p>
            <a:pPr lvl="1"/>
            <a:r>
              <a:rPr lang="en-US" altLang="en-US" smtClean="0"/>
              <a:t>Repeat until we visit a node, say w, twice.</a:t>
            </a:r>
          </a:p>
          <a:p>
            <a:pPr lvl="1"/>
            <a:r>
              <a:rPr lang="en-US" altLang="en-US" smtClean="0"/>
              <a:t>Let C denote the sequence of nodes encountered between successive visits to w.  C is a cycle.   </a:t>
            </a:r>
            <a:r>
              <a:rPr lang="en-US" altLang="en-US" smtClean="0">
                <a:ea typeface="Lucida Grande" pitchFamily="-110" charset="0"/>
                <a:cs typeface="Lucida Grande" pitchFamily="-110" charset="0"/>
              </a:rPr>
              <a:t>▪</a:t>
            </a:r>
            <a:endParaRPr lang="en-US" altLang="en-US" smtClean="0"/>
          </a:p>
        </p:txBody>
      </p:sp>
      <p:sp>
        <p:nvSpPr>
          <p:cNvPr id="91141" name="Oval 4"/>
          <p:cNvSpPr>
            <a:spLocks noChangeArrowheads="1"/>
          </p:cNvSpPr>
          <p:nvPr/>
        </p:nvSpPr>
        <p:spPr bwMode="auto">
          <a:xfrm>
            <a:off x="3154363" y="6126163"/>
            <a:ext cx="274637" cy="274637"/>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91142" name="Oval 5"/>
          <p:cNvSpPr>
            <a:spLocks noChangeArrowheads="1"/>
          </p:cNvSpPr>
          <p:nvPr/>
        </p:nvSpPr>
        <p:spPr bwMode="auto">
          <a:xfrm>
            <a:off x="2239963" y="6126163"/>
            <a:ext cx="274637" cy="274637"/>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91143" name="Oval 6"/>
          <p:cNvSpPr>
            <a:spLocks noChangeArrowheads="1"/>
          </p:cNvSpPr>
          <p:nvPr/>
        </p:nvSpPr>
        <p:spPr bwMode="auto">
          <a:xfrm>
            <a:off x="2743200" y="5410200"/>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400" baseline="-25000"/>
          </a:p>
        </p:txBody>
      </p:sp>
      <p:sp>
        <p:nvSpPr>
          <p:cNvPr id="91144" name="Oval 7"/>
          <p:cNvSpPr>
            <a:spLocks noChangeArrowheads="1"/>
          </p:cNvSpPr>
          <p:nvPr/>
        </p:nvSpPr>
        <p:spPr bwMode="auto">
          <a:xfrm>
            <a:off x="3429000" y="5410200"/>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w</a:t>
            </a:r>
          </a:p>
        </p:txBody>
      </p:sp>
      <p:cxnSp>
        <p:nvCxnSpPr>
          <p:cNvPr id="91145" name="AutoShape 8"/>
          <p:cNvCxnSpPr>
            <a:cxnSpLocks noChangeShapeType="1"/>
            <a:stCxn id="91143" idx="6"/>
            <a:endCxn id="91144" idx="2"/>
          </p:cNvCxnSpPr>
          <p:nvPr/>
        </p:nvCxnSpPr>
        <p:spPr bwMode="auto">
          <a:xfrm>
            <a:off x="3017838" y="55483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1146" name="Oval 9"/>
          <p:cNvSpPr>
            <a:spLocks noChangeArrowheads="1"/>
          </p:cNvSpPr>
          <p:nvPr/>
        </p:nvSpPr>
        <p:spPr bwMode="auto">
          <a:xfrm>
            <a:off x="4800600" y="5410200"/>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sp>
        <p:nvSpPr>
          <p:cNvPr id="91147" name="Oval 10"/>
          <p:cNvSpPr>
            <a:spLocks noChangeArrowheads="1"/>
          </p:cNvSpPr>
          <p:nvPr/>
        </p:nvSpPr>
        <p:spPr bwMode="auto">
          <a:xfrm>
            <a:off x="5486400" y="5410200"/>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x</a:t>
            </a:r>
          </a:p>
        </p:txBody>
      </p:sp>
      <p:sp>
        <p:nvSpPr>
          <p:cNvPr id="91148" name="Oval 11"/>
          <p:cNvSpPr>
            <a:spLocks noChangeArrowheads="1"/>
          </p:cNvSpPr>
          <p:nvPr/>
        </p:nvSpPr>
        <p:spPr bwMode="auto">
          <a:xfrm>
            <a:off x="6202363" y="5410200"/>
            <a:ext cx="274637"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u</a:t>
            </a:r>
          </a:p>
        </p:txBody>
      </p:sp>
      <p:sp>
        <p:nvSpPr>
          <p:cNvPr id="91149" name="Oval 12"/>
          <p:cNvSpPr>
            <a:spLocks noChangeArrowheads="1"/>
          </p:cNvSpPr>
          <p:nvPr/>
        </p:nvSpPr>
        <p:spPr bwMode="auto">
          <a:xfrm>
            <a:off x="6888163" y="5410200"/>
            <a:ext cx="274637"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v</a:t>
            </a:r>
          </a:p>
        </p:txBody>
      </p:sp>
      <p:cxnSp>
        <p:nvCxnSpPr>
          <p:cNvPr id="91150" name="AutoShape 13"/>
          <p:cNvCxnSpPr>
            <a:cxnSpLocks noChangeShapeType="1"/>
            <a:stCxn id="91148" idx="6"/>
            <a:endCxn id="91149" idx="2"/>
          </p:cNvCxnSpPr>
          <p:nvPr/>
        </p:nvCxnSpPr>
        <p:spPr bwMode="auto">
          <a:xfrm>
            <a:off x="6477000" y="5548313"/>
            <a:ext cx="411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1151" name="AutoShape 14"/>
          <p:cNvCxnSpPr>
            <a:cxnSpLocks noChangeShapeType="1"/>
            <a:stCxn id="91147" idx="6"/>
            <a:endCxn id="91148" idx="2"/>
          </p:cNvCxnSpPr>
          <p:nvPr/>
        </p:nvCxnSpPr>
        <p:spPr bwMode="auto">
          <a:xfrm>
            <a:off x="5761038" y="5548313"/>
            <a:ext cx="4413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1152" name="AutoShape 15"/>
          <p:cNvCxnSpPr>
            <a:cxnSpLocks noChangeShapeType="1"/>
            <a:stCxn id="91146" idx="6"/>
            <a:endCxn id="91147" idx="2"/>
          </p:cNvCxnSpPr>
          <p:nvPr/>
        </p:nvCxnSpPr>
        <p:spPr bwMode="auto">
          <a:xfrm>
            <a:off x="5075238" y="55483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1153" name="AutoShape 16"/>
          <p:cNvCxnSpPr>
            <a:cxnSpLocks noChangeShapeType="1"/>
            <a:stCxn id="91144" idx="6"/>
            <a:endCxn id="91159" idx="2"/>
          </p:cNvCxnSpPr>
          <p:nvPr/>
        </p:nvCxnSpPr>
        <p:spPr bwMode="auto">
          <a:xfrm>
            <a:off x="3703638" y="55483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1154" name="AutoShape 18"/>
          <p:cNvCxnSpPr>
            <a:cxnSpLocks noChangeShapeType="1"/>
            <a:stCxn id="91142" idx="0"/>
            <a:endCxn id="91156" idx="4"/>
          </p:cNvCxnSpPr>
          <p:nvPr/>
        </p:nvCxnSpPr>
        <p:spPr bwMode="auto">
          <a:xfrm flipH="1" flipV="1">
            <a:off x="2195513" y="5684838"/>
            <a:ext cx="182562" cy="4413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1155" name="AutoShape 19"/>
          <p:cNvCxnSpPr>
            <a:cxnSpLocks noChangeShapeType="1"/>
            <a:stCxn id="91141" idx="2"/>
            <a:endCxn id="91142" idx="6"/>
          </p:cNvCxnSpPr>
          <p:nvPr/>
        </p:nvCxnSpPr>
        <p:spPr bwMode="auto">
          <a:xfrm flipH="1">
            <a:off x="2514600" y="6264275"/>
            <a:ext cx="6397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1156" name="Oval 20"/>
          <p:cNvSpPr>
            <a:spLocks noChangeArrowheads="1"/>
          </p:cNvSpPr>
          <p:nvPr/>
        </p:nvSpPr>
        <p:spPr bwMode="auto">
          <a:xfrm>
            <a:off x="2057400" y="5410200"/>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400" baseline="-25000"/>
          </a:p>
        </p:txBody>
      </p:sp>
      <p:cxnSp>
        <p:nvCxnSpPr>
          <p:cNvPr id="91157" name="AutoShape 22"/>
          <p:cNvCxnSpPr>
            <a:cxnSpLocks noChangeShapeType="1"/>
            <a:stCxn id="91156" idx="6"/>
          </p:cNvCxnSpPr>
          <p:nvPr/>
        </p:nvCxnSpPr>
        <p:spPr bwMode="auto">
          <a:xfrm>
            <a:off x="2332038" y="55483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1158" name="AutoShape 23"/>
          <p:cNvCxnSpPr>
            <a:cxnSpLocks noChangeShapeType="1"/>
            <a:stCxn id="91144" idx="4"/>
            <a:endCxn id="91141" idx="7"/>
          </p:cNvCxnSpPr>
          <p:nvPr/>
        </p:nvCxnSpPr>
        <p:spPr bwMode="auto">
          <a:xfrm flipH="1">
            <a:off x="3389313" y="5684838"/>
            <a:ext cx="177800" cy="4810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1159" name="Oval 24"/>
          <p:cNvSpPr>
            <a:spLocks noChangeArrowheads="1"/>
          </p:cNvSpPr>
          <p:nvPr/>
        </p:nvSpPr>
        <p:spPr bwMode="auto">
          <a:xfrm>
            <a:off x="4114800" y="5410200"/>
            <a:ext cx="274638" cy="274638"/>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baseline="-25000"/>
          </a:p>
        </p:txBody>
      </p:sp>
      <p:cxnSp>
        <p:nvCxnSpPr>
          <p:cNvPr id="91160" name="AutoShape 26"/>
          <p:cNvCxnSpPr>
            <a:cxnSpLocks noChangeShapeType="1"/>
            <a:stCxn id="91159" idx="6"/>
          </p:cNvCxnSpPr>
          <p:nvPr/>
        </p:nvCxnSpPr>
        <p:spPr bwMode="auto">
          <a:xfrm>
            <a:off x="4389438" y="5548313"/>
            <a:ext cx="411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2550B16-B95E-45AD-A0D9-B4CF8A3CF2C4}" type="slidenum">
              <a:rPr lang="en-US" altLang="en-US"/>
              <a:pPr/>
              <a:t>44</a:t>
            </a:fld>
            <a:endParaRPr lang="en-US" altLang="en-US" sz="1400"/>
          </a:p>
        </p:txBody>
      </p:sp>
      <p:sp>
        <p:nvSpPr>
          <p:cNvPr id="93187" name="Rectangle 2"/>
          <p:cNvSpPr>
            <a:spLocks noGrp="1" noChangeArrowheads="1"/>
          </p:cNvSpPr>
          <p:nvPr>
            <p:ph type="title"/>
          </p:nvPr>
        </p:nvSpPr>
        <p:spPr/>
        <p:txBody>
          <a:bodyPr/>
          <a:lstStyle/>
          <a:p>
            <a:r>
              <a:rPr lang="en-US" altLang="en-US" smtClean="0"/>
              <a:t>Directed Acyclic Graphs</a:t>
            </a:r>
          </a:p>
        </p:txBody>
      </p:sp>
      <p:sp>
        <p:nvSpPr>
          <p:cNvPr id="93188" name="Rectangle 3"/>
          <p:cNvSpPr>
            <a:spLocks noGrp="1" noChangeArrowheads="1"/>
          </p:cNvSpPr>
          <p:nvPr>
            <p:ph type="body" idx="1"/>
          </p:nvPr>
        </p:nvSpPr>
        <p:spPr/>
        <p:txBody>
          <a:bodyPr/>
          <a:lstStyle/>
          <a:p>
            <a:r>
              <a:rPr lang="en-US" altLang="en-US" smtClean="0"/>
              <a:t>Lemma.  </a:t>
            </a:r>
            <a:r>
              <a:rPr lang="en-US" altLang="en-US" smtClean="0">
                <a:solidFill>
                  <a:schemeClr val="tx1"/>
                </a:solidFill>
              </a:rPr>
              <a:t>If G is a DAG, then G has a topological ordering.</a:t>
            </a:r>
          </a:p>
          <a:p>
            <a:endParaRPr lang="en-US" altLang="en-US" smtClean="0"/>
          </a:p>
          <a:p>
            <a:r>
              <a:rPr lang="en-US" altLang="en-US" smtClean="0"/>
              <a:t>Pf.  </a:t>
            </a:r>
            <a:r>
              <a:rPr lang="en-US" altLang="en-US" smtClean="0">
                <a:solidFill>
                  <a:schemeClr val="hlink"/>
                </a:solidFill>
              </a:rPr>
              <a:t>(by induction on n)</a:t>
            </a:r>
            <a:endParaRPr lang="en-US" altLang="en-US" smtClean="0">
              <a:solidFill>
                <a:schemeClr val="tx1"/>
              </a:solidFill>
            </a:endParaRPr>
          </a:p>
          <a:p>
            <a:pPr lvl="1"/>
            <a:r>
              <a:rPr lang="en-US" altLang="en-US" smtClean="0"/>
              <a:t>Base case:  true if n = 1.</a:t>
            </a:r>
          </a:p>
          <a:p>
            <a:pPr lvl="1"/>
            <a:r>
              <a:rPr lang="en-US" altLang="en-US" smtClean="0"/>
              <a:t>Given DAG on n &gt; 1 nodes, find a node v with no incoming edges.</a:t>
            </a:r>
          </a:p>
          <a:p>
            <a:pPr lvl="1"/>
            <a:r>
              <a:rPr lang="en-US" altLang="en-US" smtClean="0"/>
              <a:t>G - { v } is a DAG, since deleting v cannot create cycles.</a:t>
            </a:r>
          </a:p>
          <a:p>
            <a:pPr lvl="1"/>
            <a:r>
              <a:rPr lang="en-US" altLang="en-US" smtClean="0"/>
              <a:t>By inductive hypothesis, G - { v } has a topological ordering.</a:t>
            </a:r>
          </a:p>
          <a:p>
            <a:pPr lvl="1"/>
            <a:r>
              <a:rPr lang="en-US" altLang="en-US" smtClean="0"/>
              <a:t>Place v first in topological ordering; then append nodes of G - { v }</a:t>
            </a:r>
          </a:p>
          <a:p>
            <a:pPr lvl="1"/>
            <a:r>
              <a:rPr lang="en-US" altLang="en-US" smtClean="0"/>
              <a:t>in topological order. This is valid since v has no incoming edges.   </a:t>
            </a:r>
            <a:r>
              <a:rPr lang="en-US" altLang="en-US" smtClean="0">
                <a:ea typeface="Lucida Grande" pitchFamily="-110" charset="0"/>
                <a:cs typeface="Lucida Grande" pitchFamily="-110" charset="0"/>
              </a:rPr>
              <a:t>▪</a:t>
            </a:r>
            <a:endParaRPr lang="en-US" altLang="en-US" smtClean="0"/>
          </a:p>
        </p:txBody>
      </p:sp>
      <p:pic>
        <p:nvPicPr>
          <p:cNvPr id="93189" name="Picture 4" descr="kleinberg_03a05p1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r="20508"/>
          <a:stretch>
            <a:fillRect/>
          </a:stretch>
        </p:blipFill>
        <p:spPr bwMode="auto">
          <a:xfrm>
            <a:off x="838200" y="4267200"/>
            <a:ext cx="617855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190" name="Freeform 5"/>
          <p:cNvSpPr>
            <a:spLocks/>
          </p:cNvSpPr>
          <p:nvPr/>
        </p:nvSpPr>
        <p:spPr bwMode="auto">
          <a:xfrm>
            <a:off x="7391400" y="4419600"/>
            <a:ext cx="1354138" cy="914400"/>
          </a:xfrm>
          <a:custGeom>
            <a:avLst/>
            <a:gdLst>
              <a:gd name="T0" fmla="*/ 203158 w 1813"/>
              <a:gd name="T1" fmla="*/ 166688 h 960"/>
              <a:gd name="T2" fmla="*/ 338348 w 1813"/>
              <a:gd name="T3" fmla="*/ 68580 h 960"/>
              <a:gd name="T4" fmla="*/ 458599 w 1813"/>
              <a:gd name="T5" fmla="*/ 62865 h 960"/>
              <a:gd name="T6" fmla="*/ 619931 w 1813"/>
              <a:gd name="T7" fmla="*/ 20955 h 960"/>
              <a:gd name="T8" fmla="*/ 650554 w 1813"/>
              <a:gd name="T9" fmla="*/ 16193 h 960"/>
              <a:gd name="T10" fmla="*/ 671467 w 1813"/>
              <a:gd name="T11" fmla="*/ 10478 h 960"/>
              <a:gd name="T12" fmla="*/ 723004 w 1813"/>
              <a:gd name="T13" fmla="*/ 0 h 960"/>
              <a:gd name="T14" fmla="*/ 1031475 w 1813"/>
              <a:gd name="T15" fmla="*/ 5715 h 960"/>
              <a:gd name="T16" fmla="*/ 1093468 w 1813"/>
              <a:gd name="T17" fmla="*/ 20955 h 960"/>
              <a:gd name="T18" fmla="*/ 1141270 w 1813"/>
              <a:gd name="T19" fmla="*/ 47625 h 960"/>
              <a:gd name="T20" fmla="*/ 1218948 w 1813"/>
              <a:gd name="T21" fmla="*/ 93345 h 960"/>
              <a:gd name="T22" fmla="*/ 1286917 w 1813"/>
              <a:gd name="T23" fmla="*/ 145733 h 960"/>
              <a:gd name="T24" fmla="*/ 1343681 w 1813"/>
              <a:gd name="T25" fmla="*/ 239078 h 960"/>
              <a:gd name="T26" fmla="*/ 1317540 w 1813"/>
              <a:gd name="T27" fmla="*/ 535305 h 960"/>
              <a:gd name="T28" fmla="*/ 1297373 w 1813"/>
              <a:gd name="T29" fmla="*/ 670560 h 960"/>
              <a:gd name="T30" fmla="*/ 1182350 w 1813"/>
              <a:gd name="T31" fmla="*/ 805815 h 960"/>
              <a:gd name="T32" fmla="*/ 1124838 w 1813"/>
              <a:gd name="T33" fmla="*/ 857250 h 960"/>
              <a:gd name="T34" fmla="*/ 1052389 w 1813"/>
              <a:gd name="T35" fmla="*/ 888683 h 960"/>
              <a:gd name="T36" fmla="*/ 937365 w 1813"/>
              <a:gd name="T37" fmla="*/ 914400 h 960"/>
              <a:gd name="T38" fmla="*/ 566901 w 1813"/>
              <a:gd name="T39" fmla="*/ 909638 h 960"/>
              <a:gd name="T40" fmla="*/ 345817 w 1813"/>
              <a:gd name="T41" fmla="*/ 840105 h 960"/>
              <a:gd name="T42" fmla="*/ 292787 w 1813"/>
              <a:gd name="T43" fmla="*/ 800100 h 960"/>
              <a:gd name="T44" fmla="*/ 221831 w 1813"/>
              <a:gd name="T45" fmla="*/ 777240 h 960"/>
              <a:gd name="T46" fmla="*/ 168800 w 1813"/>
              <a:gd name="T47" fmla="*/ 738188 h 960"/>
              <a:gd name="T48" fmla="*/ 123986 w 1813"/>
              <a:gd name="T49" fmla="*/ 681990 h 960"/>
              <a:gd name="T50" fmla="*/ 84400 w 1813"/>
              <a:gd name="T51" fmla="*/ 641985 h 960"/>
              <a:gd name="T52" fmla="*/ 17926 w 1813"/>
              <a:gd name="T53" fmla="*/ 443865 h 960"/>
              <a:gd name="T54" fmla="*/ 192701 w 1813"/>
              <a:gd name="T55" fmla="*/ 177165 h 960"/>
              <a:gd name="T56" fmla="*/ 203158 w 1813"/>
              <a:gd name="T57" fmla="*/ 166688 h 9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13" h="960">
                <a:moveTo>
                  <a:pt x="272" y="175"/>
                </a:moveTo>
                <a:cubicBezTo>
                  <a:pt x="309" y="153"/>
                  <a:pt x="414" y="75"/>
                  <a:pt x="453" y="72"/>
                </a:cubicBezTo>
                <a:cubicBezTo>
                  <a:pt x="506" y="67"/>
                  <a:pt x="560" y="68"/>
                  <a:pt x="614" y="66"/>
                </a:cubicBezTo>
                <a:cubicBezTo>
                  <a:pt x="684" y="47"/>
                  <a:pt x="757" y="33"/>
                  <a:pt x="830" y="22"/>
                </a:cubicBezTo>
                <a:cubicBezTo>
                  <a:pt x="844" y="20"/>
                  <a:pt x="857" y="18"/>
                  <a:pt x="871" y="17"/>
                </a:cubicBezTo>
                <a:cubicBezTo>
                  <a:pt x="880" y="15"/>
                  <a:pt x="890" y="13"/>
                  <a:pt x="899" y="11"/>
                </a:cubicBezTo>
                <a:cubicBezTo>
                  <a:pt x="923" y="7"/>
                  <a:pt x="968" y="0"/>
                  <a:pt x="968" y="0"/>
                </a:cubicBezTo>
                <a:cubicBezTo>
                  <a:pt x="1106" y="2"/>
                  <a:pt x="1243" y="2"/>
                  <a:pt x="1381" y="6"/>
                </a:cubicBezTo>
                <a:cubicBezTo>
                  <a:pt x="1403" y="6"/>
                  <a:pt x="1444" y="13"/>
                  <a:pt x="1464" y="22"/>
                </a:cubicBezTo>
                <a:cubicBezTo>
                  <a:pt x="1537" y="53"/>
                  <a:pt x="1479" y="37"/>
                  <a:pt x="1528" y="50"/>
                </a:cubicBezTo>
                <a:cubicBezTo>
                  <a:pt x="1560" y="67"/>
                  <a:pt x="1593" y="88"/>
                  <a:pt x="1632" y="98"/>
                </a:cubicBezTo>
                <a:cubicBezTo>
                  <a:pt x="1665" y="116"/>
                  <a:pt x="1691" y="137"/>
                  <a:pt x="1723" y="153"/>
                </a:cubicBezTo>
                <a:cubicBezTo>
                  <a:pt x="1751" y="185"/>
                  <a:pt x="1772" y="220"/>
                  <a:pt x="1799" y="251"/>
                </a:cubicBezTo>
                <a:cubicBezTo>
                  <a:pt x="1813" y="358"/>
                  <a:pt x="1807" y="461"/>
                  <a:pt x="1764" y="562"/>
                </a:cubicBezTo>
                <a:cubicBezTo>
                  <a:pt x="1760" y="622"/>
                  <a:pt x="1775" y="661"/>
                  <a:pt x="1737" y="704"/>
                </a:cubicBezTo>
                <a:cubicBezTo>
                  <a:pt x="1713" y="760"/>
                  <a:pt x="1645" y="814"/>
                  <a:pt x="1583" y="846"/>
                </a:cubicBezTo>
                <a:cubicBezTo>
                  <a:pt x="1564" y="868"/>
                  <a:pt x="1535" y="886"/>
                  <a:pt x="1506" y="900"/>
                </a:cubicBezTo>
                <a:cubicBezTo>
                  <a:pt x="1482" y="929"/>
                  <a:pt x="1448" y="926"/>
                  <a:pt x="1409" y="933"/>
                </a:cubicBezTo>
                <a:cubicBezTo>
                  <a:pt x="1358" y="943"/>
                  <a:pt x="1306" y="949"/>
                  <a:pt x="1255" y="960"/>
                </a:cubicBezTo>
                <a:cubicBezTo>
                  <a:pt x="1089" y="958"/>
                  <a:pt x="925" y="958"/>
                  <a:pt x="759" y="955"/>
                </a:cubicBezTo>
                <a:cubicBezTo>
                  <a:pt x="655" y="954"/>
                  <a:pt x="557" y="907"/>
                  <a:pt x="463" y="882"/>
                </a:cubicBezTo>
                <a:cubicBezTo>
                  <a:pt x="448" y="864"/>
                  <a:pt x="414" y="853"/>
                  <a:pt x="392" y="840"/>
                </a:cubicBezTo>
                <a:cubicBezTo>
                  <a:pt x="379" y="832"/>
                  <a:pt x="297" y="816"/>
                  <a:pt x="297" y="816"/>
                </a:cubicBezTo>
                <a:cubicBezTo>
                  <a:pt x="282" y="791"/>
                  <a:pt x="259" y="793"/>
                  <a:pt x="226" y="775"/>
                </a:cubicBezTo>
                <a:cubicBezTo>
                  <a:pt x="221" y="770"/>
                  <a:pt x="172" y="720"/>
                  <a:pt x="166" y="716"/>
                </a:cubicBezTo>
                <a:cubicBezTo>
                  <a:pt x="158" y="706"/>
                  <a:pt x="137" y="716"/>
                  <a:pt x="113" y="674"/>
                </a:cubicBezTo>
                <a:cubicBezTo>
                  <a:pt x="89" y="632"/>
                  <a:pt x="0" y="547"/>
                  <a:pt x="24" y="466"/>
                </a:cubicBezTo>
                <a:cubicBezTo>
                  <a:pt x="48" y="385"/>
                  <a:pt x="217" y="234"/>
                  <a:pt x="258" y="186"/>
                </a:cubicBezTo>
                <a:cubicBezTo>
                  <a:pt x="273" y="167"/>
                  <a:pt x="272" y="163"/>
                  <a:pt x="272" y="175"/>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93191" name="Text Box 13"/>
          <p:cNvSpPr txBox="1">
            <a:spLocks noChangeArrowheads="1"/>
          </p:cNvSpPr>
          <p:nvPr/>
        </p:nvSpPr>
        <p:spPr bwMode="auto">
          <a:xfrm>
            <a:off x="7840663" y="4686300"/>
            <a:ext cx="617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600"/>
              <a:t>DAG</a:t>
            </a:r>
          </a:p>
        </p:txBody>
      </p:sp>
      <p:sp>
        <p:nvSpPr>
          <p:cNvPr id="93192" name="Oval 7"/>
          <p:cNvSpPr>
            <a:spLocks noChangeArrowheads="1"/>
          </p:cNvSpPr>
          <p:nvPr/>
        </p:nvSpPr>
        <p:spPr bwMode="auto">
          <a:xfrm>
            <a:off x="8077200" y="5514975"/>
            <a:ext cx="227013" cy="227013"/>
          </a:xfrm>
          <a:prstGeom prst="ellipse">
            <a:avLst/>
          </a:prstGeom>
          <a:solidFill>
            <a:schemeClr val="tx2"/>
          </a:solidFill>
          <a:ln w="952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v</a:t>
            </a:r>
          </a:p>
        </p:txBody>
      </p:sp>
      <p:sp>
        <p:nvSpPr>
          <p:cNvPr id="93193" name="AutoShape 17">
            <a:hlinkClick r:id="rId5" action="ppaction://hlinkpres?slideindex=1&amp;slidetitle=Topological%20Ordering%20Algorithm:%20%20Example" highlightClick="1"/>
          </p:cNvPr>
          <p:cNvSpPr>
            <a:spLocks noChangeArrowheads="1"/>
          </p:cNvSpPr>
          <p:nvPr/>
        </p:nvSpPr>
        <p:spPr bwMode="auto">
          <a:xfrm>
            <a:off x="8001000" y="1600200"/>
            <a:ext cx="457200" cy="342900"/>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93194" name="Line 18"/>
          <p:cNvSpPr>
            <a:spLocks noChangeShapeType="1"/>
          </p:cNvSpPr>
          <p:nvPr/>
        </p:nvSpPr>
        <p:spPr bwMode="auto">
          <a:xfrm>
            <a:off x="8305800" y="5638800"/>
            <a:ext cx="304800" cy="762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93195" name="Line 19"/>
          <p:cNvSpPr>
            <a:spLocks noChangeShapeType="1"/>
          </p:cNvSpPr>
          <p:nvPr/>
        </p:nvSpPr>
        <p:spPr bwMode="auto">
          <a:xfrm>
            <a:off x="8269288" y="5715000"/>
            <a:ext cx="265112" cy="2286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93196" name="Line 20"/>
          <p:cNvSpPr>
            <a:spLocks noChangeShapeType="1"/>
          </p:cNvSpPr>
          <p:nvPr/>
        </p:nvSpPr>
        <p:spPr bwMode="auto">
          <a:xfrm>
            <a:off x="7961313" y="5149850"/>
            <a:ext cx="152400" cy="381000"/>
          </a:xfrm>
          <a:prstGeom prst="line">
            <a:avLst/>
          </a:prstGeom>
          <a:noFill/>
          <a:ln w="9525">
            <a:solidFill>
              <a:schemeClr val="hlink"/>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93197" name="Line 21"/>
          <p:cNvSpPr>
            <a:spLocks noChangeShapeType="1"/>
          </p:cNvSpPr>
          <p:nvPr/>
        </p:nvSpPr>
        <p:spPr bwMode="auto">
          <a:xfrm flipH="1">
            <a:off x="8253413" y="5157788"/>
            <a:ext cx="196850" cy="357187"/>
          </a:xfrm>
          <a:prstGeom prst="line">
            <a:avLst/>
          </a:prstGeom>
          <a:noFill/>
          <a:ln w="9525">
            <a:solidFill>
              <a:schemeClr val="hlink"/>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
        <p:nvSpPr>
          <p:cNvPr id="93198" name="Line 22"/>
          <p:cNvSpPr>
            <a:spLocks noChangeShapeType="1"/>
          </p:cNvSpPr>
          <p:nvPr/>
        </p:nvSpPr>
        <p:spPr bwMode="auto">
          <a:xfrm>
            <a:off x="8185150" y="5105400"/>
            <a:ext cx="0" cy="404813"/>
          </a:xfrm>
          <a:prstGeom prst="line">
            <a:avLst/>
          </a:prstGeom>
          <a:noFill/>
          <a:ln w="9525">
            <a:solidFill>
              <a:schemeClr val="hlink"/>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th-TH"/>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FE39F4AE-D900-4673-A4F0-A525D0275A63}" type="slidenum">
              <a:rPr lang="en-US" altLang="en-US"/>
              <a:pPr/>
              <a:t>45</a:t>
            </a:fld>
            <a:endParaRPr lang="en-US" altLang="en-US" sz="1400"/>
          </a:p>
        </p:txBody>
      </p:sp>
      <p:sp>
        <p:nvSpPr>
          <p:cNvPr id="95235" name="Rectangle 5"/>
          <p:cNvSpPr>
            <a:spLocks noGrp="1" noChangeArrowheads="1"/>
          </p:cNvSpPr>
          <p:nvPr>
            <p:ph type="title"/>
          </p:nvPr>
        </p:nvSpPr>
        <p:spPr/>
        <p:txBody>
          <a:bodyPr/>
          <a:lstStyle/>
          <a:p>
            <a:r>
              <a:rPr lang="en-US" altLang="en-US" smtClean="0"/>
              <a:t>Topological Sorting Algorithm:  Running Time</a:t>
            </a:r>
          </a:p>
        </p:txBody>
      </p:sp>
      <p:sp>
        <p:nvSpPr>
          <p:cNvPr id="95236" name="Rectangle 6"/>
          <p:cNvSpPr>
            <a:spLocks noGrp="1" noChangeArrowheads="1"/>
          </p:cNvSpPr>
          <p:nvPr>
            <p:ph type="body" idx="1"/>
          </p:nvPr>
        </p:nvSpPr>
        <p:spPr/>
        <p:txBody>
          <a:bodyPr/>
          <a:lstStyle/>
          <a:p>
            <a:r>
              <a:rPr lang="en-US" altLang="en-US" smtClean="0"/>
              <a:t>Theorem.  </a:t>
            </a:r>
            <a:r>
              <a:rPr lang="en-US" altLang="en-US" smtClean="0">
                <a:solidFill>
                  <a:schemeClr val="tx1"/>
                </a:solidFill>
              </a:rPr>
              <a:t>Algorithm finds a topological order in O(m + n) time.</a:t>
            </a:r>
          </a:p>
          <a:p>
            <a:endParaRPr lang="en-US" altLang="en-US" smtClean="0"/>
          </a:p>
          <a:p>
            <a:r>
              <a:rPr lang="en-US" altLang="en-US" smtClean="0"/>
              <a:t>Pf.  </a:t>
            </a:r>
            <a:endParaRPr lang="en-US" altLang="en-US" smtClean="0">
              <a:solidFill>
                <a:schemeClr val="tx1"/>
              </a:solidFill>
            </a:endParaRPr>
          </a:p>
          <a:p>
            <a:pPr lvl="1"/>
            <a:r>
              <a:rPr lang="en-US" altLang="en-US" smtClean="0"/>
              <a:t>Maintain the following information:</a:t>
            </a:r>
          </a:p>
          <a:p>
            <a:pPr lvl="2"/>
            <a:r>
              <a:rPr lang="en-US" altLang="en-US" sz="1600" smtClean="0">
                <a:latin typeface="Courier New" panose="02070309020205020404" pitchFamily="49" charset="0"/>
              </a:rPr>
              <a:t>count[w]</a:t>
            </a:r>
            <a:r>
              <a:rPr lang="en-US" altLang="en-US" smtClean="0"/>
              <a:t> = remaining number of incoming edges</a:t>
            </a:r>
          </a:p>
          <a:p>
            <a:pPr lvl="2"/>
            <a:r>
              <a:rPr lang="en-US" altLang="en-US" smtClean="0"/>
              <a:t>S = set of remaining nodes with no incoming edges</a:t>
            </a:r>
          </a:p>
          <a:p>
            <a:pPr lvl="1"/>
            <a:r>
              <a:rPr lang="en-US" altLang="en-US" smtClean="0"/>
              <a:t>Initialization:  O(m + n) via single scan through graph.</a:t>
            </a:r>
          </a:p>
          <a:p>
            <a:pPr lvl="1"/>
            <a:r>
              <a:rPr lang="en-US" altLang="en-US" smtClean="0"/>
              <a:t>Update:  to delete v</a:t>
            </a:r>
          </a:p>
          <a:p>
            <a:pPr lvl="2"/>
            <a:r>
              <a:rPr lang="en-US" altLang="en-US" smtClean="0"/>
              <a:t>remove v from S</a:t>
            </a:r>
          </a:p>
          <a:p>
            <a:pPr lvl="2"/>
            <a:r>
              <a:rPr lang="en-US" altLang="en-US" smtClean="0"/>
              <a:t>decrement </a:t>
            </a:r>
            <a:r>
              <a:rPr lang="en-US" altLang="en-US" sz="1600" smtClean="0">
                <a:latin typeface="Courier New" panose="02070309020205020404" pitchFamily="49" charset="0"/>
              </a:rPr>
              <a:t>count[w]</a:t>
            </a:r>
            <a:r>
              <a:rPr lang="en-US" altLang="en-US" smtClean="0"/>
              <a:t> for all edges from v to w, and add w to S if c </a:t>
            </a:r>
            <a:r>
              <a:rPr lang="en-US" altLang="en-US" sz="1600" smtClean="0">
                <a:latin typeface="Courier New" panose="02070309020205020404" pitchFamily="49" charset="0"/>
              </a:rPr>
              <a:t>count[w]</a:t>
            </a:r>
            <a:r>
              <a:rPr lang="en-US" altLang="en-US" smtClean="0"/>
              <a:t> hits 0</a:t>
            </a:r>
          </a:p>
          <a:p>
            <a:pPr lvl="2"/>
            <a:r>
              <a:rPr lang="en-US" altLang="en-US" smtClean="0"/>
              <a:t>this is O(1) per edge    </a:t>
            </a:r>
            <a:r>
              <a:rPr lang="en-US" altLang="en-US" smtClean="0">
                <a:ea typeface="Lucida Grande" pitchFamily="-110" charset="0"/>
                <a:cs typeface="Lucida Grande" pitchFamily="-110" charset="0"/>
              </a:rPr>
              <a:t>▪</a:t>
            </a:r>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E10253FE-8B7B-4214-B21F-F961F50A7C22}" type="slidenum">
              <a:rPr lang="en-US" altLang="en-US"/>
              <a:pPr/>
              <a:t>5</a:t>
            </a:fld>
            <a:endParaRPr lang="en-US" altLang="en-US" sz="1400"/>
          </a:p>
        </p:txBody>
      </p:sp>
      <p:sp>
        <p:nvSpPr>
          <p:cNvPr id="13315" name="Rectangle 2"/>
          <p:cNvSpPr>
            <a:spLocks noGrp="1" noChangeArrowheads="1"/>
          </p:cNvSpPr>
          <p:nvPr>
            <p:ph type="title"/>
          </p:nvPr>
        </p:nvSpPr>
        <p:spPr/>
        <p:txBody>
          <a:bodyPr/>
          <a:lstStyle/>
          <a:p>
            <a:r>
              <a:rPr lang="en-US" altLang="en-US" smtClean="0"/>
              <a:t>World Wide Web</a:t>
            </a:r>
          </a:p>
        </p:txBody>
      </p:sp>
      <p:sp>
        <p:nvSpPr>
          <p:cNvPr id="13316" name="Rectangle 3"/>
          <p:cNvSpPr>
            <a:spLocks noGrp="1" noChangeArrowheads="1"/>
          </p:cNvSpPr>
          <p:nvPr>
            <p:ph type="body" idx="1"/>
          </p:nvPr>
        </p:nvSpPr>
        <p:spPr/>
        <p:txBody>
          <a:bodyPr/>
          <a:lstStyle/>
          <a:p>
            <a:r>
              <a:rPr lang="en-US" altLang="en-US" smtClean="0"/>
              <a:t>Web graph.</a:t>
            </a:r>
          </a:p>
          <a:p>
            <a:pPr lvl="1"/>
            <a:r>
              <a:rPr lang="en-US" altLang="en-US" smtClean="0"/>
              <a:t>Node:  web page.</a:t>
            </a:r>
          </a:p>
          <a:p>
            <a:pPr lvl="1"/>
            <a:r>
              <a:rPr lang="en-US" altLang="en-US" smtClean="0"/>
              <a:t>Edge:  hyperlink from one page to another.</a:t>
            </a:r>
          </a:p>
        </p:txBody>
      </p:sp>
      <p:sp>
        <p:nvSpPr>
          <p:cNvPr id="13317" name="Rectangle 21"/>
          <p:cNvSpPr>
            <a:spLocks noChangeArrowheads="1"/>
          </p:cNvSpPr>
          <p:nvPr/>
        </p:nvSpPr>
        <p:spPr bwMode="auto">
          <a:xfrm>
            <a:off x="3733800" y="2760663"/>
            <a:ext cx="1009650" cy="304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46038" rIns="182880"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cnn.com</a:t>
            </a:r>
          </a:p>
        </p:txBody>
      </p:sp>
      <p:cxnSp>
        <p:nvCxnSpPr>
          <p:cNvPr id="13318" name="AutoShape 23"/>
          <p:cNvCxnSpPr>
            <a:cxnSpLocks noChangeShapeType="1"/>
            <a:stCxn id="13317" idx="2"/>
            <a:endCxn id="13321" idx="0"/>
          </p:cNvCxnSpPr>
          <p:nvPr/>
        </p:nvCxnSpPr>
        <p:spPr bwMode="auto">
          <a:xfrm flipH="1">
            <a:off x="3114675" y="3065463"/>
            <a:ext cx="1123950" cy="83820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19" name="Rectangle 24"/>
          <p:cNvSpPr>
            <a:spLocks noChangeArrowheads="1"/>
          </p:cNvSpPr>
          <p:nvPr/>
        </p:nvSpPr>
        <p:spPr bwMode="auto">
          <a:xfrm>
            <a:off x="3962400" y="3944938"/>
            <a:ext cx="1146175" cy="304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46038" rIns="182880"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cnnsi.com</a:t>
            </a:r>
          </a:p>
        </p:txBody>
      </p:sp>
      <p:cxnSp>
        <p:nvCxnSpPr>
          <p:cNvPr id="13320" name="AutoShape 25"/>
          <p:cNvCxnSpPr>
            <a:cxnSpLocks noChangeShapeType="1"/>
            <a:stCxn id="13317" idx="2"/>
            <a:endCxn id="13319" idx="0"/>
          </p:cNvCxnSpPr>
          <p:nvPr/>
        </p:nvCxnSpPr>
        <p:spPr bwMode="auto">
          <a:xfrm>
            <a:off x="4238625" y="3065463"/>
            <a:ext cx="296863" cy="87947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1" name="Rectangle 26"/>
          <p:cNvSpPr>
            <a:spLocks noChangeArrowheads="1"/>
          </p:cNvSpPr>
          <p:nvPr/>
        </p:nvSpPr>
        <p:spPr bwMode="auto">
          <a:xfrm>
            <a:off x="2514600" y="3903663"/>
            <a:ext cx="1200150" cy="304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46038" rIns="182880"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novell.com</a:t>
            </a:r>
          </a:p>
        </p:txBody>
      </p:sp>
      <p:cxnSp>
        <p:nvCxnSpPr>
          <p:cNvPr id="13322" name="AutoShape 27"/>
          <p:cNvCxnSpPr>
            <a:cxnSpLocks noChangeShapeType="1"/>
            <a:stCxn id="13317" idx="2"/>
            <a:endCxn id="13323" idx="0"/>
          </p:cNvCxnSpPr>
          <p:nvPr/>
        </p:nvCxnSpPr>
        <p:spPr bwMode="auto">
          <a:xfrm flipH="1">
            <a:off x="1116013" y="3065463"/>
            <a:ext cx="3122612" cy="83820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3" name="Rectangle 28"/>
          <p:cNvSpPr>
            <a:spLocks noChangeArrowheads="1"/>
          </p:cNvSpPr>
          <p:nvPr/>
        </p:nvSpPr>
        <p:spPr bwMode="auto">
          <a:xfrm>
            <a:off x="381000" y="3903663"/>
            <a:ext cx="1468438" cy="304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46038" rIns="182880"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netscape.com</a:t>
            </a:r>
          </a:p>
        </p:txBody>
      </p:sp>
      <p:sp>
        <p:nvSpPr>
          <p:cNvPr id="13324" name="Rectangle 29"/>
          <p:cNvSpPr>
            <a:spLocks noChangeArrowheads="1"/>
          </p:cNvSpPr>
          <p:nvPr/>
        </p:nvSpPr>
        <p:spPr bwMode="auto">
          <a:xfrm>
            <a:off x="5715000" y="3944938"/>
            <a:ext cx="1674813" cy="304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46038" rIns="182880"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timewarner.com</a:t>
            </a:r>
          </a:p>
        </p:txBody>
      </p:sp>
      <p:cxnSp>
        <p:nvCxnSpPr>
          <p:cNvPr id="13325" name="AutoShape 30"/>
          <p:cNvCxnSpPr>
            <a:cxnSpLocks noChangeShapeType="1"/>
            <a:stCxn id="13317" idx="2"/>
            <a:endCxn id="13324" idx="0"/>
          </p:cNvCxnSpPr>
          <p:nvPr/>
        </p:nvCxnSpPr>
        <p:spPr bwMode="auto">
          <a:xfrm>
            <a:off x="4238625" y="3065463"/>
            <a:ext cx="2314575" cy="87947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26" name="AutoShape 31"/>
          <p:cNvCxnSpPr>
            <a:cxnSpLocks noChangeShapeType="1"/>
            <a:stCxn id="13324" idx="3"/>
            <a:endCxn id="13317" idx="3"/>
          </p:cNvCxnSpPr>
          <p:nvPr/>
        </p:nvCxnSpPr>
        <p:spPr bwMode="auto">
          <a:xfrm flipH="1" flipV="1">
            <a:off x="4743450" y="2913063"/>
            <a:ext cx="2646363" cy="1184275"/>
          </a:xfrm>
          <a:prstGeom prst="bentConnector3">
            <a:avLst>
              <a:gd name="adj1" fmla="val -8639"/>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7" name="Rectangle 32"/>
          <p:cNvSpPr>
            <a:spLocks noChangeArrowheads="1"/>
          </p:cNvSpPr>
          <p:nvPr/>
        </p:nvSpPr>
        <p:spPr bwMode="auto">
          <a:xfrm>
            <a:off x="6035675" y="4818063"/>
            <a:ext cx="1033463" cy="304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46038" rIns="182880"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hbo.com</a:t>
            </a:r>
          </a:p>
        </p:txBody>
      </p:sp>
      <p:cxnSp>
        <p:nvCxnSpPr>
          <p:cNvPr id="13328" name="AutoShape 33"/>
          <p:cNvCxnSpPr>
            <a:cxnSpLocks noChangeShapeType="1"/>
            <a:stCxn id="13324" idx="2"/>
            <a:endCxn id="13327" idx="0"/>
          </p:cNvCxnSpPr>
          <p:nvPr/>
        </p:nvCxnSpPr>
        <p:spPr bwMode="auto">
          <a:xfrm>
            <a:off x="6553200" y="4249738"/>
            <a:ext cx="0" cy="5683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9" name="Rectangle 34"/>
          <p:cNvSpPr>
            <a:spLocks noChangeArrowheads="1"/>
          </p:cNvSpPr>
          <p:nvPr/>
        </p:nvSpPr>
        <p:spPr bwMode="auto">
          <a:xfrm>
            <a:off x="5780088" y="5734050"/>
            <a:ext cx="1543050" cy="304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46038" rIns="182880" bIns="46038" anchor="ctr">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400"/>
              <a:t>sorpranos.com</a:t>
            </a:r>
          </a:p>
        </p:txBody>
      </p:sp>
      <p:cxnSp>
        <p:nvCxnSpPr>
          <p:cNvPr id="13330" name="AutoShape 35"/>
          <p:cNvCxnSpPr>
            <a:cxnSpLocks noChangeShapeType="1"/>
            <a:stCxn id="13327" idx="2"/>
            <a:endCxn id="13329" idx="0"/>
          </p:cNvCxnSpPr>
          <p:nvPr/>
        </p:nvCxnSpPr>
        <p:spPr bwMode="auto">
          <a:xfrm flipH="1">
            <a:off x="6551613" y="5122863"/>
            <a:ext cx="1587" cy="611187"/>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1" name="AutoShape 36"/>
          <p:cNvCxnSpPr>
            <a:cxnSpLocks noChangeShapeType="1"/>
            <a:stCxn id="13329" idx="3"/>
            <a:endCxn id="13327" idx="3"/>
          </p:cNvCxnSpPr>
          <p:nvPr/>
        </p:nvCxnSpPr>
        <p:spPr bwMode="auto">
          <a:xfrm flipH="1" flipV="1">
            <a:off x="7069138" y="4970463"/>
            <a:ext cx="254000" cy="915987"/>
          </a:xfrm>
          <a:prstGeom prst="bentConnector3">
            <a:avLst>
              <a:gd name="adj1" fmla="val -90000"/>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2" name="AutoShape 37"/>
          <p:cNvCxnSpPr>
            <a:cxnSpLocks noChangeShapeType="1"/>
            <a:stCxn id="13323" idx="2"/>
            <a:endCxn id="13329" idx="1"/>
          </p:cNvCxnSpPr>
          <p:nvPr/>
        </p:nvCxnSpPr>
        <p:spPr bwMode="auto">
          <a:xfrm rot="16200000" flipH="1">
            <a:off x="2609057" y="2715419"/>
            <a:ext cx="1677987" cy="4664075"/>
          </a:xfrm>
          <a:prstGeom prst="bentConnector2">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3" name="AutoShape 38"/>
          <p:cNvCxnSpPr>
            <a:cxnSpLocks noChangeShapeType="1"/>
            <a:stCxn id="13327" idx="1"/>
            <a:endCxn id="13323" idx="3"/>
          </p:cNvCxnSpPr>
          <p:nvPr/>
        </p:nvCxnSpPr>
        <p:spPr bwMode="auto">
          <a:xfrm rot="10800000">
            <a:off x="1849438" y="4056063"/>
            <a:ext cx="4186237" cy="914400"/>
          </a:xfrm>
          <a:prstGeom prst="bentConnector3">
            <a:avLst>
              <a:gd name="adj1" fmla="val 49981"/>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8A7A1BC6-AFB2-4B26-89E1-A8DEB2F4D07F}" type="slidenum">
              <a:rPr lang="en-US" altLang="en-US"/>
              <a:pPr/>
              <a:t>6</a:t>
            </a:fld>
            <a:endParaRPr lang="en-US" altLang="en-US" sz="1400"/>
          </a:p>
        </p:txBody>
      </p:sp>
      <p:sp>
        <p:nvSpPr>
          <p:cNvPr id="15363" name="Rectangle 2"/>
          <p:cNvSpPr>
            <a:spLocks noGrp="1" noChangeArrowheads="1"/>
          </p:cNvSpPr>
          <p:nvPr>
            <p:ph type="title"/>
          </p:nvPr>
        </p:nvSpPr>
        <p:spPr/>
        <p:txBody>
          <a:bodyPr/>
          <a:lstStyle/>
          <a:p>
            <a:r>
              <a:rPr lang="en-US" altLang="en-US" smtClean="0"/>
              <a:t>9-11 Terrorist Network</a:t>
            </a:r>
          </a:p>
        </p:txBody>
      </p:sp>
      <p:sp>
        <p:nvSpPr>
          <p:cNvPr id="15364" name="Rectangle 3"/>
          <p:cNvSpPr>
            <a:spLocks noGrp="1" noChangeArrowheads="1"/>
          </p:cNvSpPr>
          <p:nvPr>
            <p:ph type="body" idx="1"/>
          </p:nvPr>
        </p:nvSpPr>
        <p:spPr/>
        <p:txBody>
          <a:bodyPr/>
          <a:lstStyle/>
          <a:p>
            <a:r>
              <a:rPr lang="en-US" altLang="en-US" smtClean="0"/>
              <a:t>Social network graph.</a:t>
            </a:r>
          </a:p>
          <a:p>
            <a:pPr lvl="1"/>
            <a:r>
              <a:rPr lang="en-US" altLang="en-US" smtClean="0"/>
              <a:t>Node:  people.</a:t>
            </a:r>
          </a:p>
          <a:p>
            <a:pPr lvl="1"/>
            <a:r>
              <a:rPr lang="en-US" altLang="en-US" smtClean="0"/>
              <a:t>Edge:  relationship between two people.</a:t>
            </a:r>
          </a:p>
        </p:txBody>
      </p:sp>
      <p:pic>
        <p:nvPicPr>
          <p:cNvPr id="15365" name="Picture 4"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138" y="1096963"/>
            <a:ext cx="4716462" cy="560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5"/>
          <p:cNvSpPr>
            <a:spLocks noChangeArrowheads="1"/>
          </p:cNvSpPr>
          <p:nvPr/>
        </p:nvSpPr>
        <p:spPr bwMode="auto">
          <a:xfrm>
            <a:off x="492125" y="6348413"/>
            <a:ext cx="43481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900"/>
              <a:t>Reference:  Valdis Krebs, http://www.firstmonday.org/issues/issue7_4/krebs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1BA4C8D2-1EED-401D-AF98-29DEB6FE873E}" type="slidenum">
              <a:rPr lang="en-US" altLang="en-US"/>
              <a:pPr/>
              <a:t>7</a:t>
            </a:fld>
            <a:endParaRPr lang="en-US" altLang="en-US" sz="1400"/>
          </a:p>
        </p:txBody>
      </p:sp>
      <p:sp>
        <p:nvSpPr>
          <p:cNvPr id="17411" name="Rectangle 2"/>
          <p:cNvSpPr>
            <a:spLocks noGrp="1" noChangeArrowheads="1"/>
          </p:cNvSpPr>
          <p:nvPr>
            <p:ph type="title"/>
          </p:nvPr>
        </p:nvSpPr>
        <p:spPr/>
        <p:txBody>
          <a:bodyPr/>
          <a:lstStyle/>
          <a:p>
            <a:r>
              <a:rPr lang="en-US" altLang="en-US" smtClean="0"/>
              <a:t>Ecological Food Web</a:t>
            </a:r>
          </a:p>
        </p:txBody>
      </p:sp>
      <p:sp>
        <p:nvSpPr>
          <p:cNvPr id="17412" name="Rectangle 3"/>
          <p:cNvSpPr>
            <a:spLocks noGrp="1" noChangeArrowheads="1"/>
          </p:cNvSpPr>
          <p:nvPr>
            <p:ph type="body" idx="1"/>
          </p:nvPr>
        </p:nvSpPr>
        <p:spPr/>
        <p:txBody>
          <a:bodyPr/>
          <a:lstStyle/>
          <a:p>
            <a:r>
              <a:rPr lang="en-US" altLang="en-US" smtClean="0"/>
              <a:t>Food web graph.</a:t>
            </a:r>
          </a:p>
          <a:p>
            <a:pPr lvl="1"/>
            <a:r>
              <a:rPr lang="en-US" altLang="en-US" smtClean="0"/>
              <a:t>Node = species. </a:t>
            </a:r>
          </a:p>
          <a:p>
            <a:pPr lvl="1"/>
            <a:r>
              <a:rPr lang="en-US" altLang="en-US" smtClean="0"/>
              <a:t>Edge = from prey to predator.</a:t>
            </a:r>
          </a:p>
        </p:txBody>
      </p:sp>
      <p:pic>
        <p:nvPicPr>
          <p:cNvPr id="17413" name="Picture 17" descr="salfoodweb"/>
          <p:cNvPicPr>
            <a:picLocks noChangeAspect="1" noChangeArrowheads="1"/>
          </p:cNvPicPr>
          <p:nvPr/>
        </p:nvPicPr>
        <p:blipFill>
          <a:blip r:embed="rId3">
            <a:extLst>
              <a:ext uri="{28A0092B-C50C-407E-A947-70E740481C1C}">
                <a14:useLocalDpi xmlns:a14="http://schemas.microsoft.com/office/drawing/2010/main" val="0"/>
              </a:ext>
            </a:extLst>
          </a:blip>
          <a:srcRect t="12372"/>
          <a:stretch>
            <a:fillRect/>
          </a:stretch>
        </p:blipFill>
        <p:spPr bwMode="auto">
          <a:xfrm>
            <a:off x="2590800" y="2209800"/>
            <a:ext cx="34798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18"/>
          <p:cNvSpPr>
            <a:spLocks noChangeArrowheads="1"/>
          </p:cNvSpPr>
          <p:nvPr/>
        </p:nvSpPr>
        <p:spPr bwMode="auto">
          <a:xfrm>
            <a:off x="1600200" y="6096000"/>
            <a:ext cx="591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900"/>
              <a:t>Reference:  http://www.twingroves.district96.k12.il.us/Wetlands/Salamander/SalGraphics/salfoodweb.giff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BE88E584-0318-4752-99AC-EF99B8CB44A4}" type="slidenum">
              <a:rPr lang="en-US" altLang="en-US"/>
              <a:pPr/>
              <a:t>8</a:t>
            </a:fld>
            <a:endParaRPr lang="en-US" altLang="en-US" sz="1400"/>
          </a:p>
        </p:txBody>
      </p:sp>
      <p:sp>
        <p:nvSpPr>
          <p:cNvPr id="19459" name="Rectangle 2"/>
          <p:cNvSpPr>
            <a:spLocks noGrp="1" noChangeArrowheads="1"/>
          </p:cNvSpPr>
          <p:nvPr>
            <p:ph type="title"/>
          </p:nvPr>
        </p:nvSpPr>
        <p:spPr/>
        <p:txBody>
          <a:bodyPr/>
          <a:lstStyle/>
          <a:p>
            <a:r>
              <a:rPr lang="en-US" altLang="en-US" smtClean="0"/>
              <a:t>Graph Representation:  Adjacency Matrix</a:t>
            </a:r>
          </a:p>
        </p:txBody>
      </p:sp>
      <p:sp>
        <p:nvSpPr>
          <p:cNvPr id="19460" name="Rectangle 3"/>
          <p:cNvSpPr>
            <a:spLocks noGrp="1" noChangeArrowheads="1"/>
          </p:cNvSpPr>
          <p:nvPr>
            <p:ph type="body" idx="1"/>
          </p:nvPr>
        </p:nvSpPr>
        <p:spPr>
          <a:xfrm>
            <a:off x="609600" y="914400"/>
            <a:ext cx="8266113" cy="5410200"/>
          </a:xfrm>
        </p:spPr>
        <p:txBody>
          <a:bodyPr/>
          <a:lstStyle/>
          <a:p>
            <a:r>
              <a:rPr lang="en-US" altLang="en-US" smtClean="0"/>
              <a:t>Adjacency matrix.  </a:t>
            </a:r>
            <a:r>
              <a:rPr lang="en-US" altLang="en-US" smtClean="0">
                <a:solidFill>
                  <a:schemeClr val="tx1"/>
                </a:solidFill>
              </a:rPr>
              <a:t>n-by-n matrix with A</a:t>
            </a:r>
            <a:r>
              <a:rPr lang="en-US" altLang="en-US" baseline="-25000" smtClean="0">
                <a:solidFill>
                  <a:schemeClr val="tx1"/>
                </a:solidFill>
              </a:rPr>
              <a:t>uv</a:t>
            </a:r>
            <a:r>
              <a:rPr lang="en-US" altLang="en-US" smtClean="0">
                <a:solidFill>
                  <a:schemeClr val="tx1"/>
                </a:solidFill>
              </a:rPr>
              <a:t> = 1 if (u, v) is an edge.</a:t>
            </a:r>
            <a:endParaRPr lang="en-US" altLang="en-US" smtClean="0"/>
          </a:p>
          <a:p>
            <a:pPr lvl="1"/>
            <a:r>
              <a:rPr lang="en-US" altLang="en-US" smtClean="0"/>
              <a:t>Two representations of each edge.</a:t>
            </a:r>
          </a:p>
          <a:p>
            <a:pPr lvl="1"/>
            <a:r>
              <a:rPr lang="en-US" altLang="en-US" smtClean="0"/>
              <a:t>Space proportional to n</a:t>
            </a:r>
            <a:r>
              <a:rPr lang="en-US" altLang="en-US" baseline="30000" smtClean="0"/>
              <a:t>2</a:t>
            </a:r>
            <a:r>
              <a:rPr lang="en-US" altLang="en-US" smtClean="0"/>
              <a:t>.</a:t>
            </a:r>
          </a:p>
          <a:p>
            <a:pPr lvl="1"/>
            <a:r>
              <a:rPr lang="en-US" altLang="en-US" smtClean="0"/>
              <a:t>Checking if (u, v) is an edge takes </a:t>
            </a:r>
            <a:r>
              <a:rPr lang="en-US" altLang="en-US" smtClean="0">
                <a:sym typeface="Symbol" panose="05050102010706020507" pitchFamily="18" charset="2"/>
              </a:rPr>
              <a:t></a:t>
            </a:r>
            <a:r>
              <a:rPr lang="en-US" altLang="en-US" smtClean="0"/>
              <a:t>(1) time. </a:t>
            </a:r>
          </a:p>
          <a:p>
            <a:pPr lvl="1"/>
            <a:r>
              <a:rPr lang="en-US" altLang="en-US" smtClean="0"/>
              <a:t>Identifying all edges takes </a:t>
            </a:r>
            <a:r>
              <a:rPr lang="en-US" altLang="en-US" smtClean="0">
                <a:sym typeface="Symbol" panose="05050102010706020507" pitchFamily="18" charset="2"/>
              </a:rPr>
              <a:t></a:t>
            </a:r>
            <a:r>
              <a:rPr lang="en-US" altLang="en-US" smtClean="0"/>
              <a:t>(n</a:t>
            </a:r>
            <a:r>
              <a:rPr lang="en-US" altLang="en-US" baseline="30000" smtClean="0"/>
              <a:t>2</a:t>
            </a:r>
            <a:r>
              <a:rPr lang="en-US" altLang="en-US" smtClean="0"/>
              <a:t>) time.</a:t>
            </a:r>
          </a:p>
          <a:p>
            <a:pPr lvl="1"/>
            <a:endParaRPr lang="en-US" altLang="en-US" smtClean="0"/>
          </a:p>
          <a:p>
            <a:pPr lvl="1"/>
            <a:endParaRPr lang="en-US" altLang="en-US" smtClean="0"/>
          </a:p>
        </p:txBody>
      </p:sp>
      <p:sp>
        <p:nvSpPr>
          <p:cNvPr id="19461" name="Rectangle 4"/>
          <p:cNvSpPr>
            <a:spLocks noChangeArrowheads="1"/>
          </p:cNvSpPr>
          <p:nvPr/>
        </p:nvSpPr>
        <p:spPr bwMode="auto">
          <a:xfrm>
            <a:off x="4637088" y="3822700"/>
            <a:ext cx="2273300" cy="2354263"/>
          </a:xfrm>
          <a:prstGeom prst="rect">
            <a:avLst/>
          </a:prstGeom>
          <a:solidFill>
            <a:schemeClr val="accent2">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600" b="1">
                <a:solidFill>
                  <a:srgbClr val="003399"/>
                </a:solidFill>
                <a:latin typeface="Courier New" panose="02070309020205020404" pitchFamily="49" charset="0"/>
              </a:rPr>
              <a:t>  </a:t>
            </a:r>
            <a:r>
              <a:rPr lang="en-US" altLang="en-US" sz="1600" b="1">
                <a:solidFill>
                  <a:schemeClr val="hlink"/>
                </a:solidFill>
                <a:latin typeface="Courier New" panose="02070309020205020404" pitchFamily="49" charset="0"/>
              </a:rPr>
              <a:t>1 2 3 4 5 6 7 8</a:t>
            </a:r>
            <a:endParaRPr lang="en-US" altLang="en-US" sz="1600" b="1">
              <a:latin typeface="Courier New" panose="02070309020205020404" pitchFamily="49" charset="0"/>
            </a:endParaRPr>
          </a:p>
          <a:p>
            <a:r>
              <a:rPr lang="en-US" altLang="en-US" sz="1600" b="1">
                <a:solidFill>
                  <a:schemeClr val="hlink"/>
                </a:solidFill>
                <a:latin typeface="Courier New" panose="02070309020205020404" pitchFamily="49" charset="0"/>
              </a:rPr>
              <a:t>1</a:t>
            </a:r>
            <a:r>
              <a:rPr lang="en-US" altLang="en-US" sz="1600" b="1">
                <a:latin typeface="Courier New" panose="02070309020205020404" pitchFamily="49" charset="0"/>
              </a:rPr>
              <a:t> 0 1 1 0 0 0 0 0</a:t>
            </a:r>
          </a:p>
          <a:p>
            <a:r>
              <a:rPr lang="en-US" altLang="en-US" sz="1600" b="1">
                <a:solidFill>
                  <a:schemeClr val="hlink"/>
                </a:solidFill>
                <a:latin typeface="Courier New" panose="02070309020205020404" pitchFamily="49" charset="0"/>
              </a:rPr>
              <a:t>2</a:t>
            </a:r>
            <a:r>
              <a:rPr lang="en-US" altLang="en-US" sz="1600" b="1">
                <a:latin typeface="Courier New" panose="02070309020205020404" pitchFamily="49" charset="0"/>
              </a:rPr>
              <a:t> 1 0 1 </a:t>
            </a:r>
            <a:r>
              <a:rPr lang="en-US" altLang="en-US" sz="1600" b="1">
                <a:solidFill>
                  <a:schemeClr val="accent1"/>
                </a:solidFill>
                <a:latin typeface="Courier New" panose="02070309020205020404" pitchFamily="49" charset="0"/>
              </a:rPr>
              <a:t>1</a:t>
            </a:r>
            <a:r>
              <a:rPr lang="en-US" altLang="en-US" sz="1600" b="1">
                <a:latin typeface="Courier New" panose="02070309020205020404" pitchFamily="49" charset="0"/>
              </a:rPr>
              <a:t> 1 0 0 0</a:t>
            </a:r>
          </a:p>
          <a:p>
            <a:r>
              <a:rPr lang="en-US" altLang="en-US" sz="1600" b="1">
                <a:solidFill>
                  <a:schemeClr val="hlink"/>
                </a:solidFill>
                <a:latin typeface="Courier New" panose="02070309020205020404" pitchFamily="49" charset="0"/>
              </a:rPr>
              <a:t>3</a:t>
            </a:r>
            <a:r>
              <a:rPr lang="en-US" altLang="en-US" sz="1600" b="1">
                <a:latin typeface="Courier New" panose="02070309020205020404" pitchFamily="49" charset="0"/>
              </a:rPr>
              <a:t> 1 1 0 0 1 0 1 1</a:t>
            </a:r>
          </a:p>
          <a:p>
            <a:r>
              <a:rPr lang="en-US" altLang="en-US" sz="1600" b="1">
                <a:solidFill>
                  <a:schemeClr val="hlink"/>
                </a:solidFill>
                <a:latin typeface="Courier New" panose="02070309020205020404" pitchFamily="49" charset="0"/>
              </a:rPr>
              <a:t>4</a:t>
            </a:r>
            <a:r>
              <a:rPr lang="en-US" altLang="en-US" sz="1600" b="1">
                <a:latin typeface="Courier New" panose="02070309020205020404" pitchFamily="49" charset="0"/>
              </a:rPr>
              <a:t> 0 </a:t>
            </a:r>
            <a:r>
              <a:rPr lang="en-US" altLang="en-US" sz="1600" b="1">
                <a:solidFill>
                  <a:schemeClr val="accent1"/>
                </a:solidFill>
                <a:latin typeface="Courier New" panose="02070309020205020404" pitchFamily="49" charset="0"/>
              </a:rPr>
              <a:t>1</a:t>
            </a:r>
            <a:r>
              <a:rPr lang="en-US" altLang="en-US" sz="1600" b="1">
                <a:latin typeface="Courier New" panose="02070309020205020404" pitchFamily="49" charset="0"/>
              </a:rPr>
              <a:t> 0 0 1 0 0 0</a:t>
            </a:r>
          </a:p>
          <a:p>
            <a:r>
              <a:rPr lang="en-US" altLang="en-US" sz="1600" b="1">
                <a:solidFill>
                  <a:schemeClr val="hlink"/>
                </a:solidFill>
                <a:latin typeface="Courier New" panose="02070309020205020404" pitchFamily="49" charset="0"/>
              </a:rPr>
              <a:t>5</a:t>
            </a:r>
            <a:r>
              <a:rPr lang="en-US" altLang="en-US" sz="1600" b="1">
                <a:latin typeface="Courier New" panose="02070309020205020404" pitchFamily="49" charset="0"/>
              </a:rPr>
              <a:t> 0 1 1 1 0 1 0 0</a:t>
            </a:r>
          </a:p>
          <a:p>
            <a:r>
              <a:rPr lang="en-US" altLang="en-US" sz="1600" b="1">
                <a:solidFill>
                  <a:schemeClr val="hlink"/>
                </a:solidFill>
                <a:latin typeface="Courier New" panose="02070309020205020404" pitchFamily="49" charset="0"/>
              </a:rPr>
              <a:t>6</a:t>
            </a:r>
            <a:r>
              <a:rPr lang="en-US" altLang="en-US" sz="1600" b="1">
                <a:latin typeface="Courier New" panose="02070309020205020404" pitchFamily="49" charset="0"/>
              </a:rPr>
              <a:t> 0 0 0 0 1 0 0 0</a:t>
            </a:r>
          </a:p>
          <a:p>
            <a:r>
              <a:rPr lang="en-US" altLang="en-US" sz="1600" b="1">
                <a:solidFill>
                  <a:schemeClr val="hlink"/>
                </a:solidFill>
                <a:latin typeface="Courier New" panose="02070309020205020404" pitchFamily="49" charset="0"/>
              </a:rPr>
              <a:t>7</a:t>
            </a:r>
            <a:r>
              <a:rPr lang="en-US" altLang="en-US" sz="1600" b="1">
                <a:latin typeface="Courier New" panose="02070309020205020404" pitchFamily="49" charset="0"/>
              </a:rPr>
              <a:t> 0 0 1 0 0 0 0 1</a:t>
            </a:r>
          </a:p>
          <a:p>
            <a:r>
              <a:rPr lang="en-US" altLang="en-US" sz="1600" b="1">
                <a:solidFill>
                  <a:schemeClr val="hlink"/>
                </a:solidFill>
                <a:latin typeface="Courier New" panose="02070309020205020404" pitchFamily="49" charset="0"/>
              </a:rPr>
              <a:t>8</a:t>
            </a:r>
            <a:r>
              <a:rPr lang="en-US" altLang="en-US" sz="1600" b="1">
                <a:latin typeface="Courier New" panose="02070309020205020404" pitchFamily="49" charset="0"/>
              </a:rPr>
              <a:t> 0 0 1 0 0 0 1 0</a:t>
            </a:r>
          </a:p>
        </p:txBody>
      </p:sp>
      <p:sp>
        <p:nvSpPr>
          <p:cNvPr id="19462" name="Line 32"/>
          <p:cNvSpPr>
            <a:spLocks noChangeShapeType="1"/>
          </p:cNvSpPr>
          <p:nvPr/>
        </p:nvSpPr>
        <p:spPr bwMode="auto">
          <a:xfrm>
            <a:off x="4638675" y="4102100"/>
            <a:ext cx="22812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
        <p:nvSpPr>
          <p:cNvPr id="19463" name="Line 33"/>
          <p:cNvSpPr>
            <a:spLocks noChangeShapeType="1"/>
          </p:cNvSpPr>
          <p:nvPr/>
        </p:nvSpPr>
        <p:spPr bwMode="auto">
          <a:xfrm rot="-5400000">
            <a:off x="3738562" y="5005388"/>
            <a:ext cx="2359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pic>
        <p:nvPicPr>
          <p:cNvPr id="19464" name="Picture 36" descr="kleinberg_03F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9600" r="45515" b="20930"/>
          <a:stretch>
            <a:fillRect/>
          </a:stretch>
        </p:blipFill>
        <p:spPr bwMode="auto">
          <a:xfrm>
            <a:off x="990600" y="3657600"/>
            <a:ext cx="2438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Line 37"/>
          <p:cNvSpPr>
            <a:spLocks noChangeShapeType="1"/>
          </p:cNvSpPr>
          <p:nvPr/>
        </p:nvSpPr>
        <p:spPr bwMode="auto">
          <a:xfrm flipH="1">
            <a:off x="1347788" y="4868863"/>
            <a:ext cx="252412" cy="319087"/>
          </a:xfrm>
          <a:prstGeom prst="line">
            <a:avLst/>
          </a:prstGeom>
          <a:noFill/>
          <a:ln w="38100">
            <a:solidFill>
              <a:schemeClr val="accent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fld id="{C97B2A36-A7B2-40D0-946F-E04F33B8C17A}" type="slidenum">
              <a:rPr lang="en-US" altLang="en-US"/>
              <a:pPr/>
              <a:t>9</a:t>
            </a:fld>
            <a:endParaRPr lang="en-US" altLang="en-US" sz="1400"/>
          </a:p>
        </p:txBody>
      </p:sp>
      <p:sp>
        <p:nvSpPr>
          <p:cNvPr id="21507" name="Rectangle 2"/>
          <p:cNvSpPr>
            <a:spLocks noGrp="1" noChangeArrowheads="1"/>
          </p:cNvSpPr>
          <p:nvPr>
            <p:ph type="title"/>
          </p:nvPr>
        </p:nvSpPr>
        <p:spPr/>
        <p:txBody>
          <a:bodyPr/>
          <a:lstStyle/>
          <a:p>
            <a:r>
              <a:rPr lang="en-US" altLang="en-US" smtClean="0"/>
              <a:t>Graph Representation:  Adjacency List</a:t>
            </a:r>
          </a:p>
        </p:txBody>
      </p:sp>
      <p:sp>
        <p:nvSpPr>
          <p:cNvPr id="21508" name="Rectangle 3"/>
          <p:cNvSpPr>
            <a:spLocks noGrp="1" noChangeArrowheads="1"/>
          </p:cNvSpPr>
          <p:nvPr>
            <p:ph type="body" idx="1"/>
          </p:nvPr>
        </p:nvSpPr>
        <p:spPr>
          <a:xfrm>
            <a:off x="609600" y="914400"/>
            <a:ext cx="8266113" cy="5410200"/>
          </a:xfrm>
        </p:spPr>
        <p:txBody>
          <a:bodyPr/>
          <a:lstStyle/>
          <a:p>
            <a:r>
              <a:rPr lang="en-US" altLang="en-US" smtClean="0"/>
              <a:t>Adjacency list.  </a:t>
            </a:r>
            <a:r>
              <a:rPr lang="en-US" altLang="en-US" smtClean="0">
                <a:solidFill>
                  <a:schemeClr val="tx1"/>
                </a:solidFill>
              </a:rPr>
              <a:t>Node indexed array of lists.</a:t>
            </a:r>
          </a:p>
          <a:p>
            <a:pPr lvl="1"/>
            <a:r>
              <a:rPr lang="en-US" altLang="en-US" smtClean="0"/>
              <a:t>Two representations of each edge.</a:t>
            </a:r>
          </a:p>
          <a:p>
            <a:pPr lvl="1"/>
            <a:r>
              <a:rPr lang="en-US" altLang="en-US" smtClean="0"/>
              <a:t>Space proportional to m + n.</a:t>
            </a:r>
          </a:p>
          <a:p>
            <a:pPr lvl="1"/>
            <a:r>
              <a:rPr lang="en-US" altLang="en-US" smtClean="0"/>
              <a:t>Checking if (u, v) is an edge takes O(deg(u)) time.</a:t>
            </a:r>
          </a:p>
          <a:p>
            <a:pPr lvl="1"/>
            <a:r>
              <a:rPr lang="en-US" altLang="en-US" smtClean="0"/>
              <a:t>Identifying all edges takes </a:t>
            </a:r>
            <a:r>
              <a:rPr lang="en-US" altLang="en-US" smtClean="0">
                <a:sym typeface="Symbol" panose="05050102010706020507" pitchFamily="18" charset="2"/>
              </a:rPr>
              <a:t></a:t>
            </a:r>
            <a:r>
              <a:rPr lang="en-US" altLang="en-US" smtClean="0"/>
              <a:t>(m + n) time.</a:t>
            </a:r>
          </a:p>
          <a:p>
            <a:pPr lvl="1"/>
            <a:endParaRPr lang="en-US" altLang="en-US" smtClean="0"/>
          </a:p>
        </p:txBody>
      </p:sp>
      <p:sp>
        <p:nvSpPr>
          <p:cNvPr id="21509" name="Rectangle 4"/>
          <p:cNvSpPr>
            <a:spLocks noChangeArrowheads="1"/>
          </p:cNvSpPr>
          <p:nvPr/>
        </p:nvSpPr>
        <p:spPr bwMode="auto">
          <a:xfrm>
            <a:off x="4614863" y="3657600"/>
            <a:ext cx="255587" cy="2555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1</a:t>
            </a:r>
          </a:p>
        </p:txBody>
      </p:sp>
      <p:sp>
        <p:nvSpPr>
          <p:cNvPr id="21510" name="Rectangle 5"/>
          <p:cNvSpPr>
            <a:spLocks noChangeArrowheads="1"/>
          </p:cNvSpPr>
          <p:nvPr/>
        </p:nvSpPr>
        <p:spPr bwMode="auto">
          <a:xfrm>
            <a:off x="5029200" y="3657600"/>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2</a:t>
            </a:r>
          </a:p>
        </p:txBody>
      </p:sp>
      <p:sp>
        <p:nvSpPr>
          <p:cNvPr id="21511" name="Rectangle 6"/>
          <p:cNvSpPr>
            <a:spLocks noChangeArrowheads="1"/>
          </p:cNvSpPr>
          <p:nvPr/>
        </p:nvSpPr>
        <p:spPr bwMode="auto">
          <a:xfrm>
            <a:off x="5284788" y="3657600"/>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12" name="Oval 7"/>
          <p:cNvSpPr>
            <a:spLocks noChangeArrowheads="1"/>
          </p:cNvSpPr>
          <p:nvPr/>
        </p:nvSpPr>
        <p:spPr bwMode="auto">
          <a:xfrm>
            <a:off x="5380038" y="3752850"/>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13" name="AutoShape 15"/>
          <p:cNvCxnSpPr>
            <a:cxnSpLocks noChangeShapeType="1"/>
            <a:stCxn id="21512" idx="6"/>
          </p:cNvCxnSpPr>
          <p:nvPr/>
        </p:nvCxnSpPr>
        <p:spPr bwMode="auto">
          <a:xfrm>
            <a:off x="5443538" y="3786188"/>
            <a:ext cx="47942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4" name="Rectangle 16"/>
          <p:cNvSpPr>
            <a:spLocks noChangeArrowheads="1"/>
          </p:cNvSpPr>
          <p:nvPr/>
        </p:nvSpPr>
        <p:spPr bwMode="auto">
          <a:xfrm>
            <a:off x="5807075" y="3657600"/>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3</a:t>
            </a:r>
          </a:p>
        </p:txBody>
      </p:sp>
      <p:sp>
        <p:nvSpPr>
          <p:cNvPr id="21515" name="Rectangle 17" descr="Outlined diamond"/>
          <p:cNvSpPr>
            <a:spLocks noChangeArrowheads="1"/>
          </p:cNvSpPr>
          <p:nvPr/>
        </p:nvSpPr>
        <p:spPr bwMode="auto">
          <a:xfrm>
            <a:off x="6062663" y="3657600"/>
            <a:ext cx="255587" cy="255588"/>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16" name="Oval 18"/>
          <p:cNvSpPr>
            <a:spLocks noChangeArrowheads="1"/>
          </p:cNvSpPr>
          <p:nvPr/>
        </p:nvSpPr>
        <p:spPr bwMode="auto">
          <a:xfrm>
            <a:off x="6157913" y="3752850"/>
            <a:ext cx="65087"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17" name="Rectangle 20"/>
          <p:cNvSpPr>
            <a:spLocks noChangeArrowheads="1"/>
          </p:cNvSpPr>
          <p:nvPr/>
        </p:nvSpPr>
        <p:spPr bwMode="auto">
          <a:xfrm>
            <a:off x="4614863" y="3976688"/>
            <a:ext cx="255587" cy="2555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2</a:t>
            </a:r>
          </a:p>
        </p:txBody>
      </p:sp>
      <p:sp>
        <p:nvSpPr>
          <p:cNvPr id="21518" name="Rectangle 24"/>
          <p:cNvSpPr>
            <a:spLocks noChangeArrowheads="1"/>
          </p:cNvSpPr>
          <p:nvPr/>
        </p:nvSpPr>
        <p:spPr bwMode="auto">
          <a:xfrm>
            <a:off x="4614863" y="4295775"/>
            <a:ext cx="255587" cy="2555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3</a:t>
            </a:r>
          </a:p>
        </p:txBody>
      </p:sp>
      <p:sp>
        <p:nvSpPr>
          <p:cNvPr id="21519" name="Rectangle 28"/>
          <p:cNvSpPr>
            <a:spLocks noChangeArrowheads="1"/>
          </p:cNvSpPr>
          <p:nvPr/>
        </p:nvSpPr>
        <p:spPr bwMode="auto">
          <a:xfrm>
            <a:off x="4614863" y="4614863"/>
            <a:ext cx="255587" cy="2555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4</a:t>
            </a:r>
          </a:p>
        </p:txBody>
      </p:sp>
      <p:sp>
        <p:nvSpPr>
          <p:cNvPr id="21520" name="Rectangle 29"/>
          <p:cNvSpPr>
            <a:spLocks noChangeArrowheads="1"/>
          </p:cNvSpPr>
          <p:nvPr/>
        </p:nvSpPr>
        <p:spPr bwMode="auto">
          <a:xfrm>
            <a:off x="5037138" y="4614863"/>
            <a:ext cx="255587" cy="2555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2</a:t>
            </a:r>
          </a:p>
        </p:txBody>
      </p:sp>
      <p:sp>
        <p:nvSpPr>
          <p:cNvPr id="21521" name="Rectangle 30"/>
          <p:cNvSpPr>
            <a:spLocks noChangeArrowheads="1"/>
          </p:cNvSpPr>
          <p:nvPr/>
        </p:nvSpPr>
        <p:spPr bwMode="auto">
          <a:xfrm>
            <a:off x="5292725" y="4614863"/>
            <a:ext cx="255588"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22" name="Oval 31"/>
          <p:cNvSpPr>
            <a:spLocks noChangeArrowheads="1"/>
          </p:cNvSpPr>
          <p:nvPr/>
        </p:nvSpPr>
        <p:spPr bwMode="auto">
          <a:xfrm>
            <a:off x="5387975" y="4710113"/>
            <a:ext cx="63500"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23" name="Rectangle 32"/>
          <p:cNvSpPr>
            <a:spLocks noChangeArrowheads="1"/>
          </p:cNvSpPr>
          <p:nvPr/>
        </p:nvSpPr>
        <p:spPr bwMode="auto">
          <a:xfrm>
            <a:off x="5810250" y="4614863"/>
            <a:ext cx="255588"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5</a:t>
            </a:r>
          </a:p>
        </p:txBody>
      </p:sp>
      <p:sp>
        <p:nvSpPr>
          <p:cNvPr id="21524" name="Rectangle 33" descr="Outlined diamond"/>
          <p:cNvSpPr>
            <a:spLocks noChangeArrowheads="1"/>
          </p:cNvSpPr>
          <p:nvPr/>
        </p:nvSpPr>
        <p:spPr bwMode="auto">
          <a:xfrm>
            <a:off x="6065838" y="4614863"/>
            <a:ext cx="255587" cy="255587"/>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25" name="Oval 34"/>
          <p:cNvSpPr>
            <a:spLocks noChangeArrowheads="1"/>
          </p:cNvSpPr>
          <p:nvPr/>
        </p:nvSpPr>
        <p:spPr bwMode="auto">
          <a:xfrm>
            <a:off x="6161088" y="4710113"/>
            <a:ext cx="63500"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26" name="AutoShape 35"/>
          <p:cNvCxnSpPr>
            <a:cxnSpLocks noChangeShapeType="1"/>
            <a:stCxn id="21522" idx="6"/>
            <a:endCxn id="21523" idx="1"/>
          </p:cNvCxnSpPr>
          <p:nvPr/>
        </p:nvCxnSpPr>
        <p:spPr bwMode="auto">
          <a:xfrm>
            <a:off x="5451475" y="4743450"/>
            <a:ext cx="35877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7" name="Rectangle 36"/>
          <p:cNvSpPr>
            <a:spLocks noChangeArrowheads="1"/>
          </p:cNvSpPr>
          <p:nvPr/>
        </p:nvSpPr>
        <p:spPr bwMode="auto">
          <a:xfrm>
            <a:off x="4614863" y="4933950"/>
            <a:ext cx="255587" cy="2555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5</a:t>
            </a:r>
          </a:p>
        </p:txBody>
      </p:sp>
      <p:sp>
        <p:nvSpPr>
          <p:cNvPr id="21528" name="Rectangle 48"/>
          <p:cNvSpPr>
            <a:spLocks noChangeArrowheads="1"/>
          </p:cNvSpPr>
          <p:nvPr/>
        </p:nvSpPr>
        <p:spPr bwMode="auto">
          <a:xfrm>
            <a:off x="4614863" y="5260975"/>
            <a:ext cx="255587" cy="2555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6</a:t>
            </a:r>
          </a:p>
        </p:txBody>
      </p:sp>
      <p:sp>
        <p:nvSpPr>
          <p:cNvPr id="21529" name="Rectangle 60"/>
          <p:cNvSpPr>
            <a:spLocks noChangeArrowheads="1"/>
          </p:cNvSpPr>
          <p:nvPr/>
        </p:nvSpPr>
        <p:spPr bwMode="auto">
          <a:xfrm>
            <a:off x="4614863" y="5572125"/>
            <a:ext cx="255587" cy="2555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7</a:t>
            </a:r>
          </a:p>
        </p:txBody>
      </p:sp>
      <p:sp>
        <p:nvSpPr>
          <p:cNvPr id="21530" name="Rectangle 61"/>
          <p:cNvSpPr>
            <a:spLocks noChangeArrowheads="1"/>
          </p:cNvSpPr>
          <p:nvPr/>
        </p:nvSpPr>
        <p:spPr bwMode="auto">
          <a:xfrm>
            <a:off x="5037138" y="5572125"/>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3</a:t>
            </a:r>
          </a:p>
        </p:txBody>
      </p:sp>
      <p:sp>
        <p:nvSpPr>
          <p:cNvPr id="21531" name="Rectangle 62"/>
          <p:cNvSpPr>
            <a:spLocks noChangeArrowheads="1"/>
          </p:cNvSpPr>
          <p:nvPr/>
        </p:nvSpPr>
        <p:spPr bwMode="auto">
          <a:xfrm>
            <a:off x="5292725" y="5572125"/>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32" name="Oval 63"/>
          <p:cNvSpPr>
            <a:spLocks noChangeArrowheads="1"/>
          </p:cNvSpPr>
          <p:nvPr/>
        </p:nvSpPr>
        <p:spPr bwMode="auto">
          <a:xfrm>
            <a:off x="5387975" y="5667375"/>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33" name="Rectangle 64"/>
          <p:cNvSpPr>
            <a:spLocks noChangeArrowheads="1"/>
          </p:cNvSpPr>
          <p:nvPr/>
        </p:nvSpPr>
        <p:spPr bwMode="auto">
          <a:xfrm>
            <a:off x="5810250" y="5572125"/>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8</a:t>
            </a:r>
          </a:p>
        </p:txBody>
      </p:sp>
      <p:sp>
        <p:nvSpPr>
          <p:cNvPr id="21534" name="Rectangle 65" descr="Outlined diamond"/>
          <p:cNvSpPr>
            <a:spLocks noChangeArrowheads="1"/>
          </p:cNvSpPr>
          <p:nvPr/>
        </p:nvSpPr>
        <p:spPr bwMode="auto">
          <a:xfrm>
            <a:off x="6065838" y="5572125"/>
            <a:ext cx="255587" cy="255588"/>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35" name="Oval 66"/>
          <p:cNvSpPr>
            <a:spLocks noChangeArrowheads="1"/>
          </p:cNvSpPr>
          <p:nvPr/>
        </p:nvSpPr>
        <p:spPr bwMode="auto">
          <a:xfrm>
            <a:off x="6161088" y="5667375"/>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36" name="AutoShape 67"/>
          <p:cNvCxnSpPr>
            <a:cxnSpLocks noChangeShapeType="1"/>
            <a:stCxn id="21532" idx="6"/>
            <a:endCxn id="21533" idx="1"/>
          </p:cNvCxnSpPr>
          <p:nvPr/>
        </p:nvCxnSpPr>
        <p:spPr bwMode="auto">
          <a:xfrm>
            <a:off x="5451475" y="5700713"/>
            <a:ext cx="35877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7" name="Rectangle 68"/>
          <p:cNvSpPr>
            <a:spLocks noChangeArrowheads="1"/>
          </p:cNvSpPr>
          <p:nvPr/>
        </p:nvSpPr>
        <p:spPr bwMode="auto">
          <a:xfrm>
            <a:off x="4614863" y="5891213"/>
            <a:ext cx="255587" cy="2555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hlink"/>
                </a:solidFill>
              </a:rPr>
              <a:t>8</a:t>
            </a:r>
          </a:p>
        </p:txBody>
      </p:sp>
      <p:pic>
        <p:nvPicPr>
          <p:cNvPr id="21538" name="Picture 135" descr="kleinberg_03F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l="19600" r="45515" b="20930"/>
          <a:stretch>
            <a:fillRect/>
          </a:stretch>
        </p:blipFill>
        <p:spPr bwMode="auto">
          <a:xfrm>
            <a:off x="990600" y="3657600"/>
            <a:ext cx="2438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39" name="Rectangle 136"/>
          <p:cNvSpPr>
            <a:spLocks noChangeArrowheads="1"/>
          </p:cNvSpPr>
          <p:nvPr/>
        </p:nvSpPr>
        <p:spPr bwMode="auto">
          <a:xfrm>
            <a:off x="5033963" y="3971925"/>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1</a:t>
            </a:r>
          </a:p>
        </p:txBody>
      </p:sp>
      <p:sp>
        <p:nvSpPr>
          <p:cNvPr id="21540" name="Rectangle 137"/>
          <p:cNvSpPr>
            <a:spLocks noChangeArrowheads="1"/>
          </p:cNvSpPr>
          <p:nvPr/>
        </p:nvSpPr>
        <p:spPr bwMode="auto">
          <a:xfrm>
            <a:off x="5289550" y="3971925"/>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41" name="Oval 138"/>
          <p:cNvSpPr>
            <a:spLocks noChangeArrowheads="1"/>
          </p:cNvSpPr>
          <p:nvPr/>
        </p:nvSpPr>
        <p:spPr bwMode="auto">
          <a:xfrm>
            <a:off x="5384800" y="4067175"/>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42" name="Rectangle 139"/>
          <p:cNvSpPr>
            <a:spLocks noChangeArrowheads="1"/>
          </p:cNvSpPr>
          <p:nvPr/>
        </p:nvSpPr>
        <p:spPr bwMode="auto">
          <a:xfrm>
            <a:off x="5807075" y="3971925"/>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3</a:t>
            </a:r>
          </a:p>
        </p:txBody>
      </p:sp>
      <p:sp>
        <p:nvSpPr>
          <p:cNvPr id="21543" name="Rectangle 140"/>
          <p:cNvSpPr>
            <a:spLocks noChangeArrowheads="1"/>
          </p:cNvSpPr>
          <p:nvPr/>
        </p:nvSpPr>
        <p:spPr bwMode="auto">
          <a:xfrm>
            <a:off x="6062663" y="3971925"/>
            <a:ext cx="26193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44" name="Oval 141"/>
          <p:cNvSpPr>
            <a:spLocks noChangeArrowheads="1"/>
          </p:cNvSpPr>
          <p:nvPr/>
        </p:nvSpPr>
        <p:spPr bwMode="auto">
          <a:xfrm>
            <a:off x="6157913" y="4067175"/>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45" name="Rectangle 142"/>
          <p:cNvSpPr>
            <a:spLocks noChangeArrowheads="1"/>
          </p:cNvSpPr>
          <p:nvPr/>
        </p:nvSpPr>
        <p:spPr bwMode="auto">
          <a:xfrm>
            <a:off x="6592888" y="3971925"/>
            <a:ext cx="255587" cy="2555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solidFill>
                  <a:schemeClr val="bg1"/>
                </a:solidFill>
              </a:rPr>
              <a:t>4</a:t>
            </a:r>
          </a:p>
        </p:txBody>
      </p:sp>
      <p:sp>
        <p:nvSpPr>
          <p:cNvPr id="21546" name="Rectangle 143"/>
          <p:cNvSpPr>
            <a:spLocks noChangeArrowheads="1"/>
          </p:cNvSpPr>
          <p:nvPr/>
        </p:nvSpPr>
        <p:spPr bwMode="auto">
          <a:xfrm>
            <a:off x="6848475" y="3971925"/>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47" name="Oval 144"/>
          <p:cNvSpPr>
            <a:spLocks noChangeArrowheads="1"/>
          </p:cNvSpPr>
          <p:nvPr/>
        </p:nvSpPr>
        <p:spPr bwMode="auto">
          <a:xfrm>
            <a:off x="6943725" y="4067175"/>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48" name="AutoShape 145"/>
          <p:cNvCxnSpPr>
            <a:cxnSpLocks noChangeShapeType="1"/>
            <a:stCxn id="21544" idx="6"/>
            <a:endCxn id="21545" idx="1"/>
          </p:cNvCxnSpPr>
          <p:nvPr/>
        </p:nvCxnSpPr>
        <p:spPr bwMode="auto">
          <a:xfrm>
            <a:off x="6221413" y="4100513"/>
            <a:ext cx="37147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9" name="AutoShape 146"/>
          <p:cNvCxnSpPr>
            <a:cxnSpLocks noChangeShapeType="1"/>
            <a:stCxn id="21541" idx="6"/>
            <a:endCxn id="21542" idx="1"/>
          </p:cNvCxnSpPr>
          <p:nvPr/>
        </p:nvCxnSpPr>
        <p:spPr bwMode="auto">
          <a:xfrm>
            <a:off x="5448300" y="4100513"/>
            <a:ext cx="35877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50" name="Rectangle 147"/>
          <p:cNvSpPr>
            <a:spLocks noChangeArrowheads="1"/>
          </p:cNvSpPr>
          <p:nvPr/>
        </p:nvSpPr>
        <p:spPr bwMode="auto">
          <a:xfrm>
            <a:off x="7335838" y="3971925"/>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5</a:t>
            </a:r>
          </a:p>
        </p:txBody>
      </p:sp>
      <p:sp>
        <p:nvSpPr>
          <p:cNvPr id="21551" name="Rectangle 148" descr="Outlined diamond"/>
          <p:cNvSpPr>
            <a:spLocks noChangeArrowheads="1"/>
          </p:cNvSpPr>
          <p:nvPr/>
        </p:nvSpPr>
        <p:spPr bwMode="auto">
          <a:xfrm>
            <a:off x="7591425" y="3971925"/>
            <a:ext cx="255588" cy="255588"/>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52" name="Oval 149"/>
          <p:cNvSpPr>
            <a:spLocks noChangeArrowheads="1"/>
          </p:cNvSpPr>
          <p:nvPr/>
        </p:nvSpPr>
        <p:spPr bwMode="auto">
          <a:xfrm>
            <a:off x="7686675" y="4067175"/>
            <a:ext cx="65088"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53" name="AutoShape 150"/>
          <p:cNvCxnSpPr>
            <a:cxnSpLocks noChangeShapeType="1"/>
            <a:stCxn id="21547" idx="6"/>
            <a:endCxn id="21550" idx="1"/>
          </p:cNvCxnSpPr>
          <p:nvPr/>
        </p:nvCxnSpPr>
        <p:spPr bwMode="auto">
          <a:xfrm>
            <a:off x="7007225" y="4100513"/>
            <a:ext cx="328613"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54" name="Rectangle 151"/>
          <p:cNvSpPr>
            <a:spLocks noChangeArrowheads="1"/>
          </p:cNvSpPr>
          <p:nvPr/>
        </p:nvSpPr>
        <p:spPr bwMode="auto">
          <a:xfrm>
            <a:off x="5033963" y="4292600"/>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1</a:t>
            </a:r>
          </a:p>
        </p:txBody>
      </p:sp>
      <p:sp>
        <p:nvSpPr>
          <p:cNvPr id="21555" name="Rectangle 152"/>
          <p:cNvSpPr>
            <a:spLocks noChangeArrowheads="1"/>
          </p:cNvSpPr>
          <p:nvPr/>
        </p:nvSpPr>
        <p:spPr bwMode="auto">
          <a:xfrm>
            <a:off x="5289550" y="4292600"/>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56" name="Oval 153"/>
          <p:cNvSpPr>
            <a:spLocks noChangeArrowheads="1"/>
          </p:cNvSpPr>
          <p:nvPr/>
        </p:nvSpPr>
        <p:spPr bwMode="auto">
          <a:xfrm>
            <a:off x="5384800" y="4387850"/>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57" name="Rectangle 154"/>
          <p:cNvSpPr>
            <a:spLocks noChangeArrowheads="1"/>
          </p:cNvSpPr>
          <p:nvPr/>
        </p:nvSpPr>
        <p:spPr bwMode="auto">
          <a:xfrm>
            <a:off x="5807075" y="4292600"/>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2</a:t>
            </a:r>
          </a:p>
        </p:txBody>
      </p:sp>
      <p:sp>
        <p:nvSpPr>
          <p:cNvPr id="21558" name="Rectangle 155"/>
          <p:cNvSpPr>
            <a:spLocks noChangeArrowheads="1"/>
          </p:cNvSpPr>
          <p:nvPr/>
        </p:nvSpPr>
        <p:spPr bwMode="auto">
          <a:xfrm>
            <a:off x="6062663" y="4292600"/>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59" name="Oval 156"/>
          <p:cNvSpPr>
            <a:spLocks noChangeArrowheads="1"/>
          </p:cNvSpPr>
          <p:nvPr/>
        </p:nvSpPr>
        <p:spPr bwMode="auto">
          <a:xfrm>
            <a:off x="6157913" y="4387850"/>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60" name="Rectangle 157"/>
          <p:cNvSpPr>
            <a:spLocks noChangeArrowheads="1"/>
          </p:cNvSpPr>
          <p:nvPr/>
        </p:nvSpPr>
        <p:spPr bwMode="auto">
          <a:xfrm>
            <a:off x="6592888" y="4292600"/>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5</a:t>
            </a:r>
          </a:p>
        </p:txBody>
      </p:sp>
      <p:sp>
        <p:nvSpPr>
          <p:cNvPr id="21561" name="Rectangle 158"/>
          <p:cNvSpPr>
            <a:spLocks noChangeArrowheads="1"/>
          </p:cNvSpPr>
          <p:nvPr/>
        </p:nvSpPr>
        <p:spPr bwMode="auto">
          <a:xfrm>
            <a:off x="6848475" y="4292600"/>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62" name="Oval 159"/>
          <p:cNvSpPr>
            <a:spLocks noChangeArrowheads="1"/>
          </p:cNvSpPr>
          <p:nvPr/>
        </p:nvSpPr>
        <p:spPr bwMode="auto">
          <a:xfrm>
            <a:off x="6943725" y="4387850"/>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63" name="AutoShape 160"/>
          <p:cNvCxnSpPr>
            <a:cxnSpLocks noChangeShapeType="1"/>
            <a:stCxn id="21559" idx="6"/>
            <a:endCxn id="21560" idx="1"/>
          </p:cNvCxnSpPr>
          <p:nvPr/>
        </p:nvCxnSpPr>
        <p:spPr bwMode="auto">
          <a:xfrm>
            <a:off x="6221413" y="4421188"/>
            <a:ext cx="37147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64" name="AutoShape 161"/>
          <p:cNvCxnSpPr>
            <a:cxnSpLocks noChangeShapeType="1"/>
            <a:stCxn id="21556" idx="6"/>
            <a:endCxn id="21557" idx="1"/>
          </p:cNvCxnSpPr>
          <p:nvPr/>
        </p:nvCxnSpPr>
        <p:spPr bwMode="auto">
          <a:xfrm>
            <a:off x="5448300" y="4421188"/>
            <a:ext cx="35877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65" name="AutoShape 165"/>
          <p:cNvCxnSpPr>
            <a:cxnSpLocks noChangeShapeType="1"/>
            <a:stCxn id="21562" idx="6"/>
          </p:cNvCxnSpPr>
          <p:nvPr/>
        </p:nvCxnSpPr>
        <p:spPr bwMode="auto">
          <a:xfrm>
            <a:off x="7007225" y="4421188"/>
            <a:ext cx="479425"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66" name="Rectangle 166"/>
          <p:cNvSpPr>
            <a:spLocks noChangeArrowheads="1"/>
          </p:cNvSpPr>
          <p:nvPr/>
        </p:nvSpPr>
        <p:spPr bwMode="auto">
          <a:xfrm>
            <a:off x="8123238" y="4283075"/>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8</a:t>
            </a:r>
          </a:p>
        </p:txBody>
      </p:sp>
      <p:sp>
        <p:nvSpPr>
          <p:cNvPr id="21567" name="Rectangle 167" descr="Outlined diamond"/>
          <p:cNvSpPr>
            <a:spLocks noChangeArrowheads="1"/>
          </p:cNvSpPr>
          <p:nvPr/>
        </p:nvSpPr>
        <p:spPr bwMode="auto">
          <a:xfrm>
            <a:off x="8378825" y="4283075"/>
            <a:ext cx="255588" cy="255588"/>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68" name="Oval 168"/>
          <p:cNvSpPr>
            <a:spLocks noChangeArrowheads="1"/>
          </p:cNvSpPr>
          <p:nvPr/>
        </p:nvSpPr>
        <p:spPr bwMode="auto">
          <a:xfrm>
            <a:off x="8474075" y="4378325"/>
            <a:ext cx="65088"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69" name="AutoShape 169"/>
          <p:cNvCxnSpPr>
            <a:cxnSpLocks noChangeShapeType="1"/>
            <a:stCxn id="21572" idx="3"/>
            <a:endCxn id="21566" idx="1"/>
          </p:cNvCxnSpPr>
          <p:nvPr/>
        </p:nvCxnSpPr>
        <p:spPr bwMode="auto">
          <a:xfrm flipV="1">
            <a:off x="7847013" y="4411663"/>
            <a:ext cx="276225" cy="4762"/>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70" name="Rectangle 170"/>
          <p:cNvSpPr>
            <a:spLocks noChangeArrowheads="1"/>
          </p:cNvSpPr>
          <p:nvPr/>
        </p:nvSpPr>
        <p:spPr bwMode="auto">
          <a:xfrm>
            <a:off x="7610475" y="4267200"/>
            <a:ext cx="184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en-US" altLang="en-US" sz="1200"/>
          </a:p>
        </p:txBody>
      </p:sp>
      <p:sp>
        <p:nvSpPr>
          <p:cNvPr id="21571" name="Rectangle 171"/>
          <p:cNvSpPr>
            <a:spLocks noChangeArrowheads="1"/>
          </p:cNvSpPr>
          <p:nvPr/>
        </p:nvSpPr>
        <p:spPr bwMode="auto">
          <a:xfrm>
            <a:off x="7335838" y="4287838"/>
            <a:ext cx="255587"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7</a:t>
            </a:r>
          </a:p>
        </p:txBody>
      </p:sp>
      <p:sp>
        <p:nvSpPr>
          <p:cNvPr id="21572" name="Rectangle 172"/>
          <p:cNvSpPr>
            <a:spLocks noChangeArrowheads="1"/>
          </p:cNvSpPr>
          <p:nvPr/>
        </p:nvSpPr>
        <p:spPr bwMode="auto">
          <a:xfrm>
            <a:off x="7591425" y="4287838"/>
            <a:ext cx="255588"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73" name="Oval 173"/>
          <p:cNvSpPr>
            <a:spLocks noChangeArrowheads="1"/>
          </p:cNvSpPr>
          <p:nvPr/>
        </p:nvSpPr>
        <p:spPr bwMode="auto">
          <a:xfrm>
            <a:off x="7686675" y="4383088"/>
            <a:ext cx="63500"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74" name="Rectangle 175"/>
          <p:cNvSpPr>
            <a:spLocks noChangeArrowheads="1"/>
          </p:cNvSpPr>
          <p:nvPr/>
        </p:nvSpPr>
        <p:spPr bwMode="auto">
          <a:xfrm>
            <a:off x="5032375" y="4932363"/>
            <a:ext cx="255588"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2</a:t>
            </a:r>
          </a:p>
        </p:txBody>
      </p:sp>
      <p:sp>
        <p:nvSpPr>
          <p:cNvPr id="21575" name="Rectangle 176"/>
          <p:cNvSpPr>
            <a:spLocks noChangeArrowheads="1"/>
          </p:cNvSpPr>
          <p:nvPr/>
        </p:nvSpPr>
        <p:spPr bwMode="auto">
          <a:xfrm>
            <a:off x="5287963" y="4932363"/>
            <a:ext cx="255587"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76" name="Oval 177"/>
          <p:cNvSpPr>
            <a:spLocks noChangeArrowheads="1"/>
          </p:cNvSpPr>
          <p:nvPr/>
        </p:nvSpPr>
        <p:spPr bwMode="auto">
          <a:xfrm>
            <a:off x="5383213" y="5027613"/>
            <a:ext cx="63500"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77" name="Rectangle 178"/>
          <p:cNvSpPr>
            <a:spLocks noChangeArrowheads="1"/>
          </p:cNvSpPr>
          <p:nvPr/>
        </p:nvSpPr>
        <p:spPr bwMode="auto">
          <a:xfrm>
            <a:off x="5815013" y="4932363"/>
            <a:ext cx="255587"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3</a:t>
            </a:r>
          </a:p>
        </p:txBody>
      </p:sp>
      <p:sp>
        <p:nvSpPr>
          <p:cNvPr id="21578" name="Rectangle 179"/>
          <p:cNvSpPr>
            <a:spLocks noChangeArrowheads="1"/>
          </p:cNvSpPr>
          <p:nvPr/>
        </p:nvSpPr>
        <p:spPr bwMode="auto">
          <a:xfrm>
            <a:off x="6070600" y="4932363"/>
            <a:ext cx="254000"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79" name="Oval 180"/>
          <p:cNvSpPr>
            <a:spLocks noChangeArrowheads="1"/>
          </p:cNvSpPr>
          <p:nvPr/>
        </p:nvSpPr>
        <p:spPr bwMode="auto">
          <a:xfrm>
            <a:off x="6165850" y="5027613"/>
            <a:ext cx="63500"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80" name="Rectangle 181"/>
          <p:cNvSpPr>
            <a:spLocks noChangeArrowheads="1"/>
          </p:cNvSpPr>
          <p:nvPr/>
        </p:nvSpPr>
        <p:spPr bwMode="auto">
          <a:xfrm>
            <a:off x="6591300" y="4932363"/>
            <a:ext cx="255588"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4</a:t>
            </a:r>
          </a:p>
        </p:txBody>
      </p:sp>
      <p:sp>
        <p:nvSpPr>
          <p:cNvPr id="21581" name="Rectangle 182"/>
          <p:cNvSpPr>
            <a:spLocks noChangeArrowheads="1"/>
          </p:cNvSpPr>
          <p:nvPr/>
        </p:nvSpPr>
        <p:spPr bwMode="auto">
          <a:xfrm>
            <a:off x="6846888" y="4932363"/>
            <a:ext cx="255587"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82" name="Oval 183"/>
          <p:cNvSpPr>
            <a:spLocks noChangeArrowheads="1"/>
          </p:cNvSpPr>
          <p:nvPr/>
        </p:nvSpPr>
        <p:spPr bwMode="auto">
          <a:xfrm>
            <a:off x="6942138" y="5027613"/>
            <a:ext cx="63500"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83" name="AutoShape 184"/>
          <p:cNvCxnSpPr>
            <a:cxnSpLocks noChangeShapeType="1"/>
            <a:stCxn id="21579" idx="6"/>
            <a:endCxn id="21580" idx="1"/>
          </p:cNvCxnSpPr>
          <p:nvPr/>
        </p:nvCxnSpPr>
        <p:spPr bwMode="auto">
          <a:xfrm>
            <a:off x="6229350" y="5060950"/>
            <a:ext cx="36195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84" name="AutoShape 185"/>
          <p:cNvCxnSpPr>
            <a:cxnSpLocks noChangeShapeType="1"/>
            <a:stCxn id="21576" idx="6"/>
            <a:endCxn id="21577" idx="1"/>
          </p:cNvCxnSpPr>
          <p:nvPr/>
        </p:nvCxnSpPr>
        <p:spPr bwMode="auto">
          <a:xfrm>
            <a:off x="5446713" y="5060950"/>
            <a:ext cx="36830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85" name="Rectangle 186"/>
          <p:cNvSpPr>
            <a:spLocks noChangeArrowheads="1"/>
          </p:cNvSpPr>
          <p:nvPr/>
        </p:nvSpPr>
        <p:spPr bwMode="auto">
          <a:xfrm>
            <a:off x="7334250" y="4932363"/>
            <a:ext cx="255588"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6</a:t>
            </a:r>
          </a:p>
        </p:txBody>
      </p:sp>
      <p:sp>
        <p:nvSpPr>
          <p:cNvPr id="21586" name="Rectangle 187" descr="Outlined diamond"/>
          <p:cNvSpPr>
            <a:spLocks noChangeArrowheads="1"/>
          </p:cNvSpPr>
          <p:nvPr/>
        </p:nvSpPr>
        <p:spPr bwMode="auto">
          <a:xfrm>
            <a:off x="7589838" y="4932363"/>
            <a:ext cx="255587" cy="255587"/>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87" name="Oval 188"/>
          <p:cNvSpPr>
            <a:spLocks noChangeArrowheads="1"/>
          </p:cNvSpPr>
          <p:nvPr/>
        </p:nvSpPr>
        <p:spPr bwMode="auto">
          <a:xfrm>
            <a:off x="7685088" y="5027613"/>
            <a:ext cx="65087"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588" name="AutoShape 189"/>
          <p:cNvCxnSpPr>
            <a:cxnSpLocks noChangeShapeType="1"/>
            <a:stCxn id="21582" idx="6"/>
            <a:endCxn id="21585" idx="1"/>
          </p:cNvCxnSpPr>
          <p:nvPr/>
        </p:nvCxnSpPr>
        <p:spPr bwMode="auto">
          <a:xfrm>
            <a:off x="7005638" y="5060950"/>
            <a:ext cx="328612"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89" name="Rectangle 190"/>
          <p:cNvSpPr>
            <a:spLocks noChangeArrowheads="1"/>
          </p:cNvSpPr>
          <p:nvPr/>
        </p:nvSpPr>
        <p:spPr bwMode="auto">
          <a:xfrm>
            <a:off x="5037138" y="5249863"/>
            <a:ext cx="255587" cy="2555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5</a:t>
            </a:r>
          </a:p>
        </p:txBody>
      </p:sp>
      <p:sp>
        <p:nvSpPr>
          <p:cNvPr id="21590" name="Rectangle 191" descr="Outlined diamond"/>
          <p:cNvSpPr>
            <a:spLocks noChangeArrowheads="1"/>
          </p:cNvSpPr>
          <p:nvPr/>
        </p:nvSpPr>
        <p:spPr bwMode="auto">
          <a:xfrm>
            <a:off x="5292725" y="5249863"/>
            <a:ext cx="255588" cy="255587"/>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91" name="Oval 192"/>
          <p:cNvSpPr>
            <a:spLocks noChangeArrowheads="1"/>
          </p:cNvSpPr>
          <p:nvPr/>
        </p:nvSpPr>
        <p:spPr bwMode="auto">
          <a:xfrm>
            <a:off x="5387975" y="5345113"/>
            <a:ext cx="63500" cy="65087"/>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92" name="Line 200"/>
          <p:cNvSpPr>
            <a:spLocks noChangeShapeType="1"/>
          </p:cNvSpPr>
          <p:nvPr/>
        </p:nvSpPr>
        <p:spPr bwMode="auto">
          <a:xfrm flipH="1">
            <a:off x="1347788" y="4868863"/>
            <a:ext cx="252412" cy="319087"/>
          </a:xfrm>
          <a:prstGeom prst="line">
            <a:avLst/>
          </a:prstGeom>
          <a:noFill/>
          <a:ln w="38100">
            <a:solidFill>
              <a:schemeClr val="accent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
        <p:nvSpPr>
          <p:cNvPr id="21593" name="Line 201"/>
          <p:cNvSpPr>
            <a:spLocks noChangeShapeType="1"/>
          </p:cNvSpPr>
          <p:nvPr/>
        </p:nvSpPr>
        <p:spPr bwMode="auto">
          <a:xfrm flipH="1">
            <a:off x="5256213" y="1771650"/>
            <a:ext cx="152400" cy="18573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th-TH"/>
          </a:p>
        </p:txBody>
      </p:sp>
      <p:sp>
        <p:nvSpPr>
          <p:cNvPr id="21594" name="Rectangle 202"/>
          <p:cNvSpPr>
            <a:spLocks noChangeArrowheads="1"/>
          </p:cNvSpPr>
          <p:nvPr/>
        </p:nvSpPr>
        <p:spPr bwMode="auto">
          <a:xfrm>
            <a:off x="5443538" y="1489075"/>
            <a:ext cx="264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r>
              <a:rPr lang="en-US" altLang="en-US" sz="1200"/>
              <a:t>degree = number of neighbors of u</a:t>
            </a:r>
          </a:p>
        </p:txBody>
      </p:sp>
      <p:sp>
        <p:nvSpPr>
          <p:cNvPr id="21595" name="Rectangle 203"/>
          <p:cNvSpPr>
            <a:spLocks noChangeArrowheads="1"/>
          </p:cNvSpPr>
          <p:nvPr/>
        </p:nvSpPr>
        <p:spPr bwMode="auto">
          <a:xfrm>
            <a:off x="5030788" y="5899150"/>
            <a:ext cx="255587"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3</a:t>
            </a:r>
          </a:p>
        </p:txBody>
      </p:sp>
      <p:sp>
        <p:nvSpPr>
          <p:cNvPr id="21596" name="Rectangle 204"/>
          <p:cNvSpPr>
            <a:spLocks noChangeArrowheads="1"/>
          </p:cNvSpPr>
          <p:nvPr/>
        </p:nvSpPr>
        <p:spPr bwMode="auto">
          <a:xfrm>
            <a:off x="5286375" y="5899150"/>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597" name="Oval 205"/>
          <p:cNvSpPr>
            <a:spLocks noChangeArrowheads="1"/>
          </p:cNvSpPr>
          <p:nvPr/>
        </p:nvSpPr>
        <p:spPr bwMode="auto">
          <a:xfrm>
            <a:off x="5381625" y="5994400"/>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sp>
        <p:nvSpPr>
          <p:cNvPr id="21598" name="Rectangle 206"/>
          <p:cNvSpPr>
            <a:spLocks noChangeArrowheads="1"/>
          </p:cNvSpPr>
          <p:nvPr/>
        </p:nvSpPr>
        <p:spPr bwMode="auto">
          <a:xfrm>
            <a:off x="5813425" y="5899150"/>
            <a:ext cx="255588" cy="255588"/>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r>
              <a:rPr lang="en-US" altLang="en-US" sz="1200"/>
              <a:t>7</a:t>
            </a:r>
          </a:p>
        </p:txBody>
      </p:sp>
      <p:sp>
        <p:nvSpPr>
          <p:cNvPr id="21599" name="Rectangle 207" descr="Outlined diamond"/>
          <p:cNvSpPr>
            <a:spLocks noChangeArrowheads="1"/>
          </p:cNvSpPr>
          <p:nvPr/>
        </p:nvSpPr>
        <p:spPr bwMode="auto">
          <a:xfrm>
            <a:off x="6069013" y="5899150"/>
            <a:ext cx="255587" cy="255588"/>
          </a:xfrm>
          <a:prstGeom prst="rect">
            <a:avLst/>
          </a:prstGeom>
          <a:pattFill prst="openDmnd">
            <a:fgClr>
              <a:schemeClr val="bg2"/>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pPr algn="ctr"/>
            <a:endParaRPr lang="en-US" altLang="en-US" sz="1200"/>
          </a:p>
        </p:txBody>
      </p:sp>
      <p:sp>
        <p:nvSpPr>
          <p:cNvPr id="21600" name="Oval 208"/>
          <p:cNvSpPr>
            <a:spLocks noChangeArrowheads="1"/>
          </p:cNvSpPr>
          <p:nvPr/>
        </p:nvSpPr>
        <p:spPr bwMode="auto">
          <a:xfrm>
            <a:off x="6164263" y="5994400"/>
            <a:ext cx="63500" cy="6508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a:solidFill>
                  <a:schemeClr val="tx1"/>
                </a:solidFill>
                <a:latin typeface="Comic Sans MS" panose="030F0702030302020204" pitchFamily="66" charset="0"/>
              </a:defRPr>
            </a:lvl1pPr>
            <a:lvl2pPr marL="742950" indent="-285750">
              <a:defRPr kumimoji="1">
                <a:solidFill>
                  <a:schemeClr val="tx1"/>
                </a:solidFill>
                <a:latin typeface="Comic Sans MS" panose="030F0702030302020204" pitchFamily="66" charset="0"/>
              </a:defRPr>
            </a:lvl2pPr>
            <a:lvl3pPr marL="1143000" indent="-228600">
              <a:defRPr kumimoji="1">
                <a:solidFill>
                  <a:schemeClr val="tx1"/>
                </a:solidFill>
                <a:latin typeface="Comic Sans MS" panose="030F0702030302020204" pitchFamily="66" charset="0"/>
              </a:defRPr>
            </a:lvl3pPr>
            <a:lvl4pPr marL="1600200" indent="-228600">
              <a:defRPr kumimoji="1">
                <a:solidFill>
                  <a:schemeClr val="tx1"/>
                </a:solidFill>
                <a:latin typeface="Comic Sans MS" panose="030F0702030302020204" pitchFamily="66" charset="0"/>
              </a:defRPr>
            </a:lvl4pPr>
            <a:lvl5pPr marL="2057400" indent="-228600">
              <a:defRPr kumimoji="1">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defRPr>
            </a:lvl9pPr>
          </a:lstStyle>
          <a:p>
            <a:endParaRPr lang="th-TH"/>
          </a:p>
        </p:txBody>
      </p:sp>
      <p:cxnSp>
        <p:nvCxnSpPr>
          <p:cNvPr id="21601" name="AutoShape 209"/>
          <p:cNvCxnSpPr>
            <a:cxnSpLocks noChangeShapeType="1"/>
            <a:stCxn id="21597" idx="6"/>
            <a:endCxn id="21598" idx="1"/>
          </p:cNvCxnSpPr>
          <p:nvPr/>
        </p:nvCxnSpPr>
        <p:spPr bwMode="auto">
          <a:xfrm>
            <a:off x="5445125" y="6027738"/>
            <a:ext cx="368300" cy="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8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8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WAYNE:public_html:kleinberg-tardos:alg-design.pot</Template>
  <TotalTime>13470</TotalTime>
  <Words>2866</Words>
  <Application>Microsoft Office PowerPoint</Application>
  <PresentationFormat>On-screen Show (4:3)</PresentationFormat>
  <Paragraphs>512</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Comic Sans MS</vt:lpstr>
      <vt:lpstr>Arial</vt:lpstr>
      <vt:lpstr>Monotype Sorts</vt:lpstr>
      <vt:lpstr>Wingdings</vt:lpstr>
      <vt:lpstr>Symbol</vt:lpstr>
      <vt:lpstr>Courier New</vt:lpstr>
      <vt:lpstr>Lucida Grande</vt:lpstr>
      <vt:lpstr>alg-design</vt:lpstr>
      <vt:lpstr>Chapter 3  Graphs</vt:lpstr>
      <vt:lpstr>3.1  Basic Definitions and Applications</vt:lpstr>
      <vt:lpstr>Undirected Graphs</vt:lpstr>
      <vt:lpstr>Some Graph Applications</vt:lpstr>
      <vt:lpstr>World Wide Web</vt:lpstr>
      <vt:lpstr>9-11 Terrorist Network</vt:lpstr>
      <vt:lpstr>Ecological Food Web</vt:lpstr>
      <vt:lpstr>Graph Representation:  Adjacency Matrix</vt:lpstr>
      <vt:lpstr>Graph Representation:  Adjacency List</vt:lpstr>
      <vt:lpstr>Paths and Connectivity</vt:lpstr>
      <vt:lpstr>Cycles</vt:lpstr>
      <vt:lpstr>Trees</vt:lpstr>
      <vt:lpstr>Rooted Trees</vt:lpstr>
      <vt:lpstr>Phylogeny Trees</vt:lpstr>
      <vt:lpstr>GUI Containment Hierarchy</vt:lpstr>
      <vt:lpstr>3.2  Graph Traversal</vt:lpstr>
      <vt:lpstr>Connectivity</vt:lpstr>
      <vt:lpstr>Breadth First Search</vt:lpstr>
      <vt:lpstr>Breadth First Search</vt:lpstr>
      <vt:lpstr>Breadth First Search:  Analysis</vt:lpstr>
      <vt:lpstr>Connected Component</vt:lpstr>
      <vt:lpstr>Flood Fill</vt:lpstr>
      <vt:lpstr>Flood Fill</vt:lpstr>
      <vt:lpstr>Connected Component</vt:lpstr>
      <vt:lpstr>3.4  Testing Bipartiteness</vt:lpstr>
      <vt:lpstr>Bipartite Graphs</vt:lpstr>
      <vt:lpstr>Testing Bipartiteness</vt:lpstr>
      <vt:lpstr>An Obstruction to Bipartiteness</vt:lpstr>
      <vt:lpstr>Bipartite Graphs</vt:lpstr>
      <vt:lpstr>Bipartite Graphs</vt:lpstr>
      <vt:lpstr>Bipartite Graphs</vt:lpstr>
      <vt:lpstr>Obstruction to Bipartiteness</vt:lpstr>
      <vt:lpstr>3.5  Connectivity in Directed Graphs</vt:lpstr>
      <vt:lpstr>Directed Graphs</vt:lpstr>
      <vt:lpstr>Graph Search</vt:lpstr>
      <vt:lpstr>Strong Connectivity</vt:lpstr>
      <vt:lpstr>Strong Connectivity:  Algorithm</vt:lpstr>
      <vt:lpstr>3.6  DAGs and Topological Ordering</vt:lpstr>
      <vt:lpstr>Directed Acyclic Graphs</vt:lpstr>
      <vt:lpstr>Precedence Constraints</vt:lpstr>
      <vt:lpstr>Directed Acyclic Graphs</vt:lpstr>
      <vt:lpstr>Directed Acyclic Graphs</vt:lpstr>
      <vt:lpstr>Directed Acyclic Graphs</vt:lpstr>
      <vt:lpstr>Directed Acyclic Graphs</vt:lpstr>
      <vt:lpstr>Topological Sorting Algorithm:  Running Time</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Kevin Wayne</dc:creator>
  <cp:lastModifiedBy>natchapol srisang</cp:lastModifiedBy>
  <cp:revision>742</cp:revision>
  <cp:lastPrinted>2006-01-20T16:50:17Z</cp:lastPrinted>
  <dcterms:created xsi:type="dcterms:W3CDTF">1999-12-31T01:41:01Z</dcterms:created>
  <dcterms:modified xsi:type="dcterms:W3CDTF">2015-03-12T08:20:20Z</dcterms:modified>
</cp:coreProperties>
</file>