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1" r:id="rId4"/>
    <p:sldId id="259" r:id="rId5"/>
    <p:sldId id="282" r:id="rId6"/>
    <p:sldId id="264" r:id="rId7"/>
    <p:sldId id="269" r:id="rId8"/>
    <p:sldId id="265" r:id="rId9"/>
    <p:sldId id="262" r:id="rId10"/>
    <p:sldId id="263" r:id="rId11"/>
    <p:sldId id="270" r:id="rId12"/>
    <p:sldId id="280" r:id="rId13"/>
    <p:sldId id="279" r:id="rId14"/>
    <p:sldId id="267" r:id="rId15"/>
    <p:sldId id="271" r:id="rId16"/>
    <p:sldId id="272" r:id="rId17"/>
    <p:sldId id="273" r:id="rId18"/>
    <p:sldId id="274" r:id="rId19"/>
    <p:sldId id="275" r:id="rId20"/>
    <p:sldId id="276" r:id="rId21"/>
    <p:sldId id="26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525"/>
    <a:srgbClr val="B216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34" d="100"/>
          <a:sy n="134" d="100"/>
        </p:scale>
        <p:origin x="96" y="87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F10855C-C9CE-404D-9516-02768B0B9445}" type="datetimeFigureOut">
              <a:rPr lang="zh-CN" altLang="en-US" smtClean="0"/>
              <a:pPr/>
              <a:t>2021/1/8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860A2B-FFB5-4C27-AAF9-3D9798C812F8}" type="slidenum">
              <a:rPr lang="zh-CN" altLang="en-US" smtClean="0"/>
              <a:pPr/>
              <a:t>‹#›</a:t>
            </a:fld>
            <a:endParaRPr lang="zh-CN" altLang="en-US"/>
          </a:p>
        </p:txBody>
      </p:sp>
    </p:spTree>
    <p:extLst>
      <p:ext uri="{BB962C8B-B14F-4D97-AF65-F5344CB8AC3E}">
        <p14:creationId xmlns:p14="http://schemas.microsoft.com/office/powerpoint/2010/main" val="3583529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10855C-C9CE-404D-9516-02768B0B9445}" type="datetimeFigureOut">
              <a:rPr lang="zh-CN" altLang="en-US" smtClean="0"/>
              <a:pPr/>
              <a:t>2021/1/8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860A2B-FFB5-4C27-AAF9-3D9798C812F8}" type="slidenum">
              <a:rPr lang="zh-CN" altLang="en-US" smtClean="0"/>
              <a:pPr/>
              <a:t>‹#›</a:t>
            </a:fld>
            <a:endParaRPr lang="zh-CN" altLang="en-US"/>
          </a:p>
        </p:txBody>
      </p:sp>
    </p:spTree>
    <p:extLst>
      <p:ext uri="{BB962C8B-B14F-4D97-AF65-F5344CB8AC3E}">
        <p14:creationId xmlns:p14="http://schemas.microsoft.com/office/powerpoint/2010/main" val="1693675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10855C-C9CE-404D-9516-02768B0B9445}" type="datetimeFigureOut">
              <a:rPr lang="zh-CN" altLang="en-US" smtClean="0"/>
              <a:pPr/>
              <a:t>2021/1/8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860A2B-FFB5-4C27-AAF9-3D9798C812F8}" type="slidenum">
              <a:rPr lang="zh-CN" altLang="en-US" smtClean="0"/>
              <a:pPr/>
              <a:t>‹#›</a:t>
            </a:fld>
            <a:endParaRPr lang="zh-CN" altLang="en-US"/>
          </a:p>
        </p:txBody>
      </p:sp>
    </p:spTree>
    <p:extLst>
      <p:ext uri="{BB962C8B-B14F-4D97-AF65-F5344CB8AC3E}">
        <p14:creationId xmlns:p14="http://schemas.microsoft.com/office/powerpoint/2010/main" val="1522989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10855C-C9CE-404D-9516-02768B0B9445}" type="datetimeFigureOut">
              <a:rPr lang="zh-CN" altLang="en-US" smtClean="0"/>
              <a:pPr/>
              <a:t>2021/1/8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860A2B-FFB5-4C27-AAF9-3D9798C812F8}" type="slidenum">
              <a:rPr lang="zh-CN" altLang="en-US" smtClean="0"/>
              <a:pPr/>
              <a:t>‹#›</a:t>
            </a:fld>
            <a:endParaRPr lang="zh-CN" altLang="en-US"/>
          </a:p>
        </p:txBody>
      </p:sp>
    </p:spTree>
    <p:extLst>
      <p:ext uri="{BB962C8B-B14F-4D97-AF65-F5344CB8AC3E}">
        <p14:creationId xmlns:p14="http://schemas.microsoft.com/office/powerpoint/2010/main" val="135175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F10855C-C9CE-404D-9516-02768B0B9445}" type="datetimeFigureOut">
              <a:rPr lang="zh-CN" altLang="en-US" smtClean="0"/>
              <a:pPr/>
              <a:t>2021/1/8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860A2B-FFB5-4C27-AAF9-3D9798C812F8}" type="slidenum">
              <a:rPr lang="zh-CN" altLang="en-US" smtClean="0"/>
              <a:pPr/>
              <a:t>‹#›</a:t>
            </a:fld>
            <a:endParaRPr lang="zh-CN" altLang="en-US"/>
          </a:p>
        </p:txBody>
      </p:sp>
    </p:spTree>
    <p:extLst>
      <p:ext uri="{BB962C8B-B14F-4D97-AF65-F5344CB8AC3E}">
        <p14:creationId xmlns:p14="http://schemas.microsoft.com/office/powerpoint/2010/main" val="3010704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10855C-C9CE-404D-9516-02768B0B9445}" type="datetimeFigureOut">
              <a:rPr lang="zh-CN" altLang="en-US" smtClean="0"/>
              <a:pPr/>
              <a:t>2021/1/8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860A2B-FFB5-4C27-AAF9-3D9798C812F8}" type="slidenum">
              <a:rPr lang="zh-CN" altLang="en-US" smtClean="0"/>
              <a:pPr/>
              <a:t>‹#›</a:t>
            </a:fld>
            <a:endParaRPr lang="zh-CN" altLang="en-US"/>
          </a:p>
        </p:txBody>
      </p:sp>
    </p:spTree>
    <p:extLst>
      <p:ext uri="{BB962C8B-B14F-4D97-AF65-F5344CB8AC3E}">
        <p14:creationId xmlns:p14="http://schemas.microsoft.com/office/powerpoint/2010/main" val="2067459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F10855C-C9CE-404D-9516-02768B0B9445}" type="datetimeFigureOut">
              <a:rPr lang="zh-CN" altLang="en-US" smtClean="0"/>
              <a:pPr/>
              <a:t>2021/1/8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860A2B-FFB5-4C27-AAF9-3D9798C812F8}" type="slidenum">
              <a:rPr lang="zh-CN" altLang="en-US" smtClean="0"/>
              <a:pPr/>
              <a:t>‹#›</a:t>
            </a:fld>
            <a:endParaRPr lang="zh-CN" altLang="en-US"/>
          </a:p>
        </p:txBody>
      </p:sp>
      <p:sp>
        <p:nvSpPr>
          <p:cNvPr id="11" name="矩形 10"/>
          <p:cNvSpPr/>
          <p:nvPr userDrawn="1"/>
        </p:nvSpPr>
        <p:spPr>
          <a:xfrm>
            <a:off x="5371860" y="15013150"/>
            <a:ext cx="966254"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p>
        </p:txBody>
      </p:sp>
    </p:spTree>
    <p:extLst>
      <p:ext uri="{BB962C8B-B14F-4D97-AF65-F5344CB8AC3E}">
        <p14:creationId xmlns:p14="http://schemas.microsoft.com/office/powerpoint/2010/main" val="3940690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F10855C-C9CE-404D-9516-02768B0B9445}" type="datetimeFigureOut">
              <a:rPr lang="zh-CN" altLang="en-US" smtClean="0"/>
              <a:pPr/>
              <a:t>2021/1/8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860A2B-FFB5-4C27-AAF9-3D9798C812F8}" type="slidenum">
              <a:rPr lang="zh-CN" altLang="en-US" smtClean="0"/>
              <a:pPr/>
              <a:t>‹#›</a:t>
            </a:fld>
            <a:endParaRPr lang="zh-CN" altLang="en-US"/>
          </a:p>
        </p:txBody>
      </p:sp>
    </p:spTree>
    <p:extLst>
      <p:ext uri="{BB962C8B-B14F-4D97-AF65-F5344CB8AC3E}">
        <p14:creationId xmlns:p14="http://schemas.microsoft.com/office/powerpoint/2010/main" val="248369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10855C-C9CE-404D-9516-02768B0B9445}" type="datetimeFigureOut">
              <a:rPr lang="zh-CN" altLang="en-US" smtClean="0"/>
              <a:pPr/>
              <a:t>2021/1/8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860A2B-FFB5-4C27-AAF9-3D9798C812F8}" type="slidenum">
              <a:rPr lang="zh-CN" altLang="en-US" smtClean="0"/>
              <a:pPr/>
              <a:t>‹#›</a:t>
            </a:fld>
            <a:endParaRPr lang="zh-CN" altLang="en-US"/>
          </a:p>
        </p:txBody>
      </p:sp>
    </p:spTree>
    <p:extLst>
      <p:ext uri="{BB962C8B-B14F-4D97-AF65-F5344CB8AC3E}">
        <p14:creationId xmlns:p14="http://schemas.microsoft.com/office/powerpoint/2010/main" val="111588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10855C-C9CE-404D-9516-02768B0B9445}" type="datetimeFigureOut">
              <a:rPr lang="zh-CN" altLang="en-US" smtClean="0"/>
              <a:pPr/>
              <a:t>2021/1/8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860A2B-FFB5-4C27-AAF9-3D9798C812F8}" type="slidenum">
              <a:rPr lang="zh-CN" altLang="en-US" smtClean="0"/>
              <a:pPr/>
              <a:t>‹#›</a:t>
            </a:fld>
            <a:endParaRPr lang="zh-CN" altLang="en-US"/>
          </a:p>
        </p:txBody>
      </p:sp>
    </p:spTree>
    <p:extLst>
      <p:ext uri="{BB962C8B-B14F-4D97-AF65-F5344CB8AC3E}">
        <p14:creationId xmlns:p14="http://schemas.microsoft.com/office/powerpoint/2010/main" val="70460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10855C-C9CE-404D-9516-02768B0B9445}" type="datetimeFigureOut">
              <a:rPr lang="zh-CN" altLang="en-US" smtClean="0"/>
              <a:pPr/>
              <a:t>2021/1/8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860A2B-FFB5-4C27-AAF9-3D9798C812F8}" type="slidenum">
              <a:rPr lang="zh-CN" altLang="en-US" smtClean="0"/>
              <a:pPr/>
              <a:t>‹#›</a:t>
            </a:fld>
            <a:endParaRPr lang="zh-CN" altLang="en-US"/>
          </a:p>
        </p:txBody>
      </p:sp>
    </p:spTree>
    <p:extLst>
      <p:ext uri="{BB962C8B-B14F-4D97-AF65-F5344CB8AC3E}">
        <p14:creationId xmlns:p14="http://schemas.microsoft.com/office/powerpoint/2010/main" val="3062514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0855C-C9CE-404D-9516-02768B0B9445}" type="datetimeFigureOut">
              <a:rPr lang="zh-CN" altLang="en-US" smtClean="0"/>
              <a:pPr/>
              <a:t>2021/1/8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860A2B-FFB5-4C27-AAF9-3D9798C812F8}" type="slidenum">
              <a:rPr lang="zh-CN" altLang="en-US" smtClean="0"/>
              <a:pPr/>
              <a:t>‹#›</a:t>
            </a:fld>
            <a:endParaRPr lang="zh-CN" altLang="en-US"/>
          </a:p>
        </p:txBody>
      </p:sp>
    </p:spTree>
    <p:extLst>
      <p:ext uri="{BB962C8B-B14F-4D97-AF65-F5344CB8AC3E}">
        <p14:creationId xmlns:p14="http://schemas.microsoft.com/office/powerpoint/2010/main" val="2878496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PA_矩形 9"/>
          <p:cNvSpPr/>
          <p:nvPr>
            <p:custDataLst>
              <p:tags r:id="rId1"/>
            </p:custDataLst>
          </p:nvPr>
        </p:nvSpPr>
        <p:spPr>
          <a:xfrm>
            <a:off x="-180110" y="1903107"/>
            <a:ext cx="12552220" cy="2275921"/>
          </a:xfrm>
          <a:prstGeom prst="rect">
            <a:avLst/>
          </a:prstGeom>
          <a:solidFill>
            <a:srgbClr val="7030A0"/>
          </a:solidFill>
          <a:ln w="38100">
            <a:gradFill flip="none" rotWithShape="1">
              <a:gsLst>
                <a:gs pos="0">
                  <a:srgbClr val="CFCFCF"/>
                </a:gs>
                <a:gs pos="100000">
                  <a:schemeClr val="bg1"/>
                </a:gs>
              </a:gsLst>
              <a:lin ang="2700000" scaled="1"/>
              <a:tileRect/>
            </a:gradFill>
          </a:ln>
          <a:effectLst>
            <a:innerShdw blurRad="203200" dist="2032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PA_文本框 14"/>
          <p:cNvSpPr txBox="1"/>
          <p:nvPr>
            <p:custDataLst>
              <p:tags r:id="rId2"/>
            </p:custDataLst>
          </p:nvPr>
        </p:nvSpPr>
        <p:spPr>
          <a:xfrm>
            <a:off x="4376010" y="2195354"/>
            <a:ext cx="7996100" cy="1107996"/>
          </a:xfrm>
          <a:prstGeom prst="rect">
            <a:avLst/>
          </a:prstGeom>
          <a:noFill/>
          <a:effectLst/>
        </p:spPr>
        <p:txBody>
          <a:bodyPr wrap="none" rtlCol="0">
            <a:spAutoFit/>
          </a:bodyPr>
          <a:lstStyle/>
          <a:p>
            <a:r>
              <a:rPr lang="en-US" altLang="zh-CN" sz="6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MDUI </a:t>
            </a:r>
            <a:r>
              <a:rPr lang="zh-CN" altLang="en-US" sz="6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博客论坛系统</a:t>
            </a:r>
          </a:p>
        </p:txBody>
      </p:sp>
      <p:sp>
        <p:nvSpPr>
          <p:cNvPr id="18" name="PA_文本框 17"/>
          <p:cNvSpPr txBox="1"/>
          <p:nvPr>
            <p:custDataLst>
              <p:tags r:id="rId3"/>
            </p:custDataLst>
          </p:nvPr>
        </p:nvSpPr>
        <p:spPr>
          <a:xfrm>
            <a:off x="5156514" y="3416574"/>
            <a:ext cx="5724644" cy="461665"/>
          </a:xfrm>
          <a:prstGeom prst="rect">
            <a:avLst/>
          </a:prstGeom>
          <a:noFill/>
          <a:effectLst/>
        </p:spPr>
        <p:txBody>
          <a:bodyPr wrap="non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杜宇森、唐硕煜、徐淼、卢睿东、陆禹澔</a:t>
            </a:r>
          </a:p>
        </p:txBody>
      </p:sp>
    </p:spTree>
    <p:extLst>
      <p:ext uri="{BB962C8B-B14F-4D97-AF65-F5344CB8AC3E}">
        <p14:creationId xmlns:p14="http://schemas.microsoft.com/office/powerpoint/2010/main" val="251027467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8AC48-71E4-4168-95DB-6C927C256076}"/>
              </a:ext>
            </a:extLst>
          </p:cNvPr>
          <p:cNvSpPr>
            <a:spLocks noGrp="1"/>
          </p:cNvSpPr>
          <p:nvPr>
            <p:ph type="title"/>
          </p:nvPr>
        </p:nvSpPr>
        <p:spPr/>
        <p:txBody>
          <a:bodyPr/>
          <a:lstStyle/>
          <a:p>
            <a:r>
              <a:rPr lang="zh-CN" altLang="en-US" dirty="0"/>
              <a:t>技术方案</a:t>
            </a:r>
          </a:p>
        </p:txBody>
      </p:sp>
      <p:sp>
        <p:nvSpPr>
          <p:cNvPr id="3" name="内容占位符 2">
            <a:extLst>
              <a:ext uri="{FF2B5EF4-FFF2-40B4-BE49-F238E27FC236}">
                <a16:creationId xmlns:a16="http://schemas.microsoft.com/office/drawing/2014/main" id="{A5D5A6BF-21BC-46B8-90CE-0B5DA3F5EEDB}"/>
              </a:ext>
            </a:extLst>
          </p:cNvPr>
          <p:cNvSpPr>
            <a:spLocks noGrp="1"/>
          </p:cNvSpPr>
          <p:nvPr>
            <p:ph idx="1"/>
          </p:nvPr>
        </p:nvSpPr>
        <p:spPr/>
        <p:txBody>
          <a:bodyPr/>
          <a:lstStyle/>
          <a:p>
            <a:r>
              <a:rPr lang="en-US" altLang="zh-CN" dirty="0"/>
              <a:t>1</a:t>
            </a:r>
            <a:r>
              <a:rPr lang="zh-CN" altLang="en-US" dirty="0"/>
              <a:t>、服务器</a:t>
            </a:r>
            <a:endParaRPr lang="en-US" altLang="zh-CN" dirty="0"/>
          </a:p>
          <a:p>
            <a:pPr lvl="1"/>
            <a:r>
              <a:rPr lang="en-US" altLang="zh-CN" dirty="0"/>
              <a:t>A</a:t>
            </a:r>
            <a:r>
              <a:rPr lang="zh-CN" altLang="en-US" dirty="0"/>
              <a:t>、数据库服务器（</a:t>
            </a:r>
            <a:r>
              <a:rPr lang="en-US" altLang="zh-CN" dirty="0"/>
              <a:t>MySQL</a:t>
            </a:r>
            <a:r>
              <a:rPr lang="zh-CN" altLang="en-US" dirty="0"/>
              <a:t>）</a:t>
            </a:r>
            <a:endParaRPr lang="en-US" altLang="zh-CN" dirty="0"/>
          </a:p>
          <a:p>
            <a:pPr lvl="1"/>
            <a:r>
              <a:rPr lang="en-US" altLang="zh-CN" dirty="0"/>
              <a:t>B</a:t>
            </a:r>
            <a:r>
              <a:rPr lang="zh-CN" altLang="en-US" dirty="0"/>
              <a:t>、文件对象存储服务器（</a:t>
            </a:r>
            <a:r>
              <a:rPr lang="en-US" altLang="zh-CN" dirty="0"/>
              <a:t>OSS</a:t>
            </a:r>
            <a:r>
              <a:rPr lang="zh-CN" altLang="en-US" dirty="0"/>
              <a:t>）</a:t>
            </a:r>
            <a:endParaRPr lang="en-US" altLang="zh-CN" dirty="0"/>
          </a:p>
          <a:p>
            <a:pPr lvl="1"/>
            <a:r>
              <a:rPr lang="en-US" altLang="zh-CN" dirty="0"/>
              <a:t>C</a:t>
            </a:r>
            <a:r>
              <a:rPr lang="zh-CN" altLang="en-US" dirty="0"/>
              <a:t>、应用</a:t>
            </a:r>
            <a:r>
              <a:rPr lang="en-US" altLang="zh-CN" dirty="0"/>
              <a:t>/Web</a:t>
            </a:r>
            <a:r>
              <a:rPr lang="zh-CN" altLang="en-US" dirty="0"/>
              <a:t>服务器（</a:t>
            </a:r>
            <a:r>
              <a:rPr lang="en-US" altLang="zh-CN" dirty="0"/>
              <a:t>Tomcat</a:t>
            </a:r>
            <a:r>
              <a:rPr lang="zh-CN" altLang="en-US" dirty="0"/>
              <a:t>）</a:t>
            </a:r>
            <a:endParaRPr lang="en-US" altLang="zh-CN" dirty="0"/>
          </a:p>
          <a:p>
            <a:pPr lvl="1"/>
            <a:r>
              <a:rPr lang="en-US" altLang="zh-CN" dirty="0"/>
              <a:t>D</a:t>
            </a:r>
            <a:r>
              <a:rPr lang="zh-CN" altLang="en-US" dirty="0"/>
              <a:t>、物理服务器（</a:t>
            </a:r>
            <a:r>
              <a:rPr lang="en-US" altLang="zh-CN" dirty="0"/>
              <a:t>CentOS</a:t>
            </a:r>
            <a:r>
              <a:rPr lang="zh-CN" altLang="en-US" dirty="0"/>
              <a:t>）</a:t>
            </a:r>
            <a:endParaRPr lang="en-US" altLang="zh-CN" dirty="0"/>
          </a:p>
          <a:p>
            <a:r>
              <a:rPr lang="en-US" altLang="zh-CN" dirty="0"/>
              <a:t>2</a:t>
            </a:r>
            <a:r>
              <a:rPr lang="zh-CN" altLang="en-US" dirty="0"/>
              <a:t>、设计模式与框架</a:t>
            </a:r>
            <a:endParaRPr lang="en-US" altLang="zh-CN" dirty="0"/>
          </a:p>
          <a:p>
            <a:pPr lvl="1"/>
            <a:r>
              <a:rPr lang="en-US" altLang="zh-CN" dirty="0"/>
              <a:t>A</a:t>
            </a:r>
            <a:r>
              <a:rPr lang="zh-CN" altLang="en-US" dirty="0"/>
              <a:t>、</a:t>
            </a:r>
            <a:r>
              <a:rPr lang="en-US" altLang="zh-CN" dirty="0"/>
              <a:t>MVC</a:t>
            </a:r>
            <a:r>
              <a:rPr lang="zh-CN" altLang="en-US" dirty="0"/>
              <a:t>设计</a:t>
            </a:r>
            <a:endParaRPr lang="en-US" altLang="zh-CN" dirty="0"/>
          </a:p>
          <a:p>
            <a:pPr lvl="1"/>
            <a:r>
              <a:rPr lang="en-US" altLang="zh-CN" dirty="0"/>
              <a:t>B</a:t>
            </a:r>
            <a:r>
              <a:rPr lang="zh-CN" altLang="en-US" dirty="0"/>
              <a:t>、</a:t>
            </a:r>
            <a:r>
              <a:rPr lang="en-US" altLang="zh-CN" dirty="0"/>
              <a:t>MDUI</a:t>
            </a:r>
            <a:r>
              <a:rPr lang="zh-CN" altLang="en-US" dirty="0"/>
              <a:t>前端框架</a:t>
            </a:r>
            <a:endParaRPr lang="en-US" altLang="zh-CN" dirty="0"/>
          </a:p>
          <a:p>
            <a:pPr lvl="1"/>
            <a:r>
              <a:rPr lang="en-US" altLang="zh-CN" dirty="0"/>
              <a:t>C</a:t>
            </a:r>
            <a:r>
              <a:rPr lang="zh-CN" altLang="en-US" dirty="0"/>
              <a:t>、</a:t>
            </a:r>
            <a:r>
              <a:rPr lang="en-US" altLang="zh-CN" dirty="0"/>
              <a:t>Vue.js</a:t>
            </a:r>
            <a:r>
              <a:rPr lang="zh-CN" altLang="en-US" dirty="0"/>
              <a:t>前端框架</a:t>
            </a:r>
            <a:endParaRPr lang="en-US" altLang="zh-CN" dirty="0"/>
          </a:p>
        </p:txBody>
      </p:sp>
    </p:spTree>
    <p:extLst>
      <p:ext uri="{BB962C8B-B14F-4D97-AF65-F5344CB8AC3E}">
        <p14:creationId xmlns:p14="http://schemas.microsoft.com/office/powerpoint/2010/main" val="2394230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8AC48-71E4-4168-95DB-6C927C256076}"/>
              </a:ext>
            </a:extLst>
          </p:cNvPr>
          <p:cNvSpPr>
            <a:spLocks noGrp="1"/>
          </p:cNvSpPr>
          <p:nvPr>
            <p:ph type="title"/>
          </p:nvPr>
        </p:nvSpPr>
        <p:spPr/>
        <p:txBody>
          <a:bodyPr/>
          <a:lstStyle/>
          <a:p>
            <a:r>
              <a:rPr lang="zh-CN" altLang="en-US" dirty="0"/>
              <a:t>技术方案</a:t>
            </a:r>
          </a:p>
        </p:txBody>
      </p:sp>
      <p:sp>
        <p:nvSpPr>
          <p:cNvPr id="3" name="内容占位符 2">
            <a:extLst>
              <a:ext uri="{FF2B5EF4-FFF2-40B4-BE49-F238E27FC236}">
                <a16:creationId xmlns:a16="http://schemas.microsoft.com/office/drawing/2014/main" id="{A5D5A6BF-21BC-46B8-90CE-0B5DA3F5EEDB}"/>
              </a:ext>
            </a:extLst>
          </p:cNvPr>
          <p:cNvSpPr>
            <a:spLocks noGrp="1"/>
          </p:cNvSpPr>
          <p:nvPr>
            <p:ph idx="1"/>
          </p:nvPr>
        </p:nvSpPr>
        <p:spPr>
          <a:xfrm>
            <a:off x="838200" y="1825625"/>
            <a:ext cx="10515600" cy="4667250"/>
          </a:xfrm>
        </p:spPr>
        <p:txBody>
          <a:bodyPr/>
          <a:lstStyle/>
          <a:p>
            <a:r>
              <a:rPr lang="en-US" altLang="zh-CN" dirty="0"/>
              <a:t>3</a:t>
            </a:r>
            <a:r>
              <a:rPr lang="zh-CN" altLang="en-US" dirty="0"/>
              <a:t>、网络</a:t>
            </a:r>
            <a:endParaRPr lang="en-US" altLang="zh-CN" dirty="0"/>
          </a:p>
          <a:p>
            <a:pPr lvl="1"/>
            <a:r>
              <a:rPr lang="en-US" altLang="zh-CN" dirty="0"/>
              <a:t>A</a:t>
            </a:r>
            <a:r>
              <a:rPr lang="zh-CN" altLang="en-US" dirty="0"/>
              <a:t>、广域网（公共以太网</a:t>
            </a:r>
            <a:r>
              <a:rPr lang="en-US" altLang="zh-CN" dirty="0"/>
              <a:t>ipv4/ipv6</a:t>
            </a:r>
            <a:r>
              <a:rPr lang="zh-CN" altLang="en-US" dirty="0"/>
              <a:t>）访问接口</a:t>
            </a:r>
            <a:endParaRPr lang="en-US" altLang="zh-CN" dirty="0"/>
          </a:p>
          <a:p>
            <a:pPr lvl="1"/>
            <a:r>
              <a:rPr lang="en-US" altLang="zh-CN" dirty="0"/>
              <a:t>B</a:t>
            </a:r>
            <a:r>
              <a:rPr lang="zh-CN" altLang="en-US" dirty="0"/>
              <a:t>、域内防火墙安全技术（端口防火墙，应用防火墙，注入防火墙等）</a:t>
            </a:r>
            <a:endParaRPr lang="en-US" altLang="zh-CN" dirty="0"/>
          </a:p>
          <a:p>
            <a:pPr lvl="1"/>
            <a:r>
              <a:rPr lang="en-US" altLang="zh-CN" dirty="0"/>
              <a:t>C</a:t>
            </a:r>
            <a:r>
              <a:rPr lang="zh-CN" altLang="en-US" dirty="0"/>
              <a:t>、内容分发网络（</a:t>
            </a:r>
            <a:r>
              <a:rPr lang="en-US" altLang="zh-CN" dirty="0"/>
              <a:t>CDN</a:t>
            </a:r>
            <a:r>
              <a:rPr lang="zh-CN" altLang="en-US" dirty="0"/>
              <a:t>）</a:t>
            </a:r>
            <a:endParaRPr lang="en-US" altLang="zh-CN" dirty="0"/>
          </a:p>
          <a:p>
            <a:pPr lvl="1"/>
            <a:r>
              <a:rPr lang="en-US" altLang="zh-CN" dirty="0"/>
              <a:t>D</a:t>
            </a:r>
            <a:r>
              <a:rPr lang="zh-CN" altLang="en-US" dirty="0"/>
              <a:t>、边际网关协议（</a:t>
            </a:r>
            <a:r>
              <a:rPr lang="en-US" altLang="zh-CN" dirty="0"/>
              <a:t>BGP</a:t>
            </a:r>
            <a:r>
              <a:rPr lang="zh-CN" altLang="en-US" dirty="0"/>
              <a:t>）</a:t>
            </a:r>
            <a:endParaRPr lang="en-US" altLang="zh-CN" dirty="0"/>
          </a:p>
          <a:p>
            <a:pPr lvl="1"/>
            <a:r>
              <a:rPr lang="en-US" altLang="zh-CN" dirty="0"/>
              <a:t>E</a:t>
            </a:r>
            <a:r>
              <a:rPr lang="zh-CN" altLang="en-US" dirty="0"/>
              <a:t>、广域网防火墙（</a:t>
            </a:r>
            <a:r>
              <a:rPr lang="en-US" altLang="zh-CN" dirty="0"/>
              <a:t>DDoS</a:t>
            </a:r>
            <a:r>
              <a:rPr lang="zh-CN" altLang="en-US" dirty="0"/>
              <a:t>，</a:t>
            </a:r>
            <a:r>
              <a:rPr lang="en-US" altLang="zh-CN" dirty="0"/>
              <a:t>CC</a:t>
            </a:r>
            <a:r>
              <a:rPr lang="zh-CN" altLang="en-US" dirty="0"/>
              <a:t>攻击防御）</a:t>
            </a:r>
            <a:endParaRPr lang="en-US" altLang="zh-CN" dirty="0"/>
          </a:p>
          <a:p>
            <a:r>
              <a:rPr lang="en-US" altLang="zh-CN" dirty="0"/>
              <a:t>4</a:t>
            </a:r>
            <a:r>
              <a:rPr lang="zh-CN" altLang="en-US" dirty="0"/>
              <a:t>、数据安全</a:t>
            </a:r>
            <a:endParaRPr lang="en-US" altLang="zh-CN" dirty="0"/>
          </a:p>
          <a:p>
            <a:pPr lvl="1"/>
            <a:r>
              <a:rPr lang="en-US" altLang="zh-CN" dirty="0"/>
              <a:t>A</a:t>
            </a:r>
            <a:r>
              <a:rPr lang="zh-CN" altLang="en-US" dirty="0"/>
              <a:t>、采用冗余服务器设计</a:t>
            </a:r>
            <a:endParaRPr lang="en-US" altLang="zh-CN" dirty="0"/>
          </a:p>
          <a:p>
            <a:pPr lvl="1"/>
            <a:r>
              <a:rPr lang="en-US" altLang="zh-CN" dirty="0"/>
              <a:t>B</a:t>
            </a:r>
            <a:r>
              <a:rPr lang="zh-CN" altLang="en-US" dirty="0"/>
              <a:t>、数据库局域网内脱机运行</a:t>
            </a:r>
            <a:endParaRPr lang="en-US" altLang="zh-CN" dirty="0"/>
          </a:p>
          <a:p>
            <a:pPr lvl="1"/>
            <a:r>
              <a:rPr lang="en-US" altLang="zh-CN" dirty="0"/>
              <a:t>C</a:t>
            </a:r>
            <a:r>
              <a:rPr lang="zh-CN" altLang="en-US" dirty="0"/>
              <a:t>、采用</a:t>
            </a:r>
            <a:r>
              <a:rPr lang="en-US" altLang="zh-CN" dirty="0"/>
              <a:t>Raid10</a:t>
            </a:r>
            <a:r>
              <a:rPr lang="zh-CN" altLang="en-US" dirty="0"/>
              <a:t>阵列设计</a:t>
            </a:r>
            <a:endParaRPr lang="en-US" altLang="zh-CN" dirty="0"/>
          </a:p>
          <a:p>
            <a:pPr lvl="1"/>
            <a:r>
              <a:rPr lang="en-US" altLang="zh-CN" dirty="0"/>
              <a:t>D</a:t>
            </a:r>
            <a:r>
              <a:rPr lang="zh-CN" altLang="en-US" dirty="0"/>
              <a:t>、采用加密算法（</a:t>
            </a:r>
            <a:r>
              <a:rPr lang="en-US" altLang="zh-CN" dirty="0"/>
              <a:t>MD5</a:t>
            </a:r>
            <a:r>
              <a:rPr lang="zh-CN" altLang="en-US" dirty="0"/>
              <a:t>、</a:t>
            </a:r>
            <a:r>
              <a:rPr lang="en-US" altLang="zh-CN" dirty="0"/>
              <a:t>AES256</a:t>
            </a:r>
            <a:r>
              <a:rPr lang="zh-CN" altLang="en-US" dirty="0"/>
              <a:t>等）</a:t>
            </a:r>
            <a:endParaRPr lang="en-US" altLang="zh-CN" dirty="0"/>
          </a:p>
        </p:txBody>
      </p:sp>
    </p:spTree>
    <p:extLst>
      <p:ext uri="{BB962C8B-B14F-4D97-AF65-F5344CB8AC3E}">
        <p14:creationId xmlns:p14="http://schemas.microsoft.com/office/powerpoint/2010/main" val="4282434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71193-1FC8-4455-B579-FF0AA407E902}"/>
              </a:ext>
            </a:extLst>
          </p:cNvPr>
          <p:cNvSpPr>
            <a:spLocks noGrp="1"/>
          </p:cNvSpPr>
          <p:nvPr>
            <p:ph type="title"/>
          </p:nvPr>
        </p:nvSpPr>
        <p:spPr/>
        <p:txBody>
          <a:bodyPr/>
          <a:lstStyle/>
          <a:p>
            <a:r>
              <a:rPr lang="zh-CN" altLang="en-US" dirty="0"/>
              <a:t>团队协作方案</a:t>
            </a:r>
          </a:p>
        </p:txBody>
      </p:sp>
      <p:sp>
        <p:nvSpPr>
          <p:cNvPr id="3" name="内容占位符 2">
            <a:extLst>
              <a:ext uri="{FF2B5EF4-FFF2-40B4-BE49-F238E27FC236}">
                <a16:creationId xmlns:a16="http://schemas.microsoft.com/office/drawing/2014/main" id="{50FD0DA4-6208-4BF3-A8B9-6AADD66A0BDF}"/>
              </a:ext>
            </a:extLst>
          </p:cNvPr>
          <p:cNvSpPr>
            <a:spLocks noGrp="1"/>
          </p:cNvSpPr>
          <p:nvPr>
            <p:ph idx="1"/>
          </p:nvPr>
        </p:nvSpPr>
        <p:spPr/>
        <p:txBody>
          <a:bodyPr/>
          <a:lstStyle/>
          <a:p>
            <a:r>
              <a:rPr lang="en-US" altLang="zh-CN" dirty="0"/>
              <a:t>1</a:t>
            </a:r>
            <a:r>
              <a:rPr lang="zh-CN" altLang="en-US" dirty="0"/>
              <a:t>、采用</a:t>
            </a:r>
            <a:r>
              <a:rPr lang="en-US" altLang="zh-CN" dirty="0"/>
              <a:t>Microsoft Teams</a:t>
            </a:r>
            <a:r>
              <a:rPr lang="zh-CN" altLang="en-US" dirty="0"/>
              <a:t>进行会议与组内交流</a:t>
            </a:r>
            <a:endParaRPr lang="en-US" altLang="zh-CN" dirty="0"/>
          </a:p>
          <a:p>
            <a:r>
              <a:rPr lang="en-US" altLang="zh-CN" dirty="0"/>
              <a:t>2</a:t>
            </a:r>
            <a:r>
              <a:rPr lang="zh-CN" altLang="en-US" dirty="0"/>
              <a:t>、通过企业</a:t>
            </a:r>
            <a:r>
              <a:rPr lang="en-US" altLang="zh-CN" dirty="0"/>
              <a:t>OneDrive</a:t>
            </a:r>
            <a:r>
              <a:rPr lang="zh-CN" altLang="en-US" dirty="0"/>
              <a:t>进行项目文件同步</a:t>
            </a:r>
            <a:endParaRPr lang="en-US" altLang="zh-CN" dirty="0"/>
          </a:p>
          <a:p>
            <a:r>
              <a:rPr lang="en-US" altLang="zh-CN" dirty="0"/>
              <a:t>3</a:t>
            </a:r>
            <a:r>
              <a:rPr lang="zh-CN" altLang="en-US" dirty="0"/>
              <a:t>、通过</a:t>
            </a:r>
            <a:r>
              <a:rPr lang="en-US" altLang="zh-CN" dirty="0"/>
              <a:t>GitHub</a:t>
            </a:r>
            <a:r>
              <a:rPr lang="zh-CN" altLang="en-US" dirty="0"/>
              <a:t>进行代码版本管理</a:t>
            </a:r>
            <a:endParaRPr lang="en-US" altLang="zh-CN" dirty="0"/>
          </a:p>
          <a:p>
            <a:r>
              <a:rPr lang="en-US" altLang="zh-CN" dirty="0"/>
              <a:t>4</a:t>
            </a:r>
            <a:r>
              <a:rPr lang="zh-CN" altLang="en-US" dirty="0"/>
              <a:t>、通过统一云测试平台（基于阿里云）进行测试管理</a:t>
            </a:r>
            <a:endParaRPr lang="en-US" altLang="zh-CN" dirty="0"/>
          </a:p>
          <a:p>
            <a:pPr marL="0" indent="0">
              <a:buNone/>
            </a:pPr>
            <a:endParaRPr lang="en-US" altLang="zh-CN" dirty="0"/>
          </a:p>
        </p:txBody>
      </p:sp>
    </p:spTree>
    <p:extLst>
      <p:ext uri="{BB962C8B-B14F-4D97-AF65-F5344CB8AC3E}">
        <p14:creationId xmlns:p14="http://schemas.microsoft.com/office/powerpoint/2010/main" val="709597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93FE5-A0CB-4976-9325-35257FE4FE37}"/>
              </a:ext>
            </a:extLst>
          </p:cNvPr>
          <p:cNvSpPr>
            <a:spLocks noGrp="1"/>
          </p:cNvSpPr>
          <p:nvPr>
            <p:ph type="title"/>
          </p:nvPr>
        </p:nvSpPr>
        <p:spPr/>
        <p:txBody>
          <a:bodyPr/>
          <a:lstStyle/>
          <a:p>
            <a:r>
              <a:rPr lang="zh-CN" altLang="en-US" dirty="0"/>
              <a:t>技术方案</a:t>
            </a:r>
            <a:r>
              <a:rPr lang="en-US" altLang="zh-CN" dirty="0"/>
              <a:t>-</a:t>
            </a:r>
            <a:r>
              <a:rPr lang="zh-CN" altLang="en-US" dirty="0"/>
              <a:t>网络设备拓扑结构</a:t>
            </a:r>
          </a:p>
        </p:txBody>
      </p:sp>
      <p:pic>
        <p:nvPicPr>
          <p:cNvPr id="4099" name="图片 1">
            <a:extLst>
              <a:ext uri="{FF2B5EF4-FFF2-40B4-BE49-F238E27FC236}">
                <a16:creationId xmlns:a16="http://schemas.microsoft.com/office/drawing/2014/main" id="{FD6A651F-313E-40AD-9A9E-B03C29DD1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651" y="1922039"/>
            <a:ext cx="6115050"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174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20DA1-535A-485C-AAC6-B9FCFFC4A56F}"/>
              </a:ext>
            </a:extLst>
          </p:cNvPr>
          <p:cNvSpPr>
            <a:spLocks noGrp="1"/>
          </p:cNvSpPr>
          <p:nvPr>
            <p:ph type="title"/>
          </p:nvPr>
        </p:nvSpPr>
        <p:spPr/>
        <p:txBody>
          <a:bodyPr/>
          <a:lstStyle/>
          <a:p>
            <a:r>
              <a:rPr lang="zh-CN" altLang="en-US" dirty="0"/>
              <a:t>页面原型</a:t>
            </a:r>
            <a:r>
              <a:rPr lang="en-US" altLang="zh-CN" dirty="0"/>
              <a:t>-</a:t>
            </a:r>
            <a:r>
              <a:rPr lang="zh-CN" altLang="en-US" dirty="0"/>
              <a:t>主页</a:t>
            </a:r>
          </a:p>
        </p:txBody>
      </p:sp>
      <p:pic>
        <p:nvPicPr>
          <p:cNvPr id="2050" name="Picture 2">
            <a:extLst>
              <a:ext uri="{FF2B5EF4-FFF2-40B4-BE49-F238E27FC236}">
                <a16:creationId xmlns:a16="http://schemas.microsoft.com/office/drawing/2014/main" id="{6809E67C-B552-40E0-9157-87E4BA14565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5773" y="1690688"/>
            <a:ext cx="7837390" cy="45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1644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20DA1-535A-485C-AAC6-B9FCFFC4A56F}"/>
              </a:ext>
            </a:extLst>
          </p:cNvPr>
          <p:cNvSpPr>
            <a:spLocks noGrp="1"/>
          </p:cNvSpPr>
          <p:nvPr>
            <p:ph type="title"/>
          </p:nvPr>
        </p:nvSpPr>
        <p:spPr/>
        <p:txBody>
          <a:bodyPr/>
          <a:lstStyle/>
          <a:p>
            <a:r>
              <a:rPr lang="zh-CN" altLang="en-US" dirty="0"/>
              <a:t>页面原型</a:t>
            </a:r>
            <a:r>
              <a:rPr lang="en-US" altLang="zh-CN" dirty="0"/>
              <a:t>-</a:t>
            </a:r>
            <a:r>
              <a:rPr lang="zh-CN" altLang="en-US" dirty="0"/>
              <a:t>登录页</a:t>
            </a:r>
          </a:p>
        </p:txBody>
      </p:sp>
      <p:pic>
        <p:nvPicPr>
          <p:cNvPr id="6" name="图片 5">
            <a:extLst>
              <a:ext uri="{FF2B5EF4-FFF2-40B4-BE49-F238E27FC236}">
                <a16:creationId xmlns:a16="http://schemas.microsoft.com/office/drawing/2014/main" id="{4F051B2F-497D-48FC-B4A9-AB8D9C2D0010}"/>
              </a:ext>
            </a:extLst>
          </p:cNvPr>
          <p:cNvPicPr>
            <a:picLocks noChangeAspect="1"/>
          </p:cNvPicPr>
          <p:nvPr/>
        </p:nvPicPr>
        <p:blipFill>
          <a:blip r:embed="rId2"/>
          <a:stretch>
            <a:fillRect/>
          </a:stretch>
        </p:blipFill>
        <p:spPr>
          <a:xfrm>
            <a:off x="2886075" y="2031245"/>
            <a:ext cx="6669088" cy="3893305"/>
          </a:xfrm>
          <a:prstGeom prst="rect">
            <a:avLst/>
          </a:prstGeom>
        </p:spPr>
      </p:pic>
    </p:spTree>
    <p:extLst>
      <p:ext uri="{BB962C8B-B14F-4D97-AF65-F5344CB8AC3E}">
        <p14:creationId xmlns:p14="http://schemas.microsoft.com/office/powerpoint/2010/main" val="539441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20DA1-535A-485C-AAC6-B9FCFFC4A56F}"/>
              </a:ext>
            </a:extLst>
          </p:cNvPr>
          <p:cNvSpPr>
            <a:spLocks noGrp="1"/>
          </p:cNvSpPr>
          <p:nvPr>
            <p:ph type="title"/>
          </p:nvPr>
        </p:nvSpPr>
        <p:spPr/>
        <p:txBody>
          <a:bodyPr/>
          <a:lstStyle/>
          <a:p>
            <a:r>
              <a:rPr lang="zh-CN" altLang="en-US" dirty="0"/>
              <a:t>页面原型</a:t>
            </a:r>
            <a:r>
              <a:rPr lang="en-US" altLang="zh-CN" dirty="0"/>
              <a:t>-</a:t>
            </a:r>
            <a:r>
              <a:rPr lang="zh-CN" altLang="en-US" dirty="0"/>
              <a:t>文章列表</a:t>
            </a:r>
          </a:p>
        </p:txBody>
      </p:sp>
      <p:pic>
        <p:nvPicPr>
          <p:cNvPr id="5" name="图片 4">
            <a:extLst>
              <a:ext uri="{FF2B5EF4-FFF2-40B4-BE49-F238E27FC236}">
                <a16:creationId xmlns:a16="http://schemas.microsoft.com/office/drawing/2014/main" id="{9B6090A9-CED6-4520-A427-68FF8D15B92D}"/>
              </a:ext>
            </a:extLst>
          </p:cNvPr>
          <p:cNvPicPr>
            <a:picLocks noChangeAspect="1"/>
          </p:cNvPicPr>
          <p:nvPr/>
        </p:nvPicPr>
        <p:blipFill>
          <a:blip r:embed="rId2"/>
          <a:stretch>
            <a:fillRect/>
          </a:stretch>
        </p:blipFill>
        <p:spPr>
          <a:xfrm>
            <a:off x="2695574" y="1690688"/>
            <a:ext cx="7902575" cy="4613395"/>
          </a:xfrm>
          <a:prstGeom prst="rect">
            <a:avLst/>
          </a:prstGeom>
        </p:spPr>
      </p:pic>
    </p:spTree>
    <p:extLst>
      <p:ext uri="{BB962C8B-B14F-4D97-AF65-F5344CB8AC3E}">
        <p14:creationId xmlns:p14="http://schemas.microsoft.com/office/powerpoint/2010/main" val="3229826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20DA1-535A-485C-AAC6-B9FCFFC4A56F}"/>
              </a:ext>
            </a:extLst>
          </p:cNvPr>
          <p:cNvSpPr>
            <a:spLocks noGrp="1"/>
          </p:cNvSpPr>
          <p:nvPr>
            <p:ph type="title"/>
          </p:nvPr>
        </p:nvSpPr>
        <p:spPr/>
        <p:txBody>
          <a:bodyPr/>
          <a:lstStyle/>
          <a:p>
            <a:r>
              <a:rPr lang="zh-CN" altLang="en-US" dirty="0"/>
              <a:t>页面原型</a:t>
            </a:r>
            <a:r>
              <a:rPr lang="en-US" altLang="zh-CN" dirty="0"/>
              <a:t>-</a:t>
            </a:r>
            <a:r>
              <a:rPr lang="zh-CN" altLang="en-US" dirty="0"/>
              <a:t>文章编写</a:t>
            </a:r>
          </a:p>
        </p:txBody>
      </p:sp>
      <p:pic>
        <p:nvPicPr>
          <p:cNvPr id="4" name="图片 3">
            <a:extLst>
              <a:ext uri="{FF2B5EF4-FFF2-40B4-BE49-F238E27FC236}">
                <a16:creationId xmlns:a16="http://schemas.microsoft.com/office/drawing/2014/main" id="{36DE052C-D2DB-4251-A1F6-4086B27A8528}"/>
              </a:ext>
            </a:extLst>
          </p:cNvPr>
          <p:cNvPicPr>
            <a:picLocks noChangeAspect="1"/>
          </p:cNvPicPr>
          <p:nvPr/>
        </p:nvPicPr>
        <p:blipFill>
          <a:blip r:embed="rId2"/>
          <a:stretch>
            <a:fillRect/>
          </a:stretch>
        </p:blipFill>
        <p:spPr>
          <a:xfrm>
            <a:off x="2466974" y="1628852"/>
            <a:ext cx="7464425" cy="4357610"/>
          </a:xfrm>
          <a:prstGeom prst="rect">
            <a:avLst/>
          </a:prstGeom>
        </p:spPr>
      </p:pic>
    </p:spTree>
    <p:extLst>
      <p:ext uri="{BB962C8B-B14F-4D97-AF65-F5344CB8AC3E}">
        <p14:creationId xmlns:p14="http://schemas.microsoft.com/office/powerpoint/2010/main" val="1001988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20DA1-535A-485C-AAC6-B9FCFFC4A56F}"/>
              </a:ext>
            </a:extLst>
          </p:cNvPr>
          <p:cNvSpPr>
            <a:spLocks noGrp="1"/>
          </p:cNvSpPr>
          <p:nvPr>
            <p:ph type="title"/>
          </p:nvPr>
        </p:nvSpPr>
        <p:spPr/>
        <p:txBody>
          <a:bodyPr/>
          <a:lstStyle/>
          <a:p>
            <a:r>
              <a:rPr lang="zh-CN" altLang="en-US" dirty="0"/>
              <a:t>页面原型</a:t>
            </a:r>
            <a:r>
              <a:rPr lang="en-US" altLang="zh-CN" dirty="0"/>
              <a:t>-</a:t>
            </a:r>
            <a:r>
              <a:rPr lang="zh-CN" altLang="en-US" dirty="0"/>
              <a:t>话题页</a:t>
            </a:r>
          </a:p>
        </p:txBody>
      </p:sp>
      <p:pic>
        <p:nvPicPr>
          <p:cNvPr id="4" name="图片 3">
            <a:extLst>
              <a:ext uri="{FF2B5EF4-FFF2-40B4-BE49-F238E27FC236}">
                <a16:creationId xmlns:a16="http://schemas.microsoft.com/office/drawing/2014/main" id="{FB23F93A-0FD6-4BA4-8DA7-2278053B3D1F}"/>
              </a:ext>
            </a:extLst>
          </p:cNvPr>
          <p:cNvPicPr>
            <a:picLocks noChangeAspect="1"/>
          </p:cNvPicPr>
          <p:nvPr/>
        </p:nvPicPr>
        <p:blipFill>
          <a:blip r:embed="rId2"/>
          <a:stretch>
            <a:fillRect/>
          </a:stretch>
        </p:blipFill>
        <p:spPr>
          <a:xfrm>
            <a:off x="2617480" y="1547812"/>
            <a:ext cx="7823508" cy="4567237"/>
          </a:xfrm>
          <a:prstGeom prst="rect">
            <a:avLst/>
          </a:prstGeom>
        </p:spPr>
      </p:pic>
    </p:spTree>
    <p:extLst>
      <p:ext uri="{BB962C8B-B14F-4D97-AF65-F5344CB8AC3E}">
        <p14:creationId xmlns:p14="http://schemas.microsoft.com/office/powerpoint/2010/main" val="1410862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20DA1-535A-485C-AAC6-B9FCFFC4A56F}"/>
              </a:ext>
            </a:extLst>
          </p:cNvPr>
          <p:cNvSpPr>
            <a:spLocks noGrp="1"/>
          </p:cNvSpPr>
          <p:nvPr>
            <p:ph type="title"/>
          </p:nvPr>
        </p:nvSpPr>
        <p:spPr/>
        <p:txBody>
          <a:bodyPr/>
          <a:lstStyle/>
          <a:p>
            <a:r>
              <a:rPr lang="zh-CN" altLang="en-US" dirty="0"/>
              <a:t>页面原型</a:t>
            </a:r>
            <a:r>
              <a:rPr lang="en-US" altLang="zh-CN" dirty="0"/>
              <a:t>-</a:t>
            </a:r>
            <a:r>
              <a:rPr lang="zh-CN" altLang="en-US" dirty="0"/>
              <a:t>用户中心</a:t>
            </a:r>
          </a:p>
        </p:txBody>
      </p:sp>
      <p:pic>
        <p:nvPicPr>
          <p:cNvPr id="5" name="图片 4">
            <a:extLst>
              <a:ext uri="{FF2B5EF4-FFF2-40B4-BE49-F238E27FC236}">
                <a16:creationId xmlns:a16="http://schemas.microsoft.com/office/drawing/2014/main" id="{7D0BB767-3100-49CD-A26C-FB93552AF527}"/>
              </a:ext>
            </a:extLst>
          </p:cNvPr>
          <p:cNvPicPr>
            <a:picLocks noChangeAspect="1"/>
          </p:cNvPicPr>
          <p:nvPr/>
        </p:nvPicPr>
        <p:blipFill>
          <a:blip r:embed="rId2"/>
          <a:stretch>
            <a:fillRect/>
          </a:stretch>
        </p:blipFill>
        <p:spPr>
          <a:xfrm>
            <a:off x="2208720" y="1638300"/>
            <a:ext cx="7774560" cy="4538662"/>
          </a:xfrm>
          <a:prstGeom prst="rect">
            <a:avLst/>
          </a:prstGeom>
        </p:spPr>
      </p:pic>
    </p:spTree>
    <p:extLst>
      <p:ext uri="{BB962C8B-B14F-4D97-AF65-F5344CB8AC3E}">
        <p14:creationId xmlns:p14="http://schemas.microsoft.com/office/powerpoint/2010/main" val="277252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E5A47-36B5-4F39-85D7-F50FD88BF125}"/>
              </a:ext>
            </a:extLst>
          </p:cNvPr>
          <p:cNvSpPr>
            <a:spLocks noGrp="1"/>
          </p:cNvSpPr>
          <p:nvPr>
            <p:ph type="title"/>
          </p:nvPr>
        </p:nvSpPr>
        <p:spPr/>
        <p:txBody>
          <a:bodyPr/>
          <a:lstStyle/>
          <a:p>
            <a:r>
              <a:rPr lang="zh-CN" altLang="en-US" dirty="0"/>
              <a:t>组员分工</a:t>
            </a:r>
          </a:p>
        </p:txBody>
      </p:sp>
      <p:sp>
        <p:nvSpPr>
          <p:cNvPr id="3" name="内容占位符 2">
            <a:extLst>
              <a:ext uri="{FF2B5EF4-FFF2-40B4-BE49-F238E27FC236}">
                <a16:creationId xmlns:a16="http://schemas.microsoft.com/office/drawing/2014/main" id="{09841545-F99E-4315-9D36-E3023E560470}"/>
              </a:ext>
            </a:extLst>
          </p:cNvPr>
          <p:cNvSpPr>
            <a:spLocks noGrp="1"/>
          </p:cNvSpPr>
          <p:nvPr>
            <p:ph idx="1"/>
          </p:nvPr>
        </p:nvSpPr>
        <p:spPr/>
        <p:txBody>
          <a:bodyPr/>
          <a:lstStyle/>
          <a:p>
            <a:r>
              <a:rPr lang="zh-CN" altLang="en-US" dirty="0"/>
              <a:t>杜宇森（组长）：需求分析、任务分配、进度调度、</a:t>
            </a:r>
            <a:r>
              <a:rPr lang="en-US" altLang="zh-CN" dirty="0"/>
              <a:t>API</a:t>
            </a:r>
            <a:r>
              <a:rPr lang="zh-CN" altLang="en-US" dirty="0"/>
              <a:t>框架设计、后端</a:t>
            </a:r>
            <a:r>
              <a:rPr lang="en-US" altLang="zh-CN" dirty="0"/>
              <a:t>MVC</a:t>
            </a:r>
            <a:r>
              <a:rPr lang="zh-CN" altLang="en-US" dirty="0"/>
              <a:t>框架设计、管理后台子系统开发、个性化子模块开发</a:t>
            </a:r>
            <a:endParaRPr lang="en-US" altLang="zh-CN" dirty="0"/>
          </a:p>
          <a:p>
            <a:r>
              <a:rPr lang="zh-CN" altLang="en-US" dirty="0"/>
              <a:t>唐硕煜：设计稿复核、前端框架设计、文章交互子模块开发</a:t>
            </a:r>
            <a:endParaRPr lang="en-US" altLang="zh-CN" dirty="0"/>
          </a:p>
          <a:p>
            <a:r>
              <a:rPr lang="zh-CN" altLang="en-US" dirty="0"/>
              <a:t>徐淼：会议记录、文件审议、版本控制检查、用户子模块开发</a:t>
            </a:r>
            <a:endParaRPr lang="en-US" altLang="zh-CN" dirty="0"/>
          </a:p>
          <a:p>
            <a:r>
              <a:rPr lang="zh-CN" altLang="en-US" dirty="0"/>
              <a:t>卢睿东：版本控制复核、设计测试样例、内容管理子模块开发</a:t>
            </a:r>
            <a:endParaRPr lang="en-US" altLang="zh-CN" dirty="0"/>
          </a:p>
          <a:p>
            <a:r>
              <a:rPr lang="zh-CN" altLang="en-US" dirty="0"/>
              <a:t>陆禹澔：文档变动、数据库框架设计、内容发布子模块开发</a:t>
            </a:r>
            <a:endParaRPr lang="en-US" altLang="zh-CN" dirty="0"/>
          </a:p>
        </p:txBody>
      </p:sp>
    </p:spTree>
    <p:extLst>
      <p:ext uri="{BB962C8B-B14F-4D97-AF65-F5344CB8AC3E}">
        <p14:creationId xmlns:p14="http://schemas.microsoft.com/office/powerpoint/2010/main" val="3621152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20DA1-535A-485C-AAC6-B9FCFFC4A56F}"/>
              </a:ext>
            </a:extLst>
          </p:cNvPr>
          <p:cNvSpPr>
            <a:spLocks noGrp="1"/>
          </p:cNvSpPr>
          <p:nvPr>
            <p:ph type="title"/>
          </p:nvPr>
        </p:nvSpPr>
        <p:spPr/>
        <p:txBody>
          <a:bodyPr/>
          <a:lstStyle/>
          <a:p>
            <a:r>
              <a:rPr lang="zh-CN" altLang="en-US" dirty="0"/>
              <a:t>页面原型</a:t>
            </a:r>
            <a:r>
              <a:rPr lang="en-US" altLang="zh-CN" dirty="0"/>
              <a:t>-</a:t>
            </a:r>
            <a:r>
              <a:rPr lang="zh-CN" altLang="en-US" dirty="0"/>
              <a:t>后台管理</a:t>
            </a:r>
          </a:p>
        </p:txBody>
      </p:sp>
      <p:pic>
        <p:nvPicPr>
          <p:cNvPr id="4" name="图片 3">
            <a:extLst>
              <a:ext uri="{FF2B5EF4-FFF2-40B4-BE49-F238E27FC236}">
                <a16:creationId xmlns:a16="http://schemas.microsoft.com/office/drawing/2014/main" id="{AF41C6D5-A85B-40BA-B290-E721AE3196F0}"/>
              </a:ext>
            </a:extLst>
          </p:cNvPr>
          <p:cNvPicPr>
            <a:picLocks noChangeAspect="1"/>
          </p:cNvPicPr>
          <p:nvPr/>
        </p:nvPicPr>
        <p:blipFill>
          <a:blip r:embed="rId2"/>
          <a:stretch>
            <a:fillRect/>
          </a:stretch>
        </p:blipFill>
        <p:spPr>
          <a:xfrm>
            <a:off x="2743201" y="1690688"/>
            <a:ext cx="7250111" cy="4232497"/>
          </a:xfrm>
          <a:prstGeom prst="rect">
            <a:avLst/>
          </a:prstGeom>
        </p:spPr>
      </p:pic>
    </p:spTree>
    <p:extLst>
      <p:ext uri="{BB962C8B-B14F-4D97-AF65-F5344CB8AC3E}">
        <p14:creationId xmlns:p14="http://schemas.microsoft.com/office/powerpoint/2010/main" val="3585087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5192A-3B58-49F4-80E6-9387F8B84D6E}"/>
              </a:ext>
            </a:extLst>
          </p:cNvPr>
          <p:cNvSpPr>
            <a:spLocks noGrp="1"/>
          </p:cNvSpPr>
          <p:nvPr>
            <p:ph type="title"/>
          </p:nvPr>
        </p:nvSpPr>
        <p:spPr/>
        <p:txBody>
          <a:bodyPr/>
          <a:lstStyle/>
          <a:p>
            <a:r>
              <a:rPr lang="zh-CN" altLang="en-US" dirty="0"/>
              <a:t>项目优势分析</a:t>
            </a:r>
          </a:p>
        </p:txBody>
      </p:sp>
      <p:sp>
        <p:nvSpPr>
          <p:cNvPr id="3" name="内容占位符 2">
            <a:extLst>
              <a:ext uri="{FF2B5EF4-FFF2-40B4-BE49-F238E27FC236}">
                <a16:creationId xmlns:a16="http://schemas.microsoft.com/office/drawing/2014/main" id="{4C360082-746D-4B88-B221-5F52042348AC}"/>
              </a:ext>
            </a:extLst>
          </p:cNvPr>
          <p:cNvSpPr>
            <a:spLocks noGrp="1"/>
          </p:cNvSpPr>
          <p:nvPr>
            <p:ph idx="1"/>
          </p:nvPr>
        </p:nvSpPr>
        <p:spPr/>
        <p:txBody>
          <a:bodyPr/>
          <a:lstStyle/>
          <a:p>
            <a:r>
              <a:rPr lang="en-US" altLang="zh-CN" dirty="0"/>
              <a:t>1</a:t>
            </a:r>
            <a:r>
              <a:rPr lang="zh-CN" altLang="en-US" dirty="0"/>
              <a:t>、界面设计统一，美观</a:t>
            </a:r>
            <a:endParaRPr lang="en-US" altLang="zh-CN" dirty="0"/>
          </a:p>
          <a:p>
            <a:r>
              <a:rPr lang="en-US" altLang="zh-CN" dirty="0"/>
              <a:t>2</a:t>
            </a:r>
            <a:r>
              <a:rPr lang="zh-CN" altLang="en-US" dirty="0"/>
              <a:t>、采用内容分发网络与边际网关协议，使访问速度加快</a:t>
            </a:r>
            <a:endParaRPr lang="en-US" altLang="zh-CN" dirty="0"/>
          </a:p>
          <a:p>
            <a:r>
              <a:rPr lang="en-US" altLang="zh-CN" dirty="0"/>
              <a:t>3</a:t>
            </a:r>
            <a:r>
              <a:rPr lang="zh-CN" altLang="en-US" dirty="0"/>
              <a:t>、采用前端框架，利用</a:t>
            </a:r>
            <a:r>
              <a:rPr lang="en-US" altLang="zh-CN" dirty="0"/>
              <a:t>Ajax</a:t>
            </a:r>
            <a:r>
              <a:rPr lang="zh-CN" altLang="en-US" dirty="0"/>
              <a:t>异步，优化页面访问速度与体验</a:t>
            </a:r>
            <a:endParaRPr lang="en-US" altLang="zh-CN" dirty="0"/>
          </a:p>
          <a:p>
            <a:r>
              <a:rPr lang="en-US" altLang="zh-CN" dirty="0"/>
              <a:t>4</a:t>
            </a:r>
            <a:r>
              <a:rPr lang="zh-CN" altLang="en-US" dirty="0"/>
              <a:t>、采用迅速响应低消耗的后端设计，满足高</a:t>
            </a:r>
            <a:r>
              <a:rPr lang="en-US" altLang="zh-CN" dirty="0"/>
              <a:t>QPS</a:t>
            </a:r>
            <a:r>
              <a:rPr lang="zh-CN" altLang="en-US" dirty="0"/>
              <a:t>下的访问体验</a:t>
            </a:r>
            <a:endParaRPr lang="en-US" altLang="zh-CN" dirty="0"/>
          </a:p>
          <a:p>
            <a:r>
              <a:rPr lang="en-US" altLang="zh-CN" dirty="0"/>
              <a:t>5</a:t>
            </a:r>
            <a:r>
              <a:rPr lang="zh-CN" altLang="en-US" dirty="0"/>
              <a:t>、采用分布式计算集群，降低单一服务器运算压力</a:t>
            </a:r>
          </a:p>
        </p:txBody>
      </p:sp>
    </p:spTree>
    <p:extLst>
      <p:ext uri="{BB962C8B-B14F-4D97-AF65-F5344CB8AC3E}">
        <p14:creationId xmlns:p14="http://schemas.microsoft.com/office/powerpoint/2010/main" val="104840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73E62-CF80-47DD-B5EB-480BC0BF8725}"/>
              </a:ext>
            </a:extLst>
          </p:cNvPr>
          <p:cNvSpPr>
            <a:spLocks noGrp="1"/>
          </p:cNvSpPr>
          <p:nvPr>
            <p:ph type="title"/>
          </p:nvPr>
        </p:nvSpPr>
        <p:spPr/>
        <p:txBody>
          <a:bodyPr/>
          <a:lstStyle/>
          <a:p>
            <a:r>
              <a:rPr lang="zh-CN" altLang="en-US" dirty="0"/>
              <a:t>项目背景</a:t>
            </a:r>
          </a:p>
        </p:txBody>
      </p:sp>
      <p:sp>
        <p:nvSpPr>
          <p:cNvPr id="3" name="内容占位符 2">
            <a:extLst>
              <a:ext uri="{FF2B5EF4-FFF2-40B4-BE49-F238E27FC236}">
                <a16:creationId xmlns:a16="http://schemas.microsoft.com/office/drawing/2014/main" id="{20FC1562-487F-409C-BF84-FB5A9185939C}"/>
              </a:ext>
            </a:extLst>
          </p:cNvPr>
          <p:cNvSpPr>
            <a:spLocks noGrp="1"/>
          </p:cNvSpPr>
          <p:nvPr>
            <p:ph idx="1"/>
          </p:nvPr>
        </p:nvSpPr>
        <p:spPr/>
        <p:txBody>
          <a:bodyPr/>
          <a:lstStyle/>
          <a:p>
            <a:r>
              <a:rPr lang="en-US" altLang="zh-CN" dirty="0"/>
              <a:t>1997</a:t>
            </a:r>
            <a:r>
              <a:rPr lang="zh-CN" altLang="en-US" dirty="0"/>
              <a:t>年</a:t>
            </a:r>
            <a:r>
              <a:rPr lang="en-US" altLang="zh-CN" dirty="0"/>
              <a:t>12</a:t>
            </a:r>
            <a:r>
              <a:rPr lang="zh-CN" altLang="en-US" dirty="0"/>
              <a:t>月</a:t>
            </a:r>
            <a:r>
              <a:rPr lang="en-US" altLang="zh-CN" dirty="0"/>
              <a:t>17</a:t>
            </a:r>
            <a:r>
              <a:rPr lang="zh-CN" altLang="en-US" dirty="0"/>
              <a:t>日，约恩</a:t>
            </a:r>
            <a:r>
              <a:rPr lang="en-US" altLang="zh-CN" dirty="0"/>
              <a:t>‧</a:t>
            </a:r>
            <a:r>
              <a:rPr lang="zh-CN" altLang="en-US" dirty="0"/>
              <a:t>巴格尔发明了术语“网络日志”（</a:t>
            </a:r>
            <a:r>
              <a:rPr lang="en-US" altLang="zh-CN" dirty="0"/>
              <a:t>Weblog</a:t>
            </a:r>
            <a:r>
              <a:rPr lang="zh-CN" altLang="en-US" dirty="0"/>
              <a:t>）。而“</a:t>
            </a:r>
            <a:r>
              <a:rPr lang="en-US" altLang="zh-CN" dirty="0"/>
              <a:t>Weblog”</a:t>
            </a:r>
            <a:r>
              <a:rPr lang="zh-CN" altLang="en-US" dirty="0"/>
              <a:t>的缩写“</a:t>
            </a:r>
            <a:r>
              <a:rPr lang="en-US" altLang="zh-CN" dirty="0"/>
              <a:t>blog”</a:t>
            </a:r>
            <a:r>
              <a:rPr lang="zh-CN" altLang="en-US" dirty="0"/>
              <a:t>则是由</a:t>
            </a:r>
            <a:r>
              <a:rPr lang="en-US" altLang="zh-CN" dirty="0"/>
              <a:t>Peter </a:t>
            </a:r>
            <a:r>
              <a:rPr lang="en-US" altLang="zh-CN" dirty="0" err="1"/>
              <a:t>Merholz</a:t>
            </a:r>
            <a:r>
              <a:rPr lang="zh-CN" altLang="en-US" dirty="0"/>
              <a:t>发明，当时他在自己的博客“</a:t>
            </a:r>
            <a:r>
              <a:rPr lang="en-US" altLang="zh-CN" dirty="0"/>
              <a:t>Peterme.com”</a:t>
            </a:r>
            <a:r>
              <a:rPr lang="zh-CN" altLang="en-US" dirty="0"/>
              <a:t>侧边栏开玩笑地将“</a:t>
            </a:r>
            <a:r>
              <a:rPr lang="en-US" altLang="zh-CN" dirty="0"/>
              <a:t>Weblog”</a:t>
            </a:r>
            <a:r>
              <a:rPr lang="zh-CN" altLang="en-US" dirty="0"/>
              <a:t>变成词组“</a:t>
            </a:r>
            <a:r>
              <a:rPr lang="en-US" altLang="zh-CN" dirty="0"/>
              <a:t>we blog”</a:t>
            </a:r>
            <a:r>
              <a:rPr lang="zh-CN" altLang="en-US" dirty="0"/>
              <a:t>。</a:t>
            </a:r>
          </a:p>
          <a:p>
            <a:r>
              <a:rPr lang="zh-CN" altLang="en-US" dirty="0"/>
              <a:t>不久之后，埃文</a:t>
            </a:r>
            <a:r>
              <a:rPr lang="en-US" altLang="zh-CN" dirty="0"/>
              <a:t>·</a:t>
            </a:r>
            <a:r>
              <a:rPr lang="zh-CN" altLang="en-US" dirty="0"/>
              <a:t>威廉姆斯在</a:t>
            </a:r>
            <a:r>
              <a:rPr lang="en-US" altLang="zh-CN" dirty="0" err="1"/>
              <a:t>Pyra</a:t>
            </a:r>
            <a:r>
              <a:rPr lang="en-US" altLang="zh-CN" dirty="0"/>
              <a:t> Labs</a:t>
            </a:r>
            <a:r>
              <a:rPr lang="zh-CN" altLang="en-US" dirty="0"/>
              <a:t>上将“</a:t>
            </a:r>
            <a:r>
              <a:rPr lang="en-US" altLang="zh-CN" dirty="0"/>
              <a:t>blog”</a:t>
            </a:r>
            <a:r>
              <a:rPr lang="zh-CN" altLang="en-US" dirty="0"/>
              <a:t>同时作为名词和动词（</a:t>
            </a:r>
            <a:r>
              <a:rPr lang="en-US" altLang="zh-CN" dirty="0"/>
              <a:t>Blog</a:t>
            </a:r>
            <a:r>
              <a:rPr lang="zh-CN" altLang="en-US" dirty="0"/>
              <a:t>可以表示博客，也可以表示编写博客。）。并且设计了“</a:t>
            </a:r>
            <a:r>
              <a:rPr lang="en-US" altLang="zh-CN" dirty="0"/>
              <a:t>blogger”</a:t>
            </a:r>
            <a:r>
              <a:rPr lang="zh-CN" altLang="en-US" dirty="0"/>
              <a:t>这个词，来做为与</a:t>
            </a:r>
            <a:r>
              <a:rPr lang="en-US" altLang="zh-CN" dirty="0" err="1"/>
              <a:t>Pyra</a:t>
            </a:r>
            <a:r>
              <a:rPr lang="en-US" altLang="zh-CN" dirty="0"/>
              <a:t> Labs</a:t>
            </a:r>
            <a:r>
              <a:rPr lang="zh-CN" altLang="en-US" dirty="0"/>
              <a:t>的</a:t>
            </a:r>
            <a:r>
              <a:rPr lang="en-US" altLang="zh-CN" dirty="0"/>
              <a:t>Blogger</a:t>
            </a:r>
            <a:r>
              <a:rPr lang="zh-CN" altLang="en-US" dirty="0"/>
              <a:t>链接，最后以此引领了大众。</a:t>
            </a:r>
          </a:p>
        </p:txBody>
      </p:sp>
    </p:spTree>
    <p:extLst>
      <p:ext uri="{BB962C8B-B14F-4D97-AF65-F5344CB8AC3E}">
        <p14:creationId xmlns:p14="http://schemas.microsoft.com/office/powerpoint/2010/main" val="2502313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73E62-CF80-47DD-B5EB-480BC0BF8725}"/>
              </a:ext>
            </a:extLst>
          </p:cNvPr>
          <p:cNvSpPr>
            <a:spLocks noGrp="1"/>
          </p:cNvSpPr>
          <p:nvPr>
            <p:ph type="title"/>
          </p:nvPr>
        </p:nvSpPr>
        <p:spPr/>
        <p:txBody>
          <a:bodyPr/>
          <a:lstStyle/>
          <a:p>
            <a:r>
              <a:rPr lang="zh-CN" altLang="en-US" dirty="0"/>
              <a:t>产品定义</a:t>
            </a:r>
          </a:p>
        </p:txBody>
      </p:sp>
      <p:sp>
        <p:nvSpPr>
          <p:cNvPr id="3" name="内容占位符 2">
            <a:extLst>
              <a:ext uri="{FF2B5EF4-FFF2-40B4-BE49-F238E27FC236}">
                <a16:creationId xmlns:a16="http://schemas.microsoft.com/office/drawing/2014/main" id="{20FC1562-487F-409C-BF84-FB5A9185939C}"/>
              </a:ext>
            </a:extLst>
          </p:cNvPr>
          <p:cNvSpPr>
            <a:spLocks noGrp="1"/>
          </p:cNvSpPr>
          <p:nvPr>
            <p:ph idx="1"/>
          </p:nvPr>
        </p:nvSpPr>
        <p:spPr/>
        <p:txBody>
          <a:bodyPr/>
          <a:lstStyle/>
          <a:p>
            <a:r>
              <a:rPr lang="zh-CN" altLang="en-US" dirty="0"/>
              <a:t>“</a:t>
            </a:r>
            <a:r>
              <a:rPr lang="en-US" altLang="zh-CN" dirty="0"/>
              <a:t>MDUI</a:t>
            </a:r>
            <a:r>
              <a:rPr lang="zh-CN" altLang="en-US" dirty="0"/>
              <a:t>博客论坛系统”是一个类似于</a:t>
            </a:r>
            <a:r>
              <a:rPr lang="en-US" altLang="zh-CN" dirty="0"/>
              <a:t>CSDN</a:t>
            </a:r>
            <a:r>
              <a:rPr lang="zh-CN" altLang="en-US" dirty="0"/>
              <a:t>等的以</a:t>
            </a:r>
            <a:r>
              <a:rPr lang="en-US" altLang="zh-CN" dirty="0"/>
              <a:t>MDUI</a:t>
            </a:r>
            <a:r>
              <a:rPr lang="zh-CN" altLang="en-US" dirty="0"/>
              <a:t>前端框架为基础的以</a:t>
            </a:r>
            <a:r>
              <a:rPr lang="en-US" altLang="zh-CN" dirty="0"/>
              <a:t>Servlet</a:t>
            </a:r>
            <a:r>
              <a:rPr lang="zh-CN" altLang="en-US" dirty="0"/>
              <a:t>和</a:t>
            </a:r>
            <a:r>
              <a:rPr lang="en-US" altLang="zh-CN" dirty="0"/>
              <a:t>MySQL</a:t>
            </a:r>
            <a:r>
              <a:rPr lang="zh-CN" altLang="en-US" dirty="0"/>
              <a:t>为平台的自由开源的博客软件和内容管理系统。其可在任意服务器上灵活部署。同时引入高效的内容管理，为建站人员提供高速高效的内容发布和管理体验。</a:t>
            </a:r>
          </a:p>
        </p:txBody>
      </p:sp>
    </p:spTree>
    <p:extLst>
      <p:ext uri="{BB962C8B-B14F-4D97-AF65-F5344CB8AC3E}">
        <p14:creationId xmlns:p14="http://schemas.microsoft.com/office/powerpoint/2010/main" val="6676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73E62-CF80-47DD-B5EB-480BC0BF8725}"/>
              </a:ext>
            </a:extLst>
          </p:cNvPr>
          <p:cNvSpPr>
            <a:spLocks noGrp="1"/>
          </p:cNvSpPr>
          <p:nvPr>
            <p:ph type="title"/>
          </p:nvPr>
        </p:nvSpPr>
        <p:spPr/>
        <p:txBody>
          <a:bodyPr/>
          <a:lstStyle/>
          <a:p>
            <a:r>
              <a:rPr lang="zh-CN" altLang="en-US" dirty="0"/>
              <a:t>产品用途</a:t>
            </a:r>
          </a:p>
        </p:txBody>
      </p:sp>
      <p:sp>
        <p:nvSpPr>
          <p:cNvPr id="3" name="内容占位符 2">
            <a:extLst>
              <a:ext uri="{FF2B5EF4-FFF2-40B4-BE49-F238E27FC236}">
                <a16:creationId xmlns:a16="http://schemas.microsoft.com/office/drawing/2014/main" id="{20FC1562-487F-409C-BF84-FB5A9185939C}"/>
              </a:ext>
            </a:extLst>
          </p:cNvPr>
          <p:cNvSpPr>
            <a:spLocks noGrp="1"/>
          </p:cNvSpPr>
          <p:nvPr>
            <p:ph idx="1"/>
          </p:nvPr>
        </p:nvSpPr>
        <p:spPr/>
        <p:txBody>
          <a:bodyPr/>
          <a:lstStyle/>
          <a:p>
            <a:r>
              <a:rPr lang="zh-CN" altLang="en-US" dirty="0"/>
              <a:t>本博客论坛系统实现一个面向大众注册并允许个人发布博文的内容管理系统。即任何个人可在本论坛注册自己的账户，并利用内容管理系统，在其中发布相关博文。同时引入了评论系统和审查系统，在保证社交属性的同时也保证了社区纯净度。</a:t>
            </a:r>
          </a:p>
        </p:txBody>
      </p:sp>
    </p:spTree>
    <p:extLst>
      <p:ext uri="{BB962C8B-B14F-4D97-AF65-F5344CB8AC3E}">
        <p14:creationId xmlns:p14="http://schemas.microsoft.com/office/powerpoint/2010/main" val="8171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28ECFB-A216-4513-96C1-AEE2A41B1DD8}"/>
              </a:ext>
            </a:extLst>
          </p:cNvPr>
          <p:cNvSpPr>
            <a:spLocks noGrp="1"/>
          </p:cNvSpPr>
          <p:nvPr>
            <p:ph type="title"/>
          </p:nvPr>
        </p:nvSpPr>
        <p:spPr/>
        <p:txBody>
          <a:bodyPr/>
          <a:lstStyle/>
          <a:p>
            <a:r>
              <a:rPr lang="zh-CN" altLang="en-US" dirty="0"/>
              <a:t>确立开发流程</a:t>
            </a:r>
          </a:p>
        </p:txBody>
      </p:sp>
      <p:sp>
        <p:nvSpPr>
          <p:cNvPr id="3" name="内容占位符 2">
            <a:extLst>
              <a:ext uri="{FF2B5EF4-FFF2-40B4-BE49-F238E27FC236}">
                <a16:creationId xmlns:a16="http://schemas.microsoft.com/office/drawing/2014/main" id="{102AEC83-B537-49ED-9B58-C4FE0E782D42}"/>
              </a:ext>
            </a:extLst>
          </p:cNvPr>
          <p:cNvSpPr>
            <a:spLocks noGrp="1"/>
          </p:cNvSpPr>
          <p:nvPr>
            <p:ph idx="1"/>
          </p:nvPr>
        </p:nvSpPr>
        <p:spPr>
          <a:xfrm>
            <a:off x="838200" y="1825625"/>
            <a:ext cx="10515600" cy="4550008"/>
          </a:xfrm>
        </p:spPr>
        <p:txBody>
          <a:bodyPr>
            <a:normAutofit lnSpcReduction="10000"/>
          </a:bodyPr>
          <a:lstStyle/>
          <a:p>
            <a:r>
              <a:rPr lang="en-US" altLang="zh-CN" dirty="0"/>
              <a:t>1</a:t>
            </a:r>
            <a:r>
              <a:rPr lang="zh-CN" altLang="en-US" dirty="0"/>
              <a:t>、进行需求分析，确立项目方向</a:t>
            </a:r>
            <a:endParaRPr lang="en-US" altLang="zh-CN" dirty="0"/>
          </a:p>
          <a:p>
            <a:r>
              <a:rPr lang="en-US" altLang="zh-CN" dirty="0"/>
              <a:t>2</a:t>
            </a:r>
            <a:r>
              <a:rPr lang="zh-CN" altLang="en-US" dirty="0"/>
              <a:t>、进行市场调研与竞品分析</a:t>
            </a:r>
            <a:endParaRPr lang="en-US" altLang="zh-CN" dirty="0"/>
          </a:p>
          <a:p>
            <a:r>
              <a:rPr lang="en-US" altLang="zh-CN" dirty="0"/>
              <a:t>3</a:t>
            </a:r>
            <a:r>
              <a:rPr lang="zh-CN" altLang="en-US" dirty="0"/>
              <a:t>、确定项目系统结构层次</a:t>
            </a:r>
            <a:endParaRPr lang="en-US" altLang="zh-CN" dirty="0"/>
          </a:p>
          <a:p>
            <a:r>
              <a:rPr lang="en-US" altLang="zh-CN" dirty="0"/>
              <a:t>4</a:t>
            </a:r>
            <a:r>
              <a:rPr lang="zh-CN" altLang="en-US" dirty="0"/>
              <a:t>、确定各结构层次功能划分</a:t>
            </a:r>
            <a:endParaRPr lang="en-US" altLang="zh-CN" dirty="0"/>
          </a:p>
          <a:p>
            <a:r>
              <a:rPr lang="en-US" altLang="zh-CN" dirty="0"/>
              <a:t>5</a:t>
            </a:r>
            <a:r>
              <a:rPr lang="zh-CN" altLang="en-US" dirty="0"/>
              <a:t>、进行各系统可行性分析</a:t>
            </a:r>
            <a:endParaRPr lang="en-US" altLang="zh-CN" dirty="0"/>
          </a:p>
          <a:p>
            <a:r>
              <a:rPr lang="en-US" altLang="zh-CN" dirty="0"/>
              <a:t>6</a:t>
            </a:r>
            <a:r>
              <a:rPr lang="zh-CN" altLang="en-US" dirty="0"/>
              <a:t>、对涉及到的技术进行探讨并提出解决方案</a:t>
            </a:r>
            <a:endParaRPr lang="en-US" altLang="zh-CN" dirty="0"/>
          </a:p>
          <a:p>
            <a:r>
              <a:rPr lang="en-US" altLang="zh-CN" dirty="0"/>
              <a:t>7</a:t>
            </a:r>
            <a:r>
              <a:rPr lang="zh-CN" altLang="en-US" dirty="0"/>
              <a:t>、进行页面原型设计</a:t>
            </a:r>
            <a:endParaRPr lang="en-US" altLang="zh-CN" dirty="0"/>
          </a:p>
          <a:p>
            <a:r>
              <a:rPr lang="en-US" altLang="zh-CN" dirty="0"/>
              <a:t>8</a:t>
            </a:r>
            <a:r>
              <a:rPr lang="zh-CN" altLang="en-US" dirty="0"/>
              <a:t>、内容开发</a:t>
            </a:r>
            <a:endParaRPr lang="en-US" altLang="zh-CN" dirty="0"/>
          </a:p>
          <a:p>
            <a:r>
              <a:rPr lang="en-US" altLang="zh-CN" dirty="0"/>
              <a:t>9</a:t>
            </a:r>
            <a:r>
              <a:rPr lang="zh-CN" altLang="en-US" dirty="0"/>
              <a:t>、压力测试、设计评析、迭代</a:t>
            </a:r>
            <a:endParaRPr lang="en-US" altLang="zh-CN" dirty="0"/>
          </a:p>
        </p:txBody>
      </p:sp>
    </p:spTree>
    <p:extLst>
      <p:ext uri="{BB962C8B-B14F-4D97-AF65-F5344CB8AC3E}">
        <p14:creationId xmlns:p14="http://schemas.microsoft.com/office/powerpoint/2010/main" val="2406826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417CC-BAC2-4014-BC69-AC271A475DBA}"/>
              </a:ext>
            </a:extLst>
          </p:cNvPr>
          <p:cNvSpPr>
            <a:spLocks noGrp="1"/>
          </p:cNvSpPr>
          <p:nvPr>
            <p:ph type="title"/>
          </p:nvPr>
        </p:nvSpPr>
        <p:spPr/>
        <p:txBody>
          <a:bodyPr/>
          <a:lstStyle/>
          <a:p>
            <a:r>
              <a:rPr lang="zh-CN" altLang="en-US" dirty="0"/>
              <a:t>系统模块化功能设计</a:t>
            </a:r>
          </a:p>
        </p:txBody>
      </p:sp>
      <p:pic>
        <p:nvPicPr>
          <p:cNvPr id="3" name="Picture 2">
            <a:extLst>
              <a:ext uri="{FF2B5EF4-FFF2-40B4-BE49-F238E27FC236}">
                <a16:creationId xmlns:a16="http://schemas.microsoft.com/office/drawing/2014/main" id="{C84C94C2-C08A-4F23-9A03-0FAA864F5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2079" y="1814806"/>
            <a:ext cx="3797300"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6590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7978C-8605-4008-BB7B-BFF03D35DC0F}"/>
              </a:ext>
            </a:extLst>
          </p:cNvPr>
          <p:cNvSpPr>
            <a:spLocks noGrp="1"/>
          </p:cNvSpPr>
          <p:nvPr>
            <p:ph type="title"/>
          </p:nvPr>
        </p:nvSpPr>
        <p:spPr/>
        <p:txBody>
          <a:bodyPr/>
          <a:lstStyle/>
          <a:p>
            <a:r>
              <a:rPr lang="zh-CN" altLang="en-US" dirty="0"/>
              <a:t>数据库设计</a:t>
            </a:r>
          </a:p>
        </p:txBody>
      </p:sp>
      <p:pic>
        <p:nvPicPr>
          <p:cNvPr id="4" name="图片 3">
            <a:extLst>
              <a:ext uri="{FF2B5EF4-FFF2-40B4-BE49-F238E27FC236}">
                <a16:creationId xmlns:a16="http://schemas.microsoft.com/office/drawing/2014/main" id="{5EFF9989-788E-4455-B23B-2DCB854A0D9D}"/>
              </a:ext>
            </a:extLst>
          </p:cNvPr>
          <p:cNvPicPr>
            <a:picLocks noChangeAspect="1"/>
          </p:cNvPicPr>
          <p:nvPr/>
        </p:nvPicPr>
        <p:blipFill>
          <a:blip r:embed="rId2"/>
          <a:stretch>
            <a:fillRect/>
          </a:stretch>
        </p:blipFill>
        <p:spPr>
          <a:xfrm>
            <a:off x="2795945" y="1635687"/>
            <a:ext cx="6600109" cy="4250763"/>
          </a:xfrm>
          <a:prstGeom prst="rect">
            <a:avLst/>
          </a:prstGeom>
        </p:spPr>
      </p:pic>
    </p:spTree>
    <p:extLst>
      <p:ext uri="{BB962C8B-B14F-4D97-AF65-F5344CB8AC3E}">
        <p14:creationId xmlns:p14="http://schemas.microsoft.com/office/powerpoint/2010/main" val="796341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DD562-D904-4055-A89C-5AAE6A8EEF6C}"/>
              </a:ext>
            </a:extLst>
          </p:cNvPr>
          <p:cNvSpPr>
            <a:spLocks noGrp="1"/>
          </p:cNvSpPr>
          <p:nvPr>
            <p:ph type="title"/>
          </p:nvPr>
        </p:nvSpPr>
        <p:spPr/>
        <p:txBody>
          <a:bodyPr/>
          <a:lstStyle/>
          <a:p>
            <a:r>
              <a:rPr lang="zh-CN" altLang="en-US" dirty="0"/>
              <a:t>可行性分析</a:t>
            </a:r>
          </a:p>
        </p:txBody>
      </p:sp>
      <p:sp>
        <p:nvSpPr>
          <p:cNvPr id="3" name="内容占位符 2">
            <a:extLst>
              <a:ext uri="{FF2B5EF4-FFF2-40B4-BE49-F238E27FC236}">
                <a16:creationId xmlns:a16="http://schemas.microsoft.com/office/drawing/2014/main" id="{BF890CCF-E3A9-42BC-B73D-75C3532E6CE3}"/>
              </a:ext>
            </a:extLst>
          </p:cNvPr>
          <p:cNvSpPr>
            <a:spLocks noGrp="1"/>
          </p:cNvSpPr>
          <p:nvPr>
            <p:ph idx="1"/>
          </p:nvPr>
        </p:nvSpPr>
        <p:spPr/>
        <p:txBody>
          <a:bodyPr/>
          <a:lstStyle/>
          <a:p>
            <a:r>
              <a:rPr lang="zh-CN" altLang="en-US" dirty="0"/>
              <a:t>使用</a:t>
            </a:r>
            <a:r>
              <a:rPr lang="en-US" altLang="zh-CN" dirty="0"/>
              <a:t>Java</a:t>
            </a:r>
            <a:r>
              <a:rPr lang="zh-CN" altLang="en-US" dirty="0"/>
              <a:t>作为后台语言，使用</a:t>
            </a:r>
            <a:r>
              <a:rPr lang="en-US" altLang="zh-CN" dirty="0"/>
              <a:t>HTML5/CSS3/JavaScript</a:t>
            </a:r>
            <a:r>
              <a:rPr lang="zh-CN" altLang="en-US" dirty="0"/>
              <a:t>作为前端语言，满足在所有现代浏览器上进行浏览的需求。</a:t>
            </a:r>
            <a:endParaRPr lang="en-US" altLang="zh-CN" dirty="0"/>
          </a:p>
          <a:p>
            <a:r>
              <a:rPr lang="zh-CN" altLang="en-US" dirty="0"/>
              <a:t>采用</a:t>
            </a:r>
            <a:r>
              <a:rPr lang="en-US" altLang="zh-CN" dirty="0"/>
              <a:t>MVC</a:t>
            </a:r>
            <a:r>
              <a:rPr lang="zh-CN" altLang="en-US" dirty="0"/>
              <a:t>设计，即</a:t>
            </a:r>
            <a:r>
              <a:rPr lang="en-US" altLang="zh-CN" dirty="0"/>
              <a:t>View</a:t>
            </a:r>
            <a:r>
              <a:rPr lang="zh-CN" altLang="en-US" dirty="0"/>
              <a:t>：</a:t>
            </a:r>
            <a:r>
              <a:rPr lang="en-US" altLang="zh-CN" dirty="0"/>
              <a:t>html</a:t>
            </a:r>
            <a:r>
              <a:rPr lang="zh-CN" altLang="en-US" dirty="0"/>
              <a:t>页面、</a:t>
            </a:r>
            <a:r>
              <a:rPr lang="en-US" altLang="zh-CN" dirty="0"/>
              <a:t>Controller</a:t>
            </a:r>
            <a:r>
              <a:rPr lang="zh-CN" altLang="en-US" dirty="0"/>
              <a:t>：</a:t>
            </a:r>
            <a:r>
              <a:rPr lang="en-US" altLang="zh-CN" dirty="0"/>
              <a:t>Java Servlet</a:t>
            </a:r>
            <a:r>
              <a:rPr lang="zh-CN" altLang="en-US" dirty="0"/>
              <a:t>、</a:t>
            </a:r>
            <a:r>
              <a:rPr lang="en-US" altLang="zh-CN" dirty="0"/>
              <a:t>Model</a:t>
            </a:r>
            <a:r>
              <a:rPr lang="zh-CN" altLang="en-US" dirty="0"/>
              <a:t>：</a:t>
            </a:r>
            <a:r>
              <a:rPr lang="en-US" altLang="zh-CN" dirty="0"/>
              <a:t>Service</a:t>
            </a:r>
            <a:r>
              <a:rPr lang="zh-CN" altLang="en-US" dirty="0"/>
              <a:t>、</a:t>
            </a:r>
            <a:r>
              <a:rPr lang="en-US" altLang="zh-CN" dirty="0"/>
              <a:t>Dao</a:t>
            </a:r>
            <a:r>
              <a:rPr lang="zh-CN" altLang="en-US" dirty="0"/>
              <a:t>的模式进行前后端设计。前端采用</a:t>
            </a:r>
            <a:r>
              <a:rPr lang="en-US" altLang="zh-CN" dirty="0"/>
              <a:t>jQuery</a:t>
            </a:r>
            <a:r>
              <a:rPr lang="zh-CN" altLang="en-US" dirty="0"/>
              <a:t>函数库与</a:t>
            </a:r>
            <a:r>
              <a:rPr lang="en-US" altLang="zh-CN" dirty="0"/>
              <a:t>Vue</a:t>
            </a:r>
            <a:r>
              <a:rPr lang="zh-CN" altLang="en-US" dirty="0"/>
              <a:t>框架，同时采用</a:t>
            </a:r>
            <a:r>
              <a:rPr lang="en-US" altLang="zh-CN" dirty="0"/>
              <a:t>MDUI</a:t>
            </a:r>
            <a:r>
              <a:rPr lang="zh-CN" altLang="en-US" dirty="0"/>
              <a:t>库作为主要前端渲染库。</a:t>
            </a:r>
          </a:p>
        </p:txBody>
      </p:sp>
    </p:spTree>
    <p:extLst>
      <p:ext uri="{BB962C8B-B14F-4D97-AF65-F5344CB8AC3E}">
        <p14:creationId xmlns:p14="http://schemas.microsoft.com/office/powerpoint/2010/main" val="30414402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自定义 1">
      <a:dk1>
        <a:srgbClr val="262626"/>
      </a:dk1>
      <a:lt1>
        <a:sysClr val="window" lastClr="FFFFFF"/>
      </a:lt1>
      <a:dk2>
        <a:srgbClr val="003366"/>
      </a:dk2>
      <a:lt2>
        <a:srgbClr val="FFFFFF"/>
      </a:lt2>
      <a:accent1>
        <a:srgbClr val="003366"/>
      </a:accent1>
      <a:accent2>
        <a:srgbClr val="24699C"/>
      </a:accent2>
      <a:accent3>
        <a:srgbClr val="003366"/>
      </a:accent3>
      <a:accent4>
        <a:srgbClr val="24699C"/>
      </a:accent4>
      <a:accent5>
        <a:srgbClr val="003366"/>
      </a:accent5>
      <a:accent6>
        <a:srgbClr val="808080"/>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1116</TotalTime>
  <Words>821</Words>
  <Application>Microsoft Office PowerPoint</Application>
  <PresentationFormat>宽屏</PresentationFormat>
  <Paragraphs>71</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微软雅黑</vt:lpstr>
      <vt:lpstr>Arial</vt:lpstr>
      <vt:lpstr>Calibri</vt:lpstr>
      <vt:lpstr>Calibri Light</vt:lpstr>
      <vt:lpstr>第一PPT，www.1ppt.com</vt:lpstr>
      <vt:lpstr>PowerPoint 演示文稿</vt:lpstr>
      <vt:lpstr>组员分工</vt:lpstr>
      <vt:lpstr>项目背景</vt:lpstr>
      <vt:lpstr>产品定义</vt:lpstr>
      <vt:lpstr>产品用途</vt:lpstr>
      <vt:lpstr>确立开发流程</vt:lpstr>
      <vt:lpstr>系统模块化功能设计</vt:lpstr>
      <vt:lpstr>数据库设计</vt:lpstr>
      <vt:lpstr>可行性分析</vt:lpstr>
      <vt:lpstr>技术方案</vt:lpstr>
      <vt:lpstr>技术方案</vt:lpstr>
      <vt:lpstr>团队协作方案</vt:lpstr>
      <vt:lpstr>技术方案-网络设备拓扑结构</vt:lpstr>
      <vt:lpstr>页面原型-主页</vt:lpstr>
      <vt:lpstr>页面原型-登录页</vt:lpstr>
      <vt:lpstr>页面原型-文章列表</vt:lpstr>
      <vt:lpstr>页面原型-文章编写</vt:lpstr>
      <vt:lpstr>页面原型-话题页</vt:lpstr>
      <vt:lpstr>页面原型-用户中心</vt:lpstr>
      <vt:lpstr>页面原型-后台管理</vt:lpstr>
      <vt:lpstr>项目优势分析</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微立体</dc:title>
  <dc:creator>第一PPT</dc:creator>
  <cp:keywords>www.1ppt.com</cp:keywords>
  <dc:description>www.1ppt.com</dc:description>
  <cp:lastModifiedBy>杜 宇森</cp:lastModifiedBy>
  <cp:revision>93</cp:revision>
  <dcterms:created xsi:type="dcterms:W3CDTF">2016-07-09T01:44:59Z</dcterms:created>
  <dcterms:modified xsi:type="dcterms:W3CDTF">2021-01-07T17:19:53Z</dcterms:modified>
</cp:coreProperties>
</file>