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4" r:id="rId3"/>
    <p:sldId id="277" r:id="rId4"/>
    <p:sldId id="275" r:id="rId5"/>
    <p:sldId id="279" r:id="rId6"/>
    <p:sldId id="280" r:id="rId7"/>
    <p:sldId id="278" r:id="rId8"/>
    <p:sldId id="269" r:id="rId9"/>
    <p:sldId id="270" r:id="rId10"/>
    <p:sldId id="266" r:id="rId11"/>
    <p:sldId id="257" r:id="rId12"/>
    <p:sldId id="262" r:id="rId13"/>
    <p:sldId id="318" r:id="rId14"/>
    <p:sldId id="282" r:id="rId15"/>
    <p:sldId id="265" r:id="rId16"/>
    <p:sldId id="286" r:id="rId17"/>
    <p:sldId id="284" r:id="rId18"/>
    <p:sldId id="285" r:id="rId19"/>
    <p:sldId id="287" r:id="rId20"/>
    <p:sldId id="290" r:id="rId21"/>
    <p:sldId id="288" r:id="rId22"/>
    <p:sldId id="291" r:id="rId23"/>
    <p:sldId id="293" r:id="rId24"/>
    <p:sldId id="289" r:id="rId25"/>
    <p:sldId id="292" r:id="rId26"/>
    <p:sldId id="294" r:id="rId27"/>
    <p:sldId id="301" r:id="rId28"/>
    <p:sldId id="295" r:id="rId29"/>
    <p:sldId id="296" r:id="rId30"/>
    <p:sldId id="297" r:id="rId31"/>
    <p:sldId id="298" r:id="rId32"/>
    <p:sldId id="299" r:id="rId33"/>
    <p:sldId id="300" r:id="rId34"/>
    <p:sldId id="302" r:id="rId35"/>
    <p:sldId id="305" r:id="rId36"/>
    <p:sldId id="304" r:id="rId37"/>
    <p:sldId id="306" r:id="rId38"/>
    <p:sldId id="307" r:id="rId39"/>
    <p:sldId id="309" r:id="rId40"/>
    <p:sldId id="308" r:id="rId41"/>
    <p:sldId id="310" r:id="rId42"/>
    <p:sldId id="311" r:id="rId43"/>
    <p:sldId id="312" r:id="rId44"/>
    <p:sldId id="313" r:id="rId45"/>
    <p:sldId id="320" r:id="rId46"/>
    <p:sldId id="314" r:id="rId47"/>
    <p:sldId id="315" r:id="rId48"/>
    <p:sldId id="316"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D52"/>
    <a:srgbClr val="FF01F3"/>
    <a:srgbClr val="CC00C2"/>
    <a:srgbClr val="FA8F00"/>
    <a:srgbClr val="5DF0FF"/>
    <a:srgbClr val="FF4747"/>
    <a:srgbClr val="A2023F"/>
    <a:srgbClr val="C23E47"/>
    <a:srgbClr val="5EEC3C"/>
    <a:srgbClr val="5B4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65" autoAdjust="0"/>
    <p:restoredTop sz="87481" autoAdjust="0"/>
  </p:normalViewPr>
  <p:slideViewPr>
    <p:cSldViewPr>
      <p:cViewPr varScale="1">
        <p:scale>
          <a:sx n="97" d="100"/>
          <a:sy n="97" d="100"/>
        </p:scale>
        <p:origin x="102"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6D0A8-3FBF-4DF9-BEDC-74DB43E0D5C8}" type="datetimeFigureOut">
              <a:rPr lang="en-US" smtClean="0"/>
              <a:t>9/7/2022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75C9F-6236-4B16-BDB0-FA9B02986170}" type="slidenum">
              <a:rPr lang="en-US" smtClean="0"/>
              <a:t>‹Nº›</a:t>
            </a:fld>
            <a:endParaRPr lang="en-US"/>
          </a:p>
        </p:txBody>
      </p:sp>
    </p:spTree>
    <p:extLst>
      <p:ext uri="{BB962C8B-B14F-4D97-AF65-F5344CB8AC3E}">
        <p14:creationId xmlns:p14="http://schemas.microsoft.com/office/powerpoint/2010/main" val="32786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Conferencia #1: Aspectos conceptuales y de implementación de las aplicaciones de red. Servicios de transporte.</a:t>
            </a:r>
          </a:p>
        </p:txBody>
      </p:sp>
      <p:sp>
        <p:nvSpPr>
          <p:cNvPr id="4" name="Marcador de número de diapositiva 3"/>
          <p:cNvSpPr>
            <a:spLocks noGrp="1"/>
          </p:cNvSpPr>
          <p:nvPr>
            <p:ph type="sldNum" sz="quarter" idx="10"/>
          </p:nvPr>
        </p:nvSpPr>
        <p:spPr/>
        <p:txBody>
          <a:bodyPr/>
          <a:lstStyle/>
          <a:p>
            <a:fld id="{D5C75C9F-6236-4B16-BDB0-FA9B02986170}" type="slidenum">
              <a:rPr lang="en-US" smtClean="0"/>
              <a:t>1</a:t>
            </a:fld>
            <a:endParaRPr lang="en-US"/>
          </a:p>
        </p:txBody>
      </p:sp>
    </p:spTree>
    <p:extLst>
      <p:ext uri="{BB962C8B-B14F-4D97-AF65-F5344CB8AC3E}">
        <p14:creationId xmlns:p14="http://schemas.microsoft.com/office/powerpoint/2010/main" val="98921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Redes de Computadoras, un enfoque descendente</a:t>
            </a:r>
          </a:p>
          <a:p>
            <a:endParaRPr lang="es-ES" dirty="0"/>
          </a:p>
          <a:p>
            <a:r>
              <a:rPr lang="es-ES" dirty="0"/>
              <a:t>Capítulo 2. la capa de aplicación</a:t>
            </a:r>
          </a:p>
          <a:p>
            <a:r>
              <a:rPr lang="es-ES" dirty="0"/>
              <a:t>2.1 Principios de las aplicaciones de red ...........................................................................................70</a:t>
            </a:r>
          </a:p>
          <a:p>
            <a:r>
              <a:rPr lang="es-ES" dirty="0"/>
              <a:t>2.1.1 Arquitecturas de las aplicaciones de red ........................................................................70</a:t>
            </a:r>
          </a:p>
          <a:p>
            <a:r>
              <a:rPr lang="es-ES" dirty="0"/>
              <a:t>2.1.2 Comunicación entre procesos .........................................................................................73</a:t>
            </a:r>
          </a:p>
          <a:p>
            <a:r>
              <a:rPr lang="es-ES" dirty="0"/>
              <a:t>2.1.3 Servicios de transporte disponibles para las aplicaciones ..............................................75</a:t>
            </a:r>
          </a:p>
          <a:p>
            <a:r>
              <a:rPr lang="es-ES" dirty="0"/>
              <a:t>2.1.4 Servicios de transporte proporcionados por Internet ......................................................77</a:t>
            </a:r>
          </a:p>
          <a:p>
            <a:r>
              <a:rPr lang="es-ES" dirty="0"/>
              <a:t>2.1.5 Protocolos de la capa de aplicación</a:t>
            </a:r>
          </a:p>
        </p:txBody>
      </p:sp>
      <p:sp>
        <p:nvSpPr>
          <p:cNvPr id="4" name="Marcador de número de diapositiva 3"/>
          <p:cNvSpPr>
            <a:spLocks noGrp="1"/>
          </p:cNvSpPr>
          <p:nvPr>
            <p:ph type="sldNum" sz="quarter" idx="10"/>
          </p:nvPr>
        </p:nvSpPr>
        <p:spPr/>
        <p:txBody>
          <a:bodyPr/>
          <a:lstStyle/>
          <a:p>
            <a:fld id="{D5C75C9F-6236-4B16-BDB0-FA9B02986170}" type="slidenum">
              <a:rPr lang="en-US" smtClean="0"/>
              <a:t>11</a:t>
            </a:fld>
            <a:endParaRPr lang="en-US"/>
          </a:p>
        </p:txBody>
      </p:sp>
    </p:spTree>
    <p:extLst>
      <p:ext uri="{BB962C8B-B14F-4D97-AF65-F5344CB8AC3E}">
        <p14:creationId xmlns:p14="http://schemas.microsoft.com/office/powerpoint/2010/main" val="702665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Redes de Computadoras, un enfoque descendente</a:t>
            </a:r>
          </a:p>
          <a:p>
            <a:endParaRPr lang="es-ES" dirty="0"/>
          </a:p>
          <a:p>
            <a:r>
              <a:rPr lang="es-ES" dirty="0"/>
              <a:t>Capítulo 2. la capa de aplicación</a:t>
            </a:r>
          </a:p>
          <a:p>
            <a:r>
              <a:rPr lang="es-ES" dirty="0"/>
              <a:t>2.1 Principios de las aplicaciones de red ...........................................................................................70</a:t>
            </a:r>
          </a:p>
          <a:p>
            <a:r>
              <a:rPr lang="es-ES" dirty="0"/>
              <a:t>2.1.1 Arquitecturas de las aplicaciones de red ........................................................................70</a:t>
            </a:r>
          </a:p>
          <a:p>
            <a:r>
              <a:rPr lang="es-ES" dirty="0"/>
              <a:t>2.1.2 Comunicación entre procesos .........................................................................................73</a:t>
            </a:r>
          </a:p>
          <a:p>
            <a:r>
              <a:rPr lang="es-ES" dirty="0"/>
              <a:t>2.1.3 Servicios de transporte disponibles para las aplicaciones ..............................................75</a:t>
            </a:r>
          </a:p>
          <a:p>
            <a:r>
              <a:rPr lang="es-ES" dirty="0"/>
              <a:t>2.1.4 Servicios de transporte proporcionados por Internet ......................................................77</a:t>
            </a:r>
          </a:p>
          <a:p>
            <a:r>
              <a:rPr lang="es-ES" dirty="0"/>
              <a:t>2.1.5 Protocolos de la capa de aplicación</a:t>
            </a:r>
          </a:p>
        </p:txBody>
      </p:sp>
      <p:sp>
        <p:nvSpPr>
          <p:cNvPr id="4" name="Marcador de número de diapositiva 3"/>
          <p:cNvSpPr>
            <a:spLocks noGrp="1"/>
          </p:cNvSpPr>
          <p:nvPr>
            <p:ph type="sldNum" sz="quarter" idx="10"/>
          </p:nvPr>
        </p:nvSpPr>
        <p:spPr/>
        <p:txBody>
          <a:bodyPr/>
          <a:lstStyle/>
          <a:p>
            <a:fld id="{D5C75C9F-6236-4B16-BDB0-FA9B02986170}" type="slidenum">
              <a:rPr lang="en-US" smtClean="0"/>
              <a:t>14</a:t>
            </a:fld>
            <a:endParaRPr lang="en-US"/>
          </a:p>
        </p:txBody>
      </p:sp>
    </p:spTree>
    <p:extLst>
      <p:ext uri="{BB962C8B-B14F-4D97-AF65-F5344CB8AC3E}">
        <p14:creationId xmlns:p14="http://schemas.microsoft.com/office/powerpoint/2010/main" val="1239764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Entre las aplicaciones Internet se incluyen las clásicas aplicaciones basadas en texto que se</a:t>
            </a:r>
          </a:p>
          <a:p>
            <a:r>
              <a:rPr lang="es-ES" dirty="0"/>
              <a:t>hicieron populares en las décadas de 1970 y 1980, como son el correo electrónico de texto, el acceso</a:t>
            </a:r>
          </a:p>
          <a:p>
            <a:r>
              <a:rPr lang="es-ES" dirty="0"/>
              <a:t>remoto a computadoras, la transferencia de archivos y los grupos de noticias. También se incluye</a:t>
            </a:r>
          </a:p>
          <a:p>
            <a:r>
              <a:rPr lang="es-ES" dirty="0"/>
              <a:t>la aplicación por excelencia de mediados de la década de 1990: la </a:t>
            </a:r>
            <a:r>
              <a:rPr lang="es-ES" dirty="0" err="1"/>
              <a:t>World</a:t>
            </a:r>
            <a:r>
              <a:rPr lang="es-ES" dirty="0"/>
              <a:t> Wide Web, que incluye</a:t>
            </a:r>
          </a:p>
          <a:p>
            <a:r>
              <a:rPr lang="es-ES" dirty="0"/>
              <a:t>la navegación web, las búsquedas y el comercio electrónico. También se incluyen la mensajería</a:t>
            </a:r>
          </a:p>
          <a:p>
            <a:r>
              <a:rPr lang="es-ES" dirty="0"/>
              <a:t>instantánea y la compartición de archivos P2P, las dos aplicaciones estrella introducidas a finales</a:t>
            </a:r>
          </a:p>
          <a:p>
            <a:r>
              <a:rPr lang="es-ES" dirty="0"/>
              <a:t>del pasado milenio. En este siglo que comienza continúan apareciendo aplicaciones nuevas y</a:t>
            </a:r>
          </a:p>
          <a:p>
            <a:r>
              <a:rPr lang="es-ES" dirty="0"/>
              <a:t>atractivas, incluyendo voz sobre IP y sistemas de videoconferencia como Skype, </a:t>
            </a:r>
            <a:r>
              <a:rPr lang="es-ES" dirty="0" err="1"/>
              <a:t>Facetime</a:t>
            </a:r>
            <a:r>
              <a:rPr lang="es-ES" dirty="0"/>
              <a:t> y Google</a:t>
            </a:r>
          </a:p>
          <a:p>
            <a:r>
              <a:rPr lang="es-ES" dirty="0"/>
              <a:t>Hangouts; sistemas de vídeo generado por el usuario, como YouTube, y de películas a la carta, como</a:t>
            </a:r>
          </a:p>
          <a:p>
            <a:r>
              <a:rPr lang="es-ES" dirty="0"/>
              <a:t>Netflix; y juegos en línea multijugador como </a:t>
            </a:r>
            <a:r>
              <a:rPr lang="es-ES" dirty="0" err="1"/>
              <a:t>Second</a:t>
            </a:r>
            <a:r>
              <a:rPr lang="es-ES" dirty="0"/>
              <a:t> </a:t>
            </a:r>
            <a:r>
              <a:rPr lang="es-ES" dirty="0" err="1"/>
              <a:t>Life</a:t>
            </a:r>
            <a:r>
              <a:rPr lang="es-ES" dirty="0"/>
              <a:t> y </a:t>
            </a:r>
            <a:r>
              <a:rPr lang="es-ES" dirty="0" err="1"/>
              <a:t>World</a:t>
            </a:r>
            <a:r>
              <a:rPr lang="es-ES" dirty="0"/>
              <a:t> </a:t>
            </a:r>
            <a:r>
              <a:rPr lang="es-ES" dirty="0" err="1"/>
              <a:t>of</a:t>
            </a:r>
            <a:r>
              <a:rPr lang="es-ES" dirty="0"/>
              <a:t> Warcraft. Durante este mismo</a:t>
            </a:r>
          </a:p>
          <a:p>
            <a:r>
              <a:rPr lang="es-ES" dirty="0"/>
              <a:t>periodo, hemos visto el nacimiento de una nueva generación de aplicaciones de redes sociales (como</a:t>
            </a:r>
          </a:p>
          <a:p>
            <a:r>
              <a:rPr lang="es-ES" dirty="0"/>
              <a:t>Facebook, Instagram, Twitter y WeChat) que han creado adictivas redes de personas por encima</a:t>
            </a:r>
          </a:p>
          <a:p>
            <a:r>
              <a:rPr lang="es-ES" dirty="0"/>
              <a:t>de la red de </a:t>
            </a:r>
            <a:r>
              <a:rPr lang="es-ES" dirty="0" err="1"/>
              <a:t>routers</a:t>
            </a:r>
            <a:r>
              <a:rPr lang="es-ES" dirty="0"/>
              <a:t> y enlaces de comunicaciones de Internet. Y más recientemente, junto con la</a:t>
            </a:r>
          </a:p>
          <a:p>
            <a:r>
              <a:rPr lang="es-ES" dirty="0"/>
              <a:t>llegada del teléfono inteligente, ha surgido una profusión de aplicaciones móviles basadas en la</a:t>
            </a:r>
          </a:p>
          <a:p>
            <a:r>
              <a:rPr lang="es-ES" dirty="0"/>
              <a:t>ubicación, incluyendo populares aplicaciones de reservas, de citas y de previsiones de tráfico, como</a:t>
            </a:r>
          </a:p>
          <a:p>
            <a:r>
              <a:rPr lang="es-ES" dirty="0" err="1"/>
              <a:t>Yelp</a:t>
            </a:r>
            <a:r>
              <a:rPr lang="es-ES" dirty="0"/>
              <a:t>, </a:t>
            </a:r>
            <a:r>
              <a:rPr lang="es-ES" dirty="0" err="1"/>
              <a:t>Tinnder</a:t>
            </a:r>
            <a:r>
              <a:rPr lang="es-ES" dirty="0"/>
              <a:t>, </a:t>
            </a:r>
            <a:r>
              <a:rPr lang="es-ES" dirty="0" err="1"/>
              <a:t>Waz</a:t>
            </a:r>
            <a:r>
              <a:rPr lang="es-ES" dirty="0"/>
              <a:t> y </a:t>
            </a:r>
            <a:r>
              <a:rPr lang="es-ES" dirty="0" err="1"/>
              <a:t>Yik</a:t>
            </a:r>
            <a:r>
              <a:rPr lang="es-ES" dirty="0"/>
              <a:t> Yak.</a:t>
            </a:r>
          </a:p>
        </p:txBody>
      </p:sp>
      <p:sp>
        <p:nvSpPr>
          <p:cNvPr id="4" name="Marcador de número de diapositiva 3"/>
          <p:cNvSpPr>
            <a:spLocks noGrp="1"/>
          </p:cNvSpPr>
          <p:nvPr>
            <p:ph type="sldNum" sz="quarter" idx="10"/>
          </p:nvPr>
        </p:nvSpPr>
        <p:spPr/>
        <p:txBody>
          <a:bodyPr/>
          <a:lstStyle/>
          <a:p>
            <a:fld id="{D5C75C9F-6236-4B16-BDB0-FA9B02986170}" type="slidenum">
              <a:rPr lang="en-US" smtClean="0"/>
              <a:t>16</a:t>
            </a:fld>
            <a:endParaRPr lang="en-US"/>
          </a:p>
        </p:txBody>
      </p:sp>
    </p:spTree>
    <p:extLst>
      <p:ext uri="{BB962C8B-B14F-4D97-AF65-F5344CB8AC3E}">
        <p14:creationId xmlns:p14="http://schemas.microsoft.com/office/powerpoint/2010/main" val="2297344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3029865"/>
            <a:ext cx="7940660" cy="1221639"/>
          </a:xfrm>
          <a:noFill/>
          <a:effectLst/>
        </p:spPr>
        <p:txBody>
          <a:bodyPr>
            <a:normAutofit/>
          </a:bodyPr>
          <a:lstStyle>
            <a:lvl1pPr algn="r">
              <a:defRPr sz="3600">
                <a:solidFill>
                  <a:schemeClr val="bg1"/>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5" y="1960930"/>
            <a:ext cx="7940660" cy="610820"/>
          </a:xfrm>
          <a:noFill/>
        </p:spPr>
        <p:txBody>
          <a:bodyPr>
            <a:normAutofit/>
          </a:bodyPr>
          <a:lstStyle>
            <a:lvl1pPr marL="0" indent="0" algn="r">
              <a:buNone/>
              <a:defRPr sz="2800" b="0" i="0">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595549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ES" dirty="0"/>
              <a:t>Aplicaciones de red. Servicios de transporte.</a:t>
            </a:r>
            <a:br>
              <a:rPr lang="en-US" dirty="0"/>
            </a:br>
            <a:r>
              <a:rPr lang="en-US" sz="2000" dirty="0"/>
              <a:t>Prof: Ruth </a:t>
            </a:r>
            <a:r>
              <a:rPr lang="en-US" sz="2000" dirty="0" err="1"/>
              <a:t>Yurina</a:t>
            </a:r>
            <a:r>
              <a:rPr lang="en-US" sz="2000" dirty="0"/>
              <a:t> Vega </a:t>
            </a:r>
            <a:r>
              <a:rPr lang="en-US" sz="2000" dirty="0" err="1"/>
              <a:t>Cutino</a:t>
            </a:r>
            <a:br>
              <a:rPr lang="en-US" sz="2000" dirty="0"/>
            </a:br>
            <a:r>
              <a:rPr lang="en-US" sz="2000" dirty="0" err="1"/>
              <a:t>Dpto</a:t>
            </a:r>
            <a:r>
              <a:rPr lang="en-US" sz="2000" dirty="0"/>
              <a:t>. </a:t>
            </a:r>
            <a:r>
              <a:rPr lang="en-US" sz="2000" dirty="0" err="1"/>
              <a:t>Sistemas</a:t>
            </a:r>
            <a:r>
              <a:rPr lang="en-US" sz="2000" dirty="0"/>
              <a:t> </a:t>
            </a:r>
            <a:r>
              <a:rPr lang="en-US" sz="2000" dirty="0" err="1"/>
              <a:t>Digitales</a:t>
            </a:r>
            <a:br>
              <a:rPr lang="en-US" sz="2000" dirty="0"/>
            </a:br>
            <a:r>
              <a:rPr lang="en-US" sz="2000" dirty="0"/>
              <a:t>UCI</a:t>
            </a:r>
            <a:endParaRPr lang="en-US" dirty="0"/>
          </a:p>
        </p:txBody>
      </p:sp>
      <p:sp>
        <p:nvSpPr>
          <p:cNvPr id="3" name="Subtitle 2"/>
          <p:cNvSpPr>
            <a:spLocks noGrp="1"/>
          </p:cNvSpPr>
          <p:nvPr>
            <p:ph type="subTitle" idx="1"/>
          </p:nvPr>
        </p:nvSpPr>
        <p:spPr>
          <a:xfrm>
            <a:off x="754375" y="4556915"/>
            <a:ext cx="7940660" cy="610820"/>
          </a:xfrm>
        </p:spPr>
        <p:txBody>
          <a:bodyPr/>
          <a:lstStyle/>
          <a:p>
            <a:r>
              <a:rPr lang="en-US" b="1" dirty="0"/>
              <a:t>Redes y </a:t>
            </a:r>
            <a:r>
              <a:rPr lang="en-US" b="1" dirty="0" err="1"/>
              <a:t>Seguridad</a:t>
            </a:r>
            <a:r>
              <a:rPr lang="en-US" b="1" dirty="0"/>
              <a:t> </a:t>
            </a:r>
            <a:r>
              <a:rPr lang="en-US" b="1" dirty="0" err="1"/>
              <a:t>Informática</a:t>
            </a:r>
            <a:r>
              <a:rPr lang="en-US" b="1" dirty="0"/>
              <a:t> II</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E92F849-4998-4738-B3C3-F347B1DFFDA7}"/>
              </a:ext>
            </a:extLst>
          </p:cNvPr>
          <p:cNvSpPr>
            <a:spLocks noGrp="1"/>
          </p:cNvSpPr>
          <p:nvPr>
            <p:ph type="title"/>
          </p:nvPr>
        </p:nvSpPr>
        <p:spPr/>
        <p:txBody>
          <a:bodyPr>
            <a:normAutofit fontScale="90000"/>
          </a:bodyPr>
          <a:lstStyle/>
          <a:p>
            <a:r>
              <a:rPr lang="es-ES" dirty="0"/>
              <a:t>James F. </a:t>
            </a:r>
            <a:r>
              <a:rPr lang="es-ES" dirty="0" err="1"/>
              <a:t>Kurose</a:t>
            </a:r>
            <a:br>
              <a:rPr lang="es-ES" dirty="0"/>
            </a:br>
            <a:r>
              <a:rPr lang="es-ES" dirty="0"/>
              <a:t>Keith W. Ross</a:t>
            </a:r>
          </a:p>
        </p:txBody>
      </p:sp>
      <p:sp>
        <p:nvSpPr>
          <p:cNvPr id="5" name="Marcador de contenido 4">
            <a:extLst>
              <a:ext uri="{FF2B5EF4-FFF2-40B4-BE49-F238E27FC236}">
                <a16:creationId xmlns:a16="http://schemas.microsoft.com/office/drawing/2014/main" id="{7561B15A-1F52-4ACA-9455-B44F496D3953}"/>
              </a:ext>
            </a:extLst>
          </p:cNvPr>
          <p:cNvSpPr>
            <a:spLocks noGrp="1"/>
          </p:cNvSpPr>
          <p:nvPr>
            <p:ph idx="1"/>
          </p:nvPr>
        </p:nvSpPr>
        <p:spPr/>
        <p:txBody>
          <a:bodyPr>
            <a:normAutofit fontScale="70000" lnSpcReduction="20000"/>
          </a:bodyPr>
          <a:lstStyle/>
          <a:p>
            <a:r>
              <a:rPr lang="es-ES" sz="5100" b="1" dirty="0"/>
              <a:t>Las aplicaciones de red son la razón de ser de una red de computadoras: si no pudiéramos concebir ninguna aplicación útil, no existiría la necesidad de disponer de una infraestructura de red y de unos protocolos para darlas soporte.</a:t>
            </a:r>
            <a:endParaRPr lang="es-ES" dirty="0"/>
          </a:p>
        </p:txBody>
      </p:sp>
    </p:spTree>
    <p:extLst>
      <p:ext uri="{BB962C8B-B14F-4D97-AF65-F5344CB8AC3E}">
        <p14:creationId xmlns:p14="http://schemas.microsoft.com/office/powerpoint/2010/main" val="425169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Sumario</a:t>
            </a:r>
            <a:endParaRPr lang="en-US" dirty="0"/>
          </a:p>
        </p:txBody>
      </p:sp>
      <p:sp>
        <p:nvSpPr>
          <p:cNvPr id="3" name="Content Placeholder 2"/>
          <p:cNvSpPr>
            <a:spLocks noGrp="1"/>
          </p:cNvSpPr>
          <p:nvPr>
            <p:ph idx="1"/>
          </p:nvPr>
        </p:nvSpPr>
        <p:spPr/>
        <p:txBody>
          <a:bodyPr>
            <a:normAutofit/>
          </a:bodyPr>
          <a:lstStyle/>
          <a:p>
            <a:r>
              <a:rPr lang="es-ES" dirty="0"/>
              <a:t>Principios de las aplicaciones de red</a:t>
            </a:r>
          </a:p>
          <a:p>
            <a:r>
              <a:rPr lang="es-ES" dirty="0"/>
              <a:t>Comunicación entre procesos</a:t>
            </a:r>
          </a:p>
          <a:p>
            <a:r>
              <a:rPr lang="es-ES" dirty="0"/>
              <a:t>Servicios de transporte disponibles para las aplicaciones</a:t>
            </a:r>
          </a:p>
          <a:p>
            <a:r>
              <a:rPr lang="es-ES" dirty="0"/>
              <a:t>Servicios de transporte disponibles</a:t>
            </a:r>
          </a:p>
          <a:p>
            <a:r>
              <a:rPr lang="es-ES" dirty="0"/>
              <a:t>Protocolos de la capa de aplicación</a:t>
            </a: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4EB6D8A-E72C-45F2-88EF-7E165DF7D554}"/>
              </a:ext>
            </a:extLst>
          </p:cNvPr>
          <p:cNvSpPr>
            <a:spLocks noGrp="1"/>
          </p:cNvSpPr>
          <p:nvPr>
            <p:ph type="title"/>
          </p:nvPr>
        </p:nvSpPr>
        <p:spPr/>
        <p:txBody>
          <a:bodyPr/>
          <a:lstStyle/>
          <a:p>
            <a:pPr algn="r"/>
            <a:r>
              <a:rPr lang="es-ES" dirty="0">
                <a:solidFill>
                  <a:schemeClr val="bg1"/>
                </a:solidFill>
              </a:rPr>
              <a:t>Bibliografía</a:t>
            </a:r>
          </a:p>
        </p:txBody>
      </p:sp>
      <p:pic>
        <p:nvPicPr>
          <p:cNvPr id="5" name="Marcador de contenido 4">
            <a:extLst>
              <a:ext uri="{FF2B5EF4-FFF2-40B4-BE49-F238E27FC236}">
                <a16:creationId xmlns:a16="http://schemas.microsoft.com/office/drawing/2014/main" id="{7D685D36-2703-47FE-B488-A19BAFE2E4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1670" y="1326170"/>
            <a:ext cx="2400524" cy="3394075"/>
          </a:xfrm>
        </p:spPr>
      </p:pic>
      <p:pic>
        <p:nvPicPr>
          <p:cNvPr id="13" name="Imagen 12">
            <a:extLst>
              <a:ext uri="{FF2B5EF4-FFF2-40B4-BE49-F238E27FC236}">
                <a16:creationId xmlns:a16="http://schemas.microsoft.com/office/drawing/2014/main" id="{5055ECDB-3BF8-4BE4-8372-AFA7B97E5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173" y="1326170"/>
            <a:ext cx="2524157" cy="3504187"/>
          </a:xfrm>
          <a:prstGeom prst="rect">
            <a:avLst/>
          </a:prstGeom>
        </p:spPr>
      </p:pic>
    </p:spTree>
    <p:extLst>
      <p:ext uri="{BB962C8B-B14F-4D97-AF65-F5344CB8AC3E}">
        <p14:creationId xmlns:p14="http://schemas.microsoft.com/office/powerpoint/2010/main" val="346719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4EB6D8A-E72C-45F2-88EF-7E165DF7D554}"/>
              </a:ext>
            </a:extLst>
          </p:cNvPr>
          <p:cNvSpPr>
            <a:spLocks noGrp="1"/>
          </p:cNvSpPr>
          <p:nvPr>
            <p:ph type="title"/>
          </p:nvPr>
        </p:nvSpPr>
        <p:spPr/>
        <p:txBody>
          <a:bodyPr/>
          <a:lstStyle/>
          <a:p>
            <a:pPr algn="r"/>
            <a:r>
              <a:rPr lang="es-ES" dirty="0">
                <a:solidFill>
                  <a:schemeClr val="bg1"/>
                </a:solidFill>
              </a:rPr>
              <a:t>Bibliografía</a:t>
            </a:r>
          </a:p>
        </p:txBody>
      </p:sp>
      <p:pic>
        <p:nvPicPr>
          <p:cNvPr id="9" name="Marcador de contenido 8">
            <a:extLst>
              <a:ext uri="{FF2B5EF4-FFF2-40B4-BE49-F238E27FC236}">
                <a16:creationId xmlns:a16="http://schemas.microsoft.com/office/drawing/2014/main" id="{FC6382A0-CAF3-40B7-98EF-76C4017C32EC}"/>
              </a:ext>
            </a:extLst>
          </p:cNvPr>
          <p:cNvPicPr>
            <a:picLocks noGrp="1" noChangeAspect="1"/>
          </p:cNvPicPr>
          <p:nvPr>
            <p:ph sz="half" idx="1"/>
          </p:nvPr>
        </p:nvPicPr>
        <p:blipFill>
          <a:blip r:embed="rId2"/>
          <a:stretch>
            <a:fillRect/>
          </a:stretch>
        </p:blipFill>
        <p:spPr>
          <a:xfrm>
            <a:off x="386601" y="1063229"/>
            <a:ext cx="2605833" cy="3394075"/>
          </a:xfrm>
          <a:prstGeom prst="rect">
            <a:avLst/>
          </a:prstGeom>
        </p:spPr>
      </p:pic>
      <p:pic>
        <p:nvPicPr>
          <p:cNvPr id="10" name="Marcador de contenido 9">
            <a:extLst>
              <a:ext uri="{FF2B5EF4-FFF2-40B4-BE49-F238E27FC236}">
                <a16:creationId xmlns:a16="http://schemas.microsoft.com/office/drawing/2014/main" id="{EB389597-866C-42FE-96A1-520C8E5DC3AC}"/>
              </a:ext>
            </a:extLst>
          </p:cNvPr>
          <p:cNvPicPr>
            <a:picLocks noGrp="1" noChangeAspect="1"/>
          </p:cNvPicPr>
          <p:nvPr>
            <p:ph sz="half" idx="2"/>
          </p:nvPr>
        </p:nvPicPr>
        <p:blipFill>
          <a:blip r:embed="rId3"/>
          <a:stretch>
            <a:fillRect/>
          </a:stretch>
        </p:blipFill>
        <p:spPr>
          <a:xfrm>
            <a:off x="3064544" y="1358139"/>
            <a:ext cx="2653549" cy="3394075"/>
          </a:xfrm>
          <a:prstGeom prst="rect">
            <a:avLst/>
          </a:prstGeom>
        </p:spPr>
      </p:pic>
      <p:pic>
        <p:nvPicPr>
          <p:cNvPr id="11" name="Imagen 10">
            <a:extLst>
              <a:ext uri="{FF2B5EF4-FFF2-40B4-BE49-F238E27FC236}">
                <a16:creationId xmlns:a16="http://schemas.microsoft.com/office/drawing/2014/main" id="{9E9C57FB-C907-4855-8CC7-44C195202B48}"/>
              </a:ext>
            </a:extLst>
          </p:cNvPr>
          <p:cNvPicPr>
            <a:picLocks noChangeAspect="1"/>
          </p:cNvPicPr>
          <p:nvPr/>
        </p:nvPicPr>
        <p:blipFill>
          <a:blip r:embed="rId4"/>
          <a:stretch>
            <a:fillRect/>
          </a:stretch>
        </p:blipFill>
        <p:spPr>
          <a:xfrm>
            <a:off x="5946345" y="1502815"/>
            <a:ext cx="2724150" cy="3467100"/>
          </a:xfrm>
          <a:prstGeom prst="rect">
            <a:avLst/>
          </a:prstGeom>
        </p:spPr>
      </p:pic>
    </p:spTree>
    <p:extLst>
      <p:ext uri="{BB962C8B-B14F-4D97-AF65-F5344CB8AC3E}">
        <p14:creationId xmlns:p14="http://schemas.microsoft.com/office/powerpoint/2010/main" val="7064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Objetivo</a:t>
            </a:r>
            <a:endParaRPr lang="en-US" dirty="0"/>
          </a:p>
        </p:txBody>
      </p:sp>
      <p:sp>
        <p:nvSpPr>
          <p:cNvPr id="3" name="Content Placeholder 2"/>
          <p:cNvSpPr>
            <a:spLocks noGrp="1"/>
          </p:cNvSpPr>
          <p:nvPr>
            <p:ph idx="1"/>
          </p:nvPr>
        </p:nvSpPr>
        <p:spPr/>
        <p:txBody>
          <a:bodyPr>
            <a:normAutofit/>
          </a:bodyPr>
          <a:lstStyle/>
          <a:p>
            <a:pPr marL="0" indent="0">
              <a:buNone/>
            </a:pPr>
            <a:r>
              <a:rPr lang="es-ES" dirty="0"/>
              <a:t>Describir los aspectos conceptuales y de implementación de las aplicaciones de red</a:t>
            </a:r>
            <a:endParaRPr lang="en-US" dirty="0"/>
          </a:p>
          <a:p>
            <a:endParaRPr lang="en-US" dirty="0"/>
          </a:p>
        </p:txBody>
      </p:sp>
    </p:spTree>
    <p:extLst>
      <p:ext uri="{BB962C8B-B14F-4D97-AF65-F5344CB8AC3E}">
        <p14:creationId xmlns:p14="http://schemas.microsoft.com/office/powerpoint/2010/main" val="247801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CF838C8C-654B-4DDC-8DCF-30CA93297F06}"/>
              </a:ext>
            </a:extLst>
          </p:cNvPr>
          <p:cNvSpPr>
            <a:spLocks noGrp="1"/>
          </p:cNvSpPr>
          <p:nvPr>
            <p:ph type="title"/>
          </p:nvPr>
        </p:nvSpPr>
        <p:spPr>
          <a:xfrm>
            <a:off x="722313" y="2313719"/>
            <a:ext cx="5987557" cy="1021556"/>
          </a:xfrm>
        </p:spPr>
        <p:txBody>
          <a:bodyPr>
            <a:normAutofit fontScale="90000"/>
          </a:bodyPr>
          <a:lstStyle/>
          <a:p>
            <a:r>
              <a:rPr lang="es-ES" dirty="0"/>
              <a:t>Principios de las aplicaciones de red</a:t>
            </a:r>
          </a:p>
        </p:txBody>
      </p:sp>
      <p:sp>
        <p:nvSpPr>
          <p:cNvPr id="5" name="Marcador de contenido 4">
            <a:extLst>
              <a:ext uri="{FF2B5EF4-FFF2-40B4-BE49-F238E27FC236}">
                <a16:creationId xmlns:a16="http://schemas.microsoft.com/office/drawing/2014/main" id="{12750262-4E1A-4BB0-8110-2D3375C09080}"/>
              </a:ext>
            </a:extLst>
          </p:cNvPr>
          <p:cNvSpPr>
            <a:spLocks noGrp="1"/>
          </p:cNvSpPr>
          <p:nvPr>
            <p:ph type="body" idx="1"/>
          </p:nvPr>
        </p:nvSpPr>
        <p:spPr>
          <a:xfrm>
            <a:off x="722313" y="1188578"/>
            <a:ext cx="7772400" cy="1125140"/>
          </a:xfrm>
        </p:spPr>
        <p:txBody>
          <a:bodyPr/>
          <a:lstStyle/>
          <a:p>
            <a:endParaRPr lang="es-ES" dirty="0"/>
          </a:p>
        </p:txBody>
      </p:sp>
    </p:spTree>
    <p:extLst>
      <p:ext uri="{BB962C8B-B14F-4D97-AF65-F5344CB8AC3E}">
        <p14:creationId xmlns:p14="http://schemas.microsoft.com/office/powerpoint/2010/main" val="122083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2D5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8830987-AC7E-499C-A818-7D6744EDA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094" y="0"/>
            <a:ext cx="5245812" cy="5143500"/>
          </a:xfrm>
          <a:prstGeom prst="rect">
            <a:avLst/>
          </a:prstGeom>
        </p:spPr>
      </p:pic>
    </p:spTree>
    <p:extLst>
      <p:ext uri="{BB962C8B-B14F-4D97-AF65-F5344CB8AC3E}">
        <p14:creationId xmlns:p14="http://schemas.microsoft.com/office/powerpoint/2010/main" val="316739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869C6-8BEA-4BC8-98C1-AEBBD5FD8BB1}"/>
              </a:ext>
            </a:extLst>
          </p:cNvPr>
          <p:cNvSpPr>
            <a:spLocks noGrp="1"/>
          </p:cNvSpPr>
          <p:nvPr>
            <p:ph type="title"/>
          </p:nvPr>
        </p:nvSpPr>
        <p:spPr/>
        <p:txBody>
          <a:bodyPr/>
          <a:lstStyle/>
          <a:p>
            <a:r>
              <a:rPr lang="es-ES" dirty="0"/>
              <a:t>Desarrollo de una aplicación de red</a:t>
            </a:r>
          </a:p>
        </p:txBody>
      </p:sp>
      <p:sp>
        <p:nvSpPr>
          <p:cNvPr id="3" name="Marcador de contenido 2">
            <a:extLst>
              <a:ext uri="{FF2B5EF4-FFF2-40B4-BE49-F238E27FC236}">
                <a16:creationId xmlns:a16="http://schemas.microsoft.com/office/drawing/2014/main" id="{BC788692-9B12-4474-8CEE-F64E5EF68A68}"/>
              </a:ext>
            </a:extLst>
          </p:cNvPr>
          <p:cNvSpPr>
            <a:spLocks noGrp="1"/>
          </p:cNvSpPr>
          <p:nvPr>
            <p:ph idx="1"/>
          </p:nvPr>
        </p:nvSpPr>
        <p:spPr/>
        <p:txBody>
          <a:bodyPr>
            <a:normAutofit fontScale="85000" lnSpcReduction="10000"/>
          </a:bodyPr>
          <a:lstStyle/>
          <a:p>
            <a:r>
              <a:rPr lang="es-ES" dirty="0"/>
              <a:t>El desarrollo de una aplicación de red implica escribir programas que se ejecuten en distintos sistemas terminales y que se comuniquen entre sí a través de la red.</a:t>
            </a:r>
          </a:p>
          <a:p>
            <a:pPr lvl="1"/>
            <a:r>
              <a:rPr lang="es-ES" dirty="0"/>
              <a:t>En la aplicación </a:t>
            </a:r>
            <a:r>
              <a:rPr lang="es-ES" b="1" dirty="0"/>
              <a:t>Web</a:t>
            </a:r>
            <a:r>
              <a:rPr lang="es-ES" dirty="0"/>
              <a:t> se emplean dos programas diferentes que se comunican entre sí: </a:t>
            </a:r>
            <a:r>
              <a:rPr lang="es-ES" b="1" dirty="0"/>
              <a:t>el navegador </a:t>
            </a:r>
            <a:r>
              <a:rPr lang="es-ES" dirty="0"/>
              <a:t>que se ejecuta en el host del usuario (una computadora de escritorio, un portátil, una tableta, un teléfono inteligente, etc.) y el programa </a:t>
            </a:r>
            <a:r>
              <a:rPr lang="es-ES" b="1" dirty="0"/>
              <a:t>del servidor web </a:t>
            </a:r>
            <a:r>
              <a:rPr lang="es-ES" dirty="0"/>
              <a:t>que se ejecuta en el host que actúa como servidor web.</a:t>
            </a:r>
          </a:p>
        </p:txBody>
      </p:sp>
    </p:spTree>
    <p:extLst>
      <p:ext uri="{BB962C8B-B14F-4D97-AF65-F5344CB8AC3E}">
        <p14:creationId xmlns:p14="http://schemas.microsoft.com/office/powerpoint/2010/main" val="135600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418C5C62-382D-4FEF-BE18-A823DDC58A49}"/>
              </a:ext>
            </a:extLst>
          </p:cNvPr>
          <p:cNvSpPr>
            <a:spLocks noGrp="1"/>
          </p:cNvSpPr>
          <p:nvPr>
            <p:ph idx="1"/>
          </p:nvPr>
        </p:nvSpPr>
        <p:spPr>
          <a:xfrm>
            <a:off x="5030114" y="204788"/>
            <a:ext cx="3656685" cy="4389835"/>
          </a:xfrm>
        </p:spPr>
        <p:txBody>
          <a:bodyPr>
            <a:normAutofit fontScale="77500" lnSpcReduction="20000"/>
          </a:bodyPr>
          <a:lstStyle/>
          <a:p>
            <a:r>
              <a:rPr lang="es-ES" dirty="0"/>
              <a:t>La comunicación de una aplicación de red tiene lugar entre sistemas terminales en la capa de aplicación</a:t>
            </a:r>
          </a:p>
          <a:p>
            <a:r>
              <a:rPr lang="es-ES" dirty="0"/>
              <a:t>No es necesario escribir software que se ejecute en los dispositivos del núcleo de la red, como por ejemplo los </a:t>
            </a:r>
            <a:r>
              <a:rPr lang="es-ES" dirty="0" err="1"/>
              <a:t>routers</a:t>
            </a:r>
            <a:r>
              <a:rPr lang="es-ES" dirty="0"/>
              <a:t> o los </a:t>
            </a:r>
            <a:r>
              <a:rPr lang="es-ES" dirty="0" err="1"/>
              <a:t>switches</a:t>
            </a:r>
            <a:r>
              <a:rPr lang="es-ES" dirty="0"/>
              <a:t> de la capa de enlace</a:t>
            </a:r>
          </a:p>
        </p:txBody>
      </p:sp>
      <p:pic>
        <p:nvPicPr>
          <p:cNvPr id="4" name="Imagen 3">
            <a:extLst>
              <a:ext uri="{FF2B5EF4-FFF2-40B4-BE49-F238E27FC236}">
                <a16:creationId xmlns:a16="http://schemas.microsoft.com/office/drawing/2014/main" id="{8B475A30-FBB4-4B0C-B917-6BD0869E8214}"/>
              </a:ext>
            </a:extLst>
          </p:cNvPr>
          <p:cNvPicPr>
            <a:picLocks noChangeAspect="1"/>
          </p:cNvPicPr>
          <p:nvPr/>
        </p:nvPicPr>
        <p:blipFill>
          <a:blip r:embed="rId2"/>
          <a:stretch>
            <a:fillRect/>
          </a:stretch>
        </p:blipFill>
        <p:spPr>
          <a:xfrm>
            <a:off x="103708" y="0"/>
            <a:ext cx="4468292" cy="5143500"/>
          </a:xfrm>
          <a:prstGeom prst="rect">
            <a:avLst/>
          </a:prstGeom>
        </p:spPr>
      </p:pic>
    </p:spTree>
    <p:extLst>
      <p:ext uri="{BB962C8B-B14F-4D97-AF65-F5344CB8AC3E}">
        <p14:creationId xmlns:p14="http://schemas.microsoft.com/office/powerpoint/2010/main" val="31580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023BD9-CAD5-46DC-9CB0-0A682AE77FD8}"/>
              </a:ext>
            </a:extLst>
          </p:cNvPr>
          <p:cNvSpPr>
            <a:spLocks noGrp="1"/>
          </p:cNvSpPr>
          <p:nvPr>
            <p:ph type="title"/>
          </p:nvPr>
        </p:nvSpPr>
        <p:spPr/>
        <p:txBody>
          <a:bodyPr/>
          <a:lstStyle/>
          <a:p>
            <a:r>
              <a:rPr lang="es-ES" dirty="0"/>
              <a:t>Arquitecturas de las aplicaciones de red </a:t>
            </a:r>
          </a:p>
        </p:txBody>
      </p:sp>
      <p:sp>
        <p:nvSpPr>
          <p:cNvPr id="6" name="Marcador de contenido 5">
            <a:extLst>
              <a:ext uri="{FF2B5EF4-FFF2-40B4-BE49-F238E27FC236}">
                <a16:creationId xmlns:a16="http://schemas.microsoft.com/office/drawing/2014/main" id="{0A0BB446-0B41-4417-A1CC-5156FD25F050}"/>
              </a:ext>
            </a:extLst>
          </p:cNvPr>
          <p:cNvSpPr>
            <a:spLocks noGrp="1"/>
          </p:cNvSpPr>
          <p:nvPr>
            <p:ph idx="1"/>
          </p:nvPr>
        </p:nvSpPr>
        <p:spPr/>
        <p:txBody>
          <a:bodyPr>
            <a:normAutofit/>
          </a:bodyPr>
          <a:lstStyle/>
          <a:p>
            <a:r>
              <a:rPr lang="es-ES" sz="2000" dirty="0"/>
              <a:t>La arquitectura de una aplicación es muy distinta de la arquitectura de la red (es decir, de la arquitectura de Internet de cinco capas estudiada. La arquitectura de la red es fija y proporciona un conjunto específico de servicios a las aplicaciones.</a:t>
            </a:r>
          </a:p>
          <a:p>
            <a:r>
              <a:rPr lang="es-ES" sz="2000" dirty="0"/>
              <a:t>Por otro lado, el desarrollador de aplicaciones diseña la arquitectura de la aplicación, que establece cómo debe estructurarse la aplicación en los distintos sistemas terminales, y se utilizará uno de los dos paradigmas arquitectónicos predominantes en las aplicaciones de red modernas: </a:t>
            </a:r>
            <a:r>
              <a:rPr lang="es-ES" sz="2400" b="1" dirty="0"/>
              <a:t>la arquitectura </a:t>
            </a:r>
            <a:r>
              <a:rPr lang="es-ES" sz="2400" b="1" dirty="0">
                <a:solidFill>
                  <a:srgbClr val="FF0000"/>
                </a:solidFill>
              </a:rPr>
              <a:t>cliente-servidor</a:t>
            </a:r>
            <a:r>
              <a:rPr lang="es-ES" sz="2400" b="1" dirty="0"/>
              <a:t> o la arquitectura </a:t>
            </a:r>
            <a:r>
              <a:rPr lang="es-ES" sz="2400" b="1" dirty="0">
                <a:solidFill>
                  <a:srgbClr val="FF0000"/>
                </a:solidFill>
              </a:rPr>
              <a:t>P2P</a:t>
            </a:r>
            <a:r>
              <a:rPr lang="es-ES" sz="2400" b="1" dirty="0"/>
              <a:t>.</a:t>
            </a:r>
            <a:r>
              <a:rPr lang="es-ES" sz="2000" dirty="0"/>
              <a:t> </a:t>
            </a:r>
          </a:p>
        </p:txBody>
      </p:sp>
    </p:spTree>
    <p:extLst>
      <p:ext uri="{BB962C8B-B14F-4D97-AF65-F5344CB8AC3E}">
        <p14:creationId xmlns:p14="http://schemas.microsoft.com/office/powerpoint/2010/main" val="156514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94C29-7AB0-4C48-8B27-CB53198B11D2}"/>
              </a:ext>
            </a:extLst>
          </p:cNvPr>
          <p:cNvSpPr>
            <a:spLocks noGrp="1"/>
          </p:cNvSpPr>
          <p:nvPr>
            <p:ph type="title"/>
          </p:nvPr>
        </p:nvSpPr>
        <p:spPr/>
        <p:txBody>
          <a:bodyPr/>
          <a:lstStyle/>
          <a:p>
            <a:r>
              <a:rPr lang="es-ES" dirty="0"/>
              <a:t>La asignatura</a:t>
            </a:r>
          </a:p>
        </p:txBody>
      </p:sp>
      <p:pic>
        <p:nvPicPr>
          <p:cNvPr id="8" name="Marcador de contenido 7">
            <a:extLst>
              <a:ext uri="{FF2B5EF4-FFF2-40B4-BE49-F238E27FC236}">
                <a16:creationId xmlns:a16="http://schemas.microsoft.com/office/drawing/2014/main" id="{577FE7D0-0FF1-4912-88D8-FA7491040306}"/>
              </a:ext>
            </a:extLst>
          </p:cNvPr>
          <p:cNvPicPr>
            <a:picLocks noGrp="1" noChangeAspect="1"/>
          </p:cNvPicPr>
          <p:nvPr>
            <p:ph idx="1"/>
          </p:nvPr>
        </p:nvPicPr>
        <p:blipFill>
          <a:blip r:embed="rId2"/>
          <a:stretch>
            <a:fillRect/>
          </a:stretch>
        </p:blipFill>
        <p:spPr>
          <a:xfrm>
            <a:off x="4450128" y="3555875"/>
            <a:ext cx="4344704" cy="1374345"/>
          </a:xfrm>
          <a:prstGeom prst="rect">
            <a:avLst/>
          </a:prstGeom>
        </p:spPr>
      </p:pic>
      <p:pic>
        <p:nvPicPr>
          <p:cNvPr id="7" name="Imagen 6">
            <a:extLst>
              <a:ext uri="{FF2B5EF4-FFF2-40B4-BE49-F238E27FC236}">
                <a16:creationId xmlns:a16="http://schemas.microsoft.com/office/drawing/2014/main" id="{D4E2C8C7-5867-4AB0-A95B-B3C5D649018C}"/>
              </a:ext>
            </a:extLst>
          </p:cNvPr>
          <p:cNvPicPr>
            <a:picLocks noChangeAspect="1"/>
          </p:cNvPicPr>
          <p:nvPr/>
        </p:nvPicPr>
        <p:blipFill>
          <a:blip r:embed="rId3"/>
          <a:stretch>
            <a:fillRect/>
          </a:stretch>
        </p:blipFill>
        <p:spPr>
          <a:xfrm>
            <a:off x="374080" y="1197405"/>
            <a:ext cx="6248400" cy="2028825"/>
          </a:xfrm>
          <a:prstGeom prst="rect">
            <a:avLst/>
          </a:prstGeom>
        </p:spPr>
      </p:pic>
    </p:spTree>
    <p:extLst>
      <p:ext uri="{BB962C8B-B14F-4D97-AF65-F5344CB8AC3E}">
        <p14:creationId xmlns:p14="http://schemas.microsoft.com/office/powerpoint/2010/main" val="2137909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EC5B97-7B50-4CDA-92C5-A61BB0D8C327}"/>
              </a:ext>
            </a:extLst>
          </p:cNvPr>
          <p:cNvPicPr>
            <a:picLocks noChangeAspect="1"/>
          </p:cNvPicPr>
          <p:nvPr/>
        </p:nvPicPr>
        <p:blipFill>
          <a:blip r:embed="rId2"/>
          <a:stretch>
            <a:fillRect/>
          </a:stretch>
        </p:blipFill>
        <p:spPr>
          <a:xfrm>
            <a:off x="651490" y="0"/>
            <a:ext cx="7841019" cy="5143500"/>
          </a:xfrm>
          <a:prstGeom prst="rect">
            <a:avLst/>
          </a:prstGeom>
        </p:spPr>
      </p:pic>
    </p:spTree>
    <p:extLst>
      <p:ext uri="{BB962C8B-B14F-4D97-AF65-F5344CB8AC3E}">
        <p14:creationId xmlns:p14="http://schemas.microsoft.com/office/powerpoint/2010/main" val="90719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738B3-6BF7-49D1-A4FC-C66D042C486E}"/>
              </a:ext>
            </a:extLst>
          </p:cNvPr>
          <p:cNvSpPr>
            <a:spLocks noGrp="1"/>
          </p:cNvSpPr>
          <p:nvPr>
            <p:ph type="title"/>
          </p:nvPr>
        </p:nvSpPr>
        <p:spPr/>
        <p:txBody>
          <a:bodyPr/>
          <a:lstStyle/>
          <a:p>
            <a:r>
              <a:rPr lang="es-ES" dirty="0"/>
              <a:t>Arquitectura Cliente-Servidor</a:t>
            </a:r>
          </a:p>
        </p:txBody>
      </p:sp>
      <p:sp>
        <p:nvSpPr>
          <p:cNvPr id="3" name="Marcador de contenido 2">
            <a:extLst>
              <a:ext uri="{FF2B5EF4-FFF2-40B4-BE49-F238E27FC236}">
                <a16:creationId xmlns:a16="http://schemas.microsoft.com/office/drawing/2014/main" id="{730254E1-7B10-4155-ABC3-D589286AB6D8}"/>
              </a:ext>
            </a:extLst>
          </p:cNvPr>
          <p:cNvSpPr>
            <a:spLocks noGrp="1"/>
          </p:cNvSpPr>
          <p:nvPr>
            <p:ph idx="1"/>
          </p:nvPr>
        </p:nvSpPr>
        <p:spPr>
          <a:xfrm>
            <a:off x="448966" y="1350111"/>
            <a:ext cx="7482544" cy="3359506"/>
          </a:xfrm>
        </p:spPr>
        <p:txBody>
          <a:bodyPr/>
          <a:lstStyle/>
          <a:p>
            <a:r>
              <a:rPr lang="es-ES" dirty="0"/>
              <a:t>Existe un host siempre activo, denominado servidor, que da servicio a las solicitudes de muchos otros hosts, que son los clientes. </a:t>
            </a:r>
          </a:p>
          <a:p>
            <a:r>
              <a:rPr lang="es-ES" dirty="0"/>
              <a:t>Un ejemplo clásico es la Web, en la que un servidor web siempre activo sirve las solicitudes de los navegadores que se ejecutan en los hosts clientes.</a:t>
            </a:r>
          </a:p>
        </p:txBody>
      </p:sp>
      <p:pic>
        <p:nvPicPr>
          <p:cNvPr id="6" name="Imagen 5">
            <a:extLst>
              <a:ext uri="{FF2B5EF4-FFF2-40B4-BE49-F238E27FC236}">
                <a16:creationId xmlns:a16="http://schemas.microsoft.com/office/drawing/2014/main" id="{BF9B3995-08D1-4595-8733-69EA437F3CCF}"/>
              </a:ext>
            </a:extLst>
          </p:cNvPr>
          <p:cNvPicPr>
            <a:picLocks noChangeAspect="1"/>
          </p:cNvPicPr>
          <p:nvPr/>
        </p:nvPicPr>
        <p:blipFill rotWithShape="1">
          <a:blip r:embed="rId2">
            <a:extLst>
              <a:ext uri="{28A0092B-C50C-407E-A947-70E740481C1C}">
                <a14:useLocalDpi xmlns:a14="http://schemas.microsoft.com/office/drawing/2010/main" val="0"/>
              </a:ext>
            </a:extLst>
          </a:blip>
          <a:srcRect r="44907"/>
          <a:stretch/>
        </p:blipFill>
        <p:spPr>
          <a:xfrm>
            <a:off x="7473395" y="1382039"/>
            <a:ext cx="1527050" cy="1647825"/>
          </a:xfrm>
          <a:prstGeom prst="rect">
            <a:avLst/>
          </a:prstGeom>
        </p:spPr>
      </p:pic>
    </p:spTree>
    <p:extLst>
      <p:ext uri="{BB962C8B-B14F-4D97-AF65-F5344CB8AC3E}">
        <p14:creationId xmlns:p14="http://schemas.microsoft.com/office/powerpoint/2010/main" val="45093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722A2-80D3-41EE-86A9-D09E4B08E78D}"/>
              </a:ext>
            </a:extLst>
          </p:cNvPr>
          <p:cNvSpPr>
            <a:spLocks noGrp="1"/>
          </p:cNvSpPr>
          <p:nvPr>
            <p:ph type="title"/>
          </p:nvPr>
        </p:nvSpPr>
        <p:spPr/>
        <p:txBody>
          <a:bodyPr>
            <a:normAutofit fontScale="90000"/>
          </a:bodyPr>
          <a:lstStyle/>
          <a:p>
            <a:r>
              <a:rPr lang="es-ES" dirty="0"/>
              <a:t>Características arquitectura cliente-servidor</a:t>
            </a:r>
          </a:p>
        </p:txBody>
      </p:sp>
      <p:sp>
        <p:nvSpPr>
          <p:cNvPr id="3" name="Marcador de contenido 2">
            <a:extLst>
              <a:ext uri="{FF2B5EF4-FFF2-40B4-BE49-F238E27FC236}">
                <a16:creationId xmlns:a16="http://schemas.microsoft.com/office/drawing/2014/main" id="{39A29DE8-6AB1-4568-8150-726F475FA6D7}"/>
              </a:ext>
            </a:extLst>
          </p:cNvPr>
          <p:cNvSpPr>
            <a:spLocks noGrp="1"/>
          </p:cNvSpPr>
          <p:nvPr>
            <p:ph idx="1"/>
          </p:nvPr>
        </p:nvSpPr>
        <p:spPr/>
        <p:txBody>
          <a:bodyPr>
            <a:normAutofit fontScale="85000" lnSpcReduction="10000"/>
          </a:bodyPr>
          <a:lstStyle/>
          <a:p>
            <a:r>
              <a:rPr lang="es-ES" dirty="0"/>
              <a:t>Cuando un servidor web recibe una solicitud de un objeto de un host cliente, responde enviándole el objeto solicitado. </a:t>
            </a:r>
          </a:p>
          <a:p>
            <a:r>
              <a:rPr lang="es-ES" dirty="0"/>
              <a:t>Los clientes no se comunican directamente entre sí.</a:t>
            </a:r>
          </a:p>
          <a:p>
            <a:r>
              <a:rPr lang="es-ES" dirty="0"/>
              <a:t>El servidor tiene una dirección fija y conocida, siempre está activo y un cliente siempre puede contactar con él enviando un paquete a su dirección IP. </a:t>
            </a:r>
          </a:p>
          <a:p>
            <a:r>
              <a:rPr lang="es-ES" dirty="0"/>
              <a:t>Entre las aplicaciones más conocidas que utilizan la arquitectura cliente-servidor se encuentran la Web, FTP, Telnet y el correo electrónico.</a:t>
            </a:r>
          </a:p>
        </p:txBody>
      </p:sp>
    </p:spTree>
    <p:extLst>
      <p:ext uri="{BB962C8B-B14F-4D97-AF65-F5344CB8AC3E}">
        <p14:creationId xmlns:p14="http://schemas.microsoft.com/office/powerpoint/2010/main" val="145856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4FC9E-2DA3-4618-A022-611AFB03827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5F38992-BFFD-4F81-9558-851EB17B1ADA}"/>
              </a:ext>
            </a:extLst>
          </p:cNvPr>
          <p:cNvSpPr>
            <a:spLocks noGrp="1"/>
          </p:cNvSpPr>
          <p:nvPr>
            <p:ph idx="1"/>
          </p:nvPr>
        </p:nvSpPr>
        <p:spPr/>
        <p:txBody>
          <a:bodyPr>
            <a:normAutofit fontScale="85000" lnSpcReduction="10000"/>
          </a:bodyPr>
          <a:lstStyle/>
          <a:p>
            <a:r>
              <a:rPr lang="es-ES" dirty="0"/>
              <a:t>A menudo, en una aplicación cliente-servidor </a:t>
            </a:r>
            <a:r>
              <a:rPr lang="es-ES" b="1" dirty="0"/>
              <a:t>un único host servidor es incapaz de responder a todas las solicitudes </a:t>
            </a:r>
            <a:r>
              <a:rPr lang="es-ES" dirty="0"/>
              <a:t>de sus clientes. </a:t>
            </a:r>
          </a:p>
          <a:p>
            <a:r>
              <a:rPr lang="es-ES" dirty="0"/>
              <a:t>Por ejemplo, el sitio de una red social popular puede verse</a:t>
            </a:r>
          </a:p>
          <a:p>
            <a:r>
              <a:rPr lang="es-ES" dirty="0"/>
              <a:t>rápidamente </a:t>
            </a:r>
            <a:r>
              <a:rPr lang="es-ES" b="1" dirty="0"/>
              <a:t>desbordado</a:t>
            </a:r>
            <a:r>
              <a:rPr lang="es-ES" dirty="0"/>
              <a:t> si sólo dispone de un servidor para gestionar todas las solicitudes. </a:t>
            </a:r>
          </a:p>
          <a:p>
            <a:r>
              <a:rPr lang="es-ES" dirty="0"/>
              <a:t>Por esta razón, en las arquitecturas cliente-servidor </a:t>
            </a:r>
            <a:r>
              <a:rPr lang="es-ES" b="1" dirty="0"/>
              <a:t>suele utilizarse un centro de datos</a:t>
            </a:r>
            <a:r>
              <a:rPr lang="es-ES" dirty="0"/>
              <a:t>, que alberga un gran número de hosts, para crear un servidor virtual de gran capacidad.</a:t>
            </a:r>
          </a:p>
        </p:txBody>
      </p:sp>
    </p:spTree>
    <p:extLst>
      <p:ext uri="{BB962C8B-B14F-4D97-AF65-F5344CB8AC3E}">
        <p14:creationId xmlns:p14="http://schemas.microsoft.com/office/powerpoint/2010/main" val="1623546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738B3-6BF7-49D1-A4FC-C66D042C486E}"/>
              </a:ext>
            </a:extLst>
          </p:cNvPr>
          <p:cNvSpPr>
            <a:spLocks noGrp="1"/>
          </p:cNvSpPr>
          <p:nvPr>
            <p:ph type="title"/>
          </p:nvPr>
        </p:nvSpPr>
        <p:spPr/>
        <p:txBody>
          <a:bodyPr/>
          <a:lstStyle/>
          <a:p>
            <a:r>
              <a:rPr lang="es-ES" dirty="0"/>
              <a:t>Arquitectura P2P</a:t>
            </a:r>
          </a:p>
        </p:txBody>
      </p:sp>
      <p:sp>
        <p:nvSpPr>
          <p:cNvPr id="3" name="Marcador de contenido 2">
            <a:extLst>
              <a:ext uri="{FF2B5EF4-FFF2-40B4-BE49-F238E27FC236}">
                <a16:creationId xmlns:a16="http://schemas.microsoft.com/office/drawing/2014/main" id="{730254E1-7B10-4155-ABC3-D589286AB6D8}"/>
              </a:ext>
            </a:extLst>
          </p:cNvPr>
          <p:cNvSpPr>
            <a:spLocks noGrp="1"/>
          </p:cNvSpPr>
          <p:nvPr>
            <p:ph idx="1"/>
          </p:nvPr>
        </p:nvSpPr>
        <p:spPr>
          <a:xfrm>
            <a:off x="448966" y="1350111"/>
            <a:ext cx="7482544" cy="3359506"/>
          </a:xfrm>
        </p:spPr>
        <p:txBody>
          <a:bodyPr>
            <a:normAutofit lnSpcReduction="10000"/>
          </a:bodyPr>
          <a:lstStyle/>
          <a:p>
            <a:r>
              <a:rPr lang="es-ES" dirty="0"/>
              <a:t>En una arquitectura P2P existe una mínima (o ninguna) dependencia de una infraestructura de servidores dedicados situados en centros de datos. </a:t>
            </a:r>
          </a:p>
          <a:p>
            <a:r>
              <a:rPr lang="es-ES" dirty="0"/>
              <a:t>En su lugar, la aplicación explota la comunicación directa entre parejas de hosts conectados de forma intermitente, conocidos como pares (</a:t>
            </a:r>
            <a:r>
              <a:rPr lang="es-ES" dirty="0" err="1"/>
              <a:t>peers</a:t>
            </a:r>
            <a:r>
              <a:rPr lang="es-ES" dirty="0"/>
              <a:t>).</a:t>
            </a:r>
          </a:p>
        </p:txBody>
      </p:sp>
      <p:pic>
        <p:nvPicPr>
          <p:cNvPr id="6" name="Imagen 5">
            <a:extLst>
              <a:ext uri="{FF2B5EF4-FFF2-40B4-BE49-F238E27FC236}">
                <a16:creationId xmlns:a16="http://schemas.microsoft.com/office/drawing/2014/main" id="{BF9B3995-08D1-4595-8733-69EA437F3CCF}"/>
              </a:ext>
            </a:extLst>
          </p:cNvPr>
          <p:cNvPicPr>
            <a:picLocks noChangeAspect="1"/>
          </p:cNvPicPr>
          <p:nvPr/>
        </p:nvPicPr>
        <p:blipFill rotWithShape="1">
          <a:blip r:embed="rId2">
            <a:extLst>
              <a:ext uri="{28A0092B-C50C-407E-A947-70E740481C1C}">
                <a14:useLocalDpi xmlns:a14="http://schemas.microsoft.com/office/drawing/2010/main" val="0"/>
              </a:ext>
            </a:extLst>
          </a:blip>
          <a:srcRect l="44074" t="-1240" r="833" b="1240"/>
          <a:stretch/>
        </p:blipFill>
        <p:spPr>
          <a:xfrm>
            <a:off x="7473395" y="3329191"/>
            <a:ext cx="1527050" cy="1647825"/>
          </a:xfrm>
          <a:prstGeom prst="rect">
            <a:avLst/>
          </a:prstGeom>
        </p:spPr>
      </p:pic>
    </p:spTree>
    <p:extLst>
      <p:ext uri="{BB962C8B-B14F-4D97-AF65-F5344CB8AC3E}">
        <p14:creationId xmlns:p14="http://schemas.microsoft.com/office/powerpoint/2010/main" val="15338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722A2-80D3-41EE-86A9-D09E4B08E78D}"/>
              </a:ext>
            </a:extLst>
          </p:cNvPr>
          <p:cNvSpPr>
            <a:spLocks noGrp="1"/>
          </p:cNvSpPr>
          <p:nvPr>
            <p:ph type="title"/>
          </p:nvPr>
        </p:nvSpPr>
        <p:spPr/>
        <p:txBody>
          <a:bodyPr>
            <a:normAutofit/>
          </a:bodyPr>
          <a:lstStyle/>
          <a:p>
            <a:r>
              <a:rPr lang="es-ES" dirty="0"/>
              <a:t>Características arquitectura P2P</a:t>
            </a:r>
          </a:p>
        </p:txBody>
      </p:sp>
      <p:sp>
        <p:nvSpPr>
          <p:cNvPr id="3" name="Marcador de contenido 2">
            <a:extLst>
              <a:ext uri="{FF2B5EF4-FFF2-40B4-BE49-F238E27FC236}">
                <a16:creationId xmlns:a16="http://schemas.microsoft.com/office/drawing/2014/main" id="{39A29DE8-6AB1-4568-8150-726F475FA6D7}"/>
              </a:ext>
            </a:extLst>
          </p:cNvPr>
          <p:cNvSpPr>
            <a:spLocks noGrp="1"/>
          </p:cNvSpPr>
          <p:nvPr>
            <p:ph idx="1"/>
          </p:nvPr>
        </p:nvSpPr>
        <p:spPr/>
        <p:txBody>
          <a:bodyPr>
            <a:normAutofit fontScale="77500" lnSpcReduction="20000"/>
          </a:bodyPr>
          <a:lstStyle/>
          <a:p>
            <a:r>
              <a:rPr lang="es-ES" dirty="0"/>
              <a:t>Los pares no son propiedad del proveedor del servicio, sino que son computadoras de escritorio y portátiles controladas por los usuarios.</a:t>
            </a:r>
          </a:p>
          <a:p>
            <a:r>
              <a:rPr lang="es-ES" dirty="0"/>
              <a:t>Puesto que los pares se comunican sin pasar por un servidor dedicado, la arquitectura se denomina arquitectura peer-</a:t>
            </a:r>
            <a:r>
              <a:rPr lang="es-ES" dirty="0" err="1"/>
              <a:t>to</a:t>
            </a:r>
            <a:r>
              <a:rPr lang="es-ES" dirty="0"/>
              <a:t>-peer (P2P). </a:t>
            </a:r>
          </a:p>
          <a:p>
            <a:r>
              <a:rPr lang="es-ES" dirty="0"/>
              <a:t>Muchas de las aplicaciones actuales más populares y con un mayor nivel de tráfico están basadas en arquitecturas P2P. </a:t>
            </a:r>
          </a:p>
          <a:p>
            <a:r>
              <a:rPr lang="es-ES" dirty="0"/>
              <a:t>Entre estas aplicaciones se incluyen la compartición de archivos (por ejemplo, BitTorrent) y la telefonía y videoconferencia por Internet (por ejemplo, Skype)</a:t>
            </a:r>
          </a:p>
        </p:txBody>
      </p:sp>
    </p:spTree>
    <p:extLst>
      <p:ext uri="{BB962C8B-B14F-4D97-AF65-F5344CB8AC3E}">
        <p14:creationId xmlns:p14="http://schemas.microsoft.com/office/powerpoint/2010/main" val="2969947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A08CA-D9B0-4A8D-B380-AC7A2401833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F69A28B-F2C1-4ADC-8764-60A2DD54F300}"/>
              </a:ext>
            </a:extLst>
          </p:cNvPr>
          <p:cNvSpPr>
            <a:spLocks noGrp="1"/>
          </p:cNvSpPr>
          <p:nvPr>
            <p:ph idx="1"/>
          </p:nvPr>
        </p:nvSpPr>
        <p:spPr/>
        <p:txBody>
          <a:bodyPr>
            <a:normAutofit fontScale="70000" lnSpcReduction="20000"/>
          </a:bodyPr>
          <a:lstStyle/>
          <a:p>
            <a:r>
              <a:rPr lang="es-ES" dirty="0"/>
              <a:t>Una de las características más convincentes de las arquitecturas P2P es su auto-escalabilidad: en una aplicación de compartición de archivos P2P, aunque cada par genera una carga de trabajo solicitando archivos, también añade capacidad de servicio al sistema, distribuyendo archivos a otros pares. </a:t>
            </a:r>
          </a:p>
          <a:p>
            <a:r>
              <a:rPr lang="es-ES" dirty="0"/>
              <a:t>Las arquitecturas P2P también presentan una buena relación coste-prestaciones, ya que normalmente no requieren una infraestructura de servidores significativa ni un gran ancho de banda de servidor (a diferencia de los diseños cliente-servidor con centros de datos). </a:t>
            </a:r>
          </a:p>
          <a:p>
            <a:r>
              <a:rPr lang="es-ES" b="1" dirty="0">
                <a:solidFill>
                  <a:srgbClr val="FF0000"/>
                </a:solidFill>
              </a:rPr>
              <a:t>Sin embargo, las aplicaciones P2P plantean problemas de seguridad, rendimiento y fiabilidad, debido a su naturaleza altamente descentralizada.</a:t>
            </a:r>
          </a:p>
        </p:txBody>
      </p:sp>
    </p:spTree>
    <p:extLst>
      <p:ext uri="{BB962C8B-B14F-4D97-AF65-F5344CB8AC3E}">
        <p14:creationId xmlns:p14="http://schemas.microsoft.com/office/powerpoint/2010/main" val="309296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D04C92-23E0-4606-8A63-59939B9EDDFA}"/>
              </a:ext>
            </a:extLst>
          </p:cNvPr>
          <p:cNvSpPr>
            <a:spLocks noGrp="1"/>
          </p:cNvSpPr>
          <p:nvPr>
            <p:ph type="title"/>
          </p:nvPr>
        </p:nvSpPr>
        <p:spPr/>
        <p:txBody>
          <a:bodyPr/>
          <a:lstStyle/>
          <a:p>
            <a:r>
              <a:rPr lang="es-ES" dirty="0"/>
              <a:t>Comunicación entre procesos</a:t>
            </a:r>
          </a:p>
        </p:txBody>
      </p:sp>
      <p:sp>
        <p:nvSpPr>
          <p:cNvPr id="5" name="Marcador de texto 4">
            <a:extLst>
              <a:ext uri="{FF2B5EF4-FFF2-40B4-BE49-F238E27FC236}">
                <a16:creationId xmlns:a16="http://schemas.microsoft.com/office/drawing/2014/main" id="{31E1600A-A0D7-4CAB-90EE-8D33A3155B31}"/>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299847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443FA-2B1F-4C22-AD28-7FFEAC1F750E}"/>
              </a:ext>
            </a:extLst>
          </p:cNvPr>
          <p:cNvSpPr>
            <a:spLocks noGrp="1"/>
          </p:cNvSpPr>
          <p:nvPr>
            <p:ph type="title"/>
          </p:nvPr>
        </p:nvSpPr>
        <p:spPr/>
        <p:txBody>
          <a:bodyPr/>
          <a:lstStyle/>
          <a:p>
            <a:r>
              <a:rPr lang="es-ES" dirty="0"/>
              <a:t>Comunicación entre procesos</a:t>
            </a:r>
          </a:p>
        </p:txBody>
      </p:sp>
      <p:sp>
        <p:nvSpPr>
          <p:cNvPr id="3" name="Marcador de contenido 2">
            <a:extLst>
              <a:ext uri="{FF2B5EF4-FFF2-40B4-BE49-F238E27FC236}">
                <a16:creationId xmlns:a16="http://schemas.microsoft.com/office/drawing/2014/main" id="{7E29586B-2CF4-4C9C-999E-F4C387E848FB}"/>
              </a:ext>
            </a:extLst>
          </p:cNvPr>
          <p:cNvSpPr>
            <a:spLocks noGrp="1"/>
          </p:cNvSpPr>
          <p:nvPr>
            <p:ph idx="1"/>
          </p:nvPr>
        </p:nvSpPr>
        <p:spPr>
          <a:xfrm>
            <a:off x="448966" y="1350111"/>
            <a:ext cx="8246070" cy="3359506"/>
          </a:xfrm>
        </p:spPr>
        <p:txBody>
          <a:bodyPr>
            <a:normAutofit fontScale="70000" lnSpcReduction="20000"/>
          </a:bodyPr>
          <a:lstStyle/>
          <a:p>
            <a:r>
              <a:rPr lang="es-ES" dirty="0"/>
              <a:t>En la asignatura Sistemas Operativos estudiamos que un proceso puede interpretarse como un programa que se ejecuta dentro de un sistema terminal y que dos procesos en la misma terminal se comunican entre sí mediante sistemas de comunicación inter-procesos.</a:t>
            </a:r>
          </a:p>
          <a:p>
            <a:r>
              <a:rPr lang="es-ES" b="1" dirty="0">
                <a:solidFill>
                  <a:srgbClr val="FF0000"/>
                </a:solidFill>
              </a:rPr>
              <a:t>Los procesos de dos sistemas terminales diferentes se comunican entre sí intercambiando mensajes a través de la red de computadoras. </a:t>
            </a:r>
          </a:p>
          <a:p>
            <a:pPr lvl="1"/>
            <a:r>
              <a:rPr lang="es-ES" dirty="0"/>
              <a:t>un proceso emisor crea y envía mensajes a la red; un proceso receptor recibe estos mensajes y posiblemente responde devolviendo otros mensajes.</a:t>
            </a:r>
          </a:p>
          <a:p>
            <a:pPr lvl="1"/>
            <a:r>
              <a:rPr lang="es-ES" dirty="0"/>
              <a:t>estos procesos residen en la capa de aplicación de la pila de protocolos de cinco capas</a:t>
            </a:r>
          </a:p>
        </p:txBody>
      </p:sp>
    </p:spTree>
    <p:extLst>
      <p:ext uri="{BB962C8B-B14F-4D97-AF65-F5344CB8AC3E}">
        <p14:creationId xmlns:p14="http://schemas.microsoft.com/office/powerpoint/2010/main" val="179461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A2F6D-BEF3-4A79-9062-FEAA27CE7F84}"/>
              </a:ext>
            </a:extLst>
          </p:cNvPr>
          <p:cNvSpPr>
            <a:spLocks noGrp="1"/>
          </p:cNvSpPr>
          <p:nvPr>
            <p:ph type="title"/>
          </p:nvPr>
        </p:nvSpPr>
        <p:spPr/>
        <p:txBody>
          <a:bodyPr/>
          <a:lstStyle/>
          <a:p>
            <a:r>
              <a:rPr lang="es-ES" dirty="0"/>
              <a:t>Procesos cliente y servidor</a:t>
            </a:r>
          </a:p>
        </p:txBody>
      </p:sp>
      <p:sp>
        <p:nvSpPr>
          <p:cNvPr id="3" name="Marcador de contenido 2">
            <a:extLst>
              <a:ext uri="{FF2B5EF4-FFF2-40B4-BE49-F238E27FC236}">
                <a16:creationId xmlns:a16="http://schemas.microsoft.com/office/drawing/2014/main" id="{743DB456-01C4-48C2-AF38-C7443D65510C}"/>
              </a:ext>
            </a:extLst>
          </p:cNvPr>
          <p:cNvSpPr>
            <a:spLocks noGrp="1"/>
          </p:cNvSpPr>
          <p:nvPr>
            <p:ph idx="1"/>
          </p:nvPr>
        </p:nvSpPr>
        <p:spPr/>
        <p:txBody>
          <a:bodyPr/>
          <a:lstStyle/>
          <a:p>
            <a:r>
              <a:rPr lang="es-ES" dirty="0"/>
              <a:t>En el contexto de una sesión de comunicación entre una pareja de procesos, el </a:t>
            </a:r>
            <a:r>
              <a:rPr lang="es-ES" b="1" dirty="0"/>
              <a:t>proceso que inicia la comunicación</a:t>
            </a:r>
            <a:r>
              <a:rPr lang="es-ES" dirty="0"/>
              <a:t> (es decir, que inicialmente se pone en contacto con el otro proceso al principio de la sesión) </a:t>
            </a:r>
            <a:r>
              <a:rPr lang="es-ES" b="1" dirty="0">
                <a:solidFill>
                  <a:srgbClr val="FF0000"/>
                </a:solidFill>
              </a:rPr>
              <a:t>se designa como el cliente</a:t>
            </a:r>
            <a:r>
              <a:rPr lang="es-ES" dirty="0"/>
              <a:t>. El </a:t>
            </a:r>
            <a:r>
              <a:rPr lang="es-ES" b="1" dirty="0"/>
              <a:t>proceso que espera a ser contactado</a:t>
            </a:r>
            <a:r>
              <a:rPr lang="es-ES" dirty="0"/>
              <a:t> para comenzar la sesión </a:t>
            </a:r>
            <a:r>
              <a:rPr lang="es-ES" b="1" dirty="0">
                <a:solidFill>
                  <a:srgbClr val="FF0000"/>
                </a:solidFill>
              </a:rPr>
              <a:t>es el servidor</a:t>
            </a:r>
            <a:r>
              <a:rPr lang="es-ES" dirty="0"/>
              <a:t>.</a:t>
            </a:r>
          </a:p>
        </p:txBody>
      </p:sp>
    </p:spTree>
    <p:extLst>
      <p:ext uri="{BB962C8B-B14F-4D97-AF65-F5344CB8AC3E}">
        <p14:creationId xmlns:p14="http://schemas.microsoft.com/office/powerpoint/2010/main" val="347024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B8131C9-7678-4EB2-8379-62C5E12DC7B7}"/>
              </a:ext>
            </a:extLst>
          </p:cNvPr>
          <p:cNvSpPr>
            <a:spLocks noGrp="1"/>
          </p:cNvSpPr>
          <p:nvPr>
            <p:ph type="title"/>
          </p:nvPr>
        </p:nvSpPr>
        <p:spPr/>
        <p:txBody>
          <a:bodyPr>
            <a:normAutofit fontScale="90000"/>
          </a:bodyPr>
          <a:lstStyle/>
          <a:p>
            <a:r>
              <a:rPr lang="es-ES" dirty="0"/>
              <a:t>Base de la comunicación</a:t>
            </a:r>
          </a:p>
        </p:txBody>
      </p:sp>
      <p:pic>
        <p:nvPicPr>
          <p:cNvPr id="7" name="Marcador de contenido 6">
            <a:extLst>
              <a:ext uri="{FF2B5EF4-FFF2-40B4-BE49-F238E27FC236}">
                <a16:creationId xmlns:a16="http://schemas.microsoft.com/office/drawing/2014/main" id="{627D4276-739F-4F56-B0E4-51C756B431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277" y="1197405"/>
            <a:ext cx="5791200" cy="2026920"/>
          </a:xfrm>
        </p:spPr>
      </p:pic>
      <p:sp>
        <p:nvSpPr>
          <p:cNvPr id="8" name="CuadroTexto 7">
            <a:extLst>
              <a:ext uri="{FF2B5EF4-FFF2-40B4-BE49-F238E27FC236}">
                <a16:creationId xmlns:a16="http://schemas.microsoft.com/office/drawing/2014/main" id="{2A97217A-9B6E-4257-9847-5F9F0DC455E8}"/>
              </a:ext>
            </a:extLst>
          </p:cNvPr>
          <p:cNvSpPr txBox="1"/>
          <p:nvPr/>
        </p:nvSpPr>
        <p:spPr>
          <a:xfrm>
            <a:off x="2598426" y="3640685"/>
            <a:ext cx="5791199" cy="646331"/>
          </a:xfrm>
          <a:prstGeom prst="rect">
            <a:avLst/>
          </a:prstGeom>
          <a:noFill/>
        </p:spPr>
        <p:txBody>
          <a:bodyPr wrap="square" rtlCol="0">
            <a:spAutoFit/>
          </a:bodyPr>
          <a:lstStyle/>
          <a:p>
            <a:r>
              <a:rPr lang="es-ES" dirty="0"/>
              <a:t>El </a:t>
            </a:r>
            <a:r>
              <a:rPr lang="es-ES" b="1" dirty="0">
                <a:solidFill>
                  <a:srgbClr val="FF0000"/>
                </a:solidFill>
              </a:rPr>
              <a:t>Modelo Conceptual </a:t>
            </a:r>
            <a:r>
              <a:rPr lang="es-ES" dirty="0"/>
              <a:t>define que el </a:t>
            </a:r>
            <a:r>
              <a:rPr lang="es-ES" b="1" u="sng" dirty="0"/>
              <a:t>Proceso de Comunicación</a:t>
            </a:r>
            <a:r>
              <a:rPr lang="es-ES" u="sng" dirty="0"/>
              <a:t> </a:t>
            </a:r>
            <a:r>
              <a:rPr lang="es-ES" dirty="0"/>
              <a:t>se desarrolle a través de partes (capas)</a:t>
            </a:r>
          </a:p>
        </p:txBody>
      </p:sp>
    </p:spTree>
    <p:extLst>
      <p:ext uri="{BB962C8B-B14F-4D97-AF65-F5344CB8AC3E}">
        <p14:creationId xmlns:p14="http://schemas.microsoft.com/office/powerpoint/2010/main" val="1093028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12469-3542-4750-8A00-5B71BE86E1E7}"/>
              </a:ext>
            </a:extLst>
          </p:cNvPr>
          <p:cNvSpPr>
            <a:spLocks noGrp="1"/>
          </p:cNvSpPr>
          <p:nvPr>
            <p:ph type="title"/>
          </p:nvPr>
        </p:nvSpPr>
        <p:spPr/>
        <p:txBody>
          <a:bodyPr>
            <a:normAutofit fontScale="90000"/>
          </a:bodyPr>
          <a:lstStyle/>
          <a:p>
            <a:r>
              <a:rPr lang="es-ES" dirty="0"/>
              <a:t>Interfaz entre el proceso y la red de computadoras</a:t>
            </a:r>
          </a:p>
        </p:txBody>
      </p:sp>
      <p:sp>
        <p:nvSpPr>
          <p:cNvPr id="3" name="Marcador de contenido 2">
            <a:extLst>
              <a:ext uri="{FF2B5EF4-FFF2-40B4-BE49-F238E27FC236}">
                <a16:creationId xmlns:a16="http://schemas.microsoft.com/office/drawing/2014/main" id="{73F62800-4DCF-4766-AD9B-34747F8716D6}"/>
              </a:ext>
            </a:extLst>
          </p:cNvPr>
          <p:cNvSpPr>
            <a:spLocks noGrp="1"/>
          </p:cNvSpPr>
          <p:nvPr>
            <p:ph idx="1"/>
          </p:nvPr>
        </p:nvSpPr>
        <p:spPr/>
        <p:txBody>
          <a:bodyPr>
            <a:normAutofit fontScale="92500"/>
          </a:bodyPr>
          <a:lstStyle/>
          <a:p>
            <a:r>
              <a:rPr lang="es-ES" dirty="0"/>
              <a:t>La mayoría de las aplicaciones constan de parejas de procesos que se comunican, intercambiándose mensajes.</a:t>
            </a:r>
          </a:p>
          <a:p>
            <a:r>
              <a:rPr lang="es-ES" dirty="0"/>
              <a:t>Cualquier mensaje enviado de un proceso al otro debe</a:t>
            </a:r>
          </a:p>
          <a:p>
            <a:r>
              <a:rPr lang="es-ES" dirty="0"/>
              <a:t>atravesar la red subyacente. </a:t>
            </a:r>
          </a:p>
          <a:p>
            <a:r>
              <a:rPr lang="es-ES" dirty="0"/>
              <a:t>Un proceso envía mensajes a la red y los recibe de la red a través de </a:t>
            </a:r>
            <a:r>
              <a:rPr lang="es-ES" b="1" dirty="0"/>
              <a:t>una interfaz de software </a:t>
            </a:r>
            <a:r>
              <a:rPr lang="es-ES" dirty="0"/>
              <a:t>denominada </a:t>
            </a:r>
            <a:r>
              <a:rPr lang="es-ES" b="1" dirty="0">
                <a:solidFill>
                  <a:srgbClr val="FF0000"/>
                </a:solidFill>
              </a:rPr>
              <a:t>socket</a:t>
            </a:r>
            <a:r>
              <a:rPr lang="es-ES" dirty="0"/>
              <a:t>.</a:t>
            </a:r>
          </a:p>
        </p:txBody>
      </p:sp>
    </p:spTree>
    <p:extLst>
      <p:ext uri="{BB962C8B-B14F-4D97-AF65-F5344CB8AC3E}">
        <p14:creationId xmlns:p14="http://schemas.microsoft.com/office/powerpoint/2010/main" val="3833810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EA37E30-8205-42A7-9445-B4E87DD13DCB}"/>
              </a:ext>
            </a:extLst>
          </p:cNvPr>
          <p:cNvPicPr>
            <a:picLocks noChangeAspect="1"/>
          </p:cNvPicPr>
          <p:nvPr/>
        </p:nvPicPr>
        <p:blipFill>
          <a:blip r:embed="rId2"/>
          <a:stretch>
            <a:fillRect/>
          </a:stretch>
        </p:blipFill>
        <p:spPr>
          <a:xfrm>
            <a:off x="719137" y="-24235"/>
            <a:ext cx="7705725" cy="3295650"/>
          </a:xfrm>
          <a:prstGeom prst="rect">
            <a:avLst/>
          </a:prstGeom>
          <a:effectLst>
            <a:softEdge rad="0"/>
          </a:effectLst>
        </p:spPr>
      </p:pic>
      <p:sp>
        <p:nvSpPr>
          <p:cNvPr id="7" name="Marcador de contenido 6">
            <a:extLst>
              <a:ext uri="{FF2B5EF4-FFF2-40B4-BE49-F238E27FC236}">
                <a16:creationId xmlns:a16="http://schemas.microsoft.com/office/drawing/2014/main" id="{D8A1A252-735F-4548-8623-F22A4F207D44}"/>
              </a:ext>
            </a:extLst>
          </p:cNvPr>
          <p:cNvSpPr>
            <a:spLocks noGrp="1"/>
          </p:cNvSpPr>
          <p:nvPr>
            <p:ph idx="1"/>
          </p:nvPr>
        </p:nvSpPr>
        <p:spPr>
          <a:xfrm>
            <a:off x="448965" y="3487980"/>
            <a:ext cx="8246070" cy="1527050"/>
          </a:xfrm>
        </p:spPr>
        <p:txBody>
          <a:bodyPr>
            <a:normAutofit fontScale="55000" lnSpcReduction="20000"/>
          </a:bodyPr>
          <a:lstStyle/>
          <a:p>
            <a:r>
              <a:rPr lang="es-ES" dirty="0"/>
              <a:t>un socket es la interfaz entre la capa de aplicación y la capa de transporte de un host. </a:t>
            </a:r>
          </a:p>
          <a:p>
            <a:r>
              <a:rPr lang="es-ES" dirty="0"/>
              <a:t>también se conoce como interfaz de programación de aplicaciones (API, </a:t>
            </a:r>
            <a:r>
              <a:rPr lang="es-ES" dirty="0" err="1"/>
              <a:t>Application</a:t>
            </a:r>
            <a:r>
              <a:rPr lang="es-ES" dirty="0"/>
              <a:t> </a:t>
            </a:r>
            <a:r>
              <a:rPr lang="es-ES" dirty="0" err="1"/>
              <a:t>Programming</a:t>
            </a:r>
            <a:r>
              <a:rPr lang="es-ES" dirty="0"/>
              <a:t> Interface) entre la aplicación y la red, ya que el socket es la interfaz de programación con la que se construyen las aplicaciones de red.</a:t>
            </a:r>
          </a:p>
          <a:p>
            <a:r>
              <a:rPr lang="es-ES" dirty="0"/>
              <a:t>una vez que el desarrollador de la aplicación ha seleccionado un protocolo de transporte, la aplicación se construye utilizando los servicios de la capa de transporte proporcionados por dicho protocolo</a:t>
            </a:r>
          </a:p>
        </p:txBody>
      </p:sp>
    </p:spTree>
    <p:extLst>
      <p:ext uri="{BB962C8B-B14F-4D97-AF65-F5344CB8AC3E}">
        <p14:creationId xmlns:p14="http://schemas.microsoft.com/office/powerpoint/2010/main" val="4013737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91C4F-0A2B-459F-8C19-7C9E02F87639}"/>
              </a:ext>
            </a:extLst>
          </p:cNvPr>
          <p:cNvSpPr>
            <a:spLocks noGrp="1"/>
          </p:cNvSpPr>
          <p:nvPr>
            <p:ph type="title"/>
          </p:nvPr>
        </p:nvSpPr>
        <p:spPr/>
        <p:txBody>
          <a:bodyPr/>
          <a:lstStyle/>
          <a:p>
            <a:r>
              <a:rPr lang="es-ES" dirty="0"/>
              <a:t>Direccionamiento de procesos</a:t>
            </a:r>
          </a:p>
        </p:txBody>
      </p:sp>
      <p:sp>
        <p:nvSpPr>
          <p:cNvPr id="3" name="Marcador de contenido 2">
            <a:extLst>
              <a:ext uri="{FF2B5EF4-FFF2-40B4-BE49-F238E27FC236}">
                <a16:creationId xmlns:a16="http://schemas.microsoft.com/office/drawing/2014/main" id="{38223F2C-6184-40BC-9A73-22923D92FEA7}"/>
              </a:ext>
            </a:extLst>
          </p:cNvPr>
          <p:cNvSpPr>
            <a:spLocks noGrp="1"/>
          </p:cNvSpPr>
          <p:nvPr>
            <p:ph idx="1"/>
          </p:nvPr>
        </p:nvSpPr>
        <p:spPr/>
        <p:txBody>
          <a:bodyPr>
            <a:normAutofit fontScale="92500" lnSpcReduction="20000"/>
          </a:bodyPr>
          <a:lstStyle/>
          <a:p>
            <a:r>
              <a:rPr lang="es-ES" dirty="0"/>
              <a:t>Para que un proceso que se está ejecutando en un host pueda enviar paquetes a otro proceso que se ejecuta en un host distinto, el proceso receptor necesita disponer</a:t>
            </a:r>
          </a:p>
          <a:p>
            <a:r>
              <a:rPr lang="es-ES" dirty="0"/>
              <a:t>de una dirección. </a:t>
            </a:r>
          </a:p>
          <a:p>
            <a:r>
              <a:rPr lang="es-ES" dirty="0"/>
              <a:t>Para identificar al proceso receptor, tienen que especificarse dos elementos de información: </a:t>
            </a:r>
          </a:p>
          <a:p>
            <a:pPr lvl="1"/>
            <a:r>
              <a:rPr lang="es-ES" dirty="0"/>
              <a:t>(1) la dirección del host (</a:t>
            </a:r>
            <a:r>
              <a:rPr lang="es-ES" b="1" dirty="0" err="1">
                <a:solidFill>
                  <a:srgbClr val="FF0000"/>
                </a:solidFill>
              </a:rPr>
              <a:t>Direccion</a:t>
            </a:r>
            <a:r>
              <a:rPr lang="es-ES" b="1" dirty="0">
                <a:solidFill>
                  <a:srgbClr val="FF0000"/>
                </a:solidFill>
              </a:rPr>
              <a:t> IP</a:t>
            </a:r>
            <a:r>
              <a:rPr lang="es-ES" dirty="0"/>
              <a:t>) y </a:t>
            </a:r>
          </a:p>
          <a:p>
            <a:pPr lvl="1"/>
            <a:r>
              <a:rPr lang="es-ES" dirty="0"/>
              <a:t>(2) un identificador que especifique el proceso de recepción en el host de destino (</a:t>
            </a:r>
            <a:r>
              <a:rPr lang="es-ES" b="1" dirty="0">
                <a:solidFill>
                  <a:srgbClr val="FF0000"/>
                </a:solidFill>
              </a:rPr>
              <a:t>Número de puerto</a:t>
            </a:r>
            <a:r>
              <a:rPr lang="es-ES" dirty="0"/>
              <a:t>)</a:t>
            </a:r>
          </a:p>
        </p:txBody>
      </p:sp>
    </p:spTree>
    <p:extLst>
      <p:ext uri="{BB962C8B-B14F-4D97-AF65-F5344CB8AC3E}">
        <p14:creationId xmlns:p14="http://schemas.microsoft.com/office/powerpoint/2010/main" val="596156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E6C246F-424D-4B2C-BFC6-5074BB181FEA}"/>
              </a:ext>
            </a:extLst>
          </p:cNvPr>
          <p:cNvSpPr>
            <a:spLocks noGrp="1"/>
          </p:cNvSpPr>
          <p:nvPr>
            <p:ph type="title"/>
          </p:nvPr>
        </p:nvSpPr>
        <p:spPr/>
        <p:txBody>
          <a:bodyPr>
            <a:normAutofit fontScale="90000"/>
          </a:bodyPr>
          <a:lstStyle/>
          <a:p>
            <a:r>
              <a:rPr lang="es-ES" dirty="0"/>
              <a:t>Servicios de transporte disponibles para las aplicaciones</a:t>
            </a:r>
          </a:p>
        </p:txBody>
      </p:sp>
      <p:sp>
        <p:nvSpPr>
          <p:cNvPr id="5" name="Marcador de texto 4">
            <a:extLst>
              <a:ext uri="{FF2B5EF4-FFF2-40B4-BE49-F238E27FC236}">
                <a16:creationId xmlns:a16="http://schemas.microsoft.com/office/drawing/2014/main" id="{EDAB0DF4-0F5D-4E32-998A-BAE115F306D8}"/>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722938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D4FFC8A-F6B8-49F3-A404-7A70A39FF688}"/>
              </a:ext>
            </a:extLst>
          </p:cNvPr>
          <p:cNvSpPr>
            <a:spLocks noGrp="1"/>
          </p:cNvSpPr>
          <p:nvPr>
            <p:ph type="title"/>
          </p:nvPr>
        </p:nvSpPr>
        <p:spPr/>
        <p:txBody>
          <a:bodyPr>
            <a:normAutofit/>
          </a:bodyPr>
          <a:lstStyle/>
          <a:p>
            <a:r>
              <a:rPr lang="es-ES" dirty="0"/>
              <a:t>Parámetros de los servicios de transporte</a:t>
            </a:r>
          </a:p>
        </p:txBody>
      </p:sp>
      <p:sp>
        <p:nvSpPr>
          <p:cNvPr id="5" name="Marcador de contenido 4">
            <a:extLst>
              <a:ext uri="{FF2B5EF4-FFF2-40B4-BE49-F238E27FC236}">
                <a16:creationId xmlns:a16="http://schemas.microsoft.com/office/drawing/2014/main" id="{CA33C17F-447B-41E3-B422-252F2C0C51F0}"/>
              </a:ext>
            </a:extLst>
          </p:cNvPr>
          <p:cNvSpPr>
            <a:spLocks noGrp="1"/>
          </p:cNvSpPr>
          <p:nvPr>
            <p:ph idx="1"/>
          </p:nvPr>
        </p:nvSpPr>
        <p:spPr/>
        <p:txBody>
          <a:bodyPr>
            <a:normAutofit/>
          </a:bodyPr>
          <a:lstStyle/>
          <a:p>
            <a:r>
              <a:rPr lang="es-ES" sz="1600" dirty="0"/>
              <a:t>Las redes TCP/IP pone a disposición de las aplicaciones dos protocolos de transporte: </a:t>
            </a:r>
            <a:r>
              <a:rPr lang="es-ES" sz="1600" b="1" dirty="0">
                <a:solidFill>
                  <a:srgbClr val="FF0000"/>
                </a:solidFill>
              </a:rPr>
              <a:t>UDP y TCP.</a:t>
            </a:r>
          </a:p>
          <a:p>
            <a:r>
              <a:rPr lang="es-ES" sz="1600" dirty="0"/>
              <a:t>Cuatro parámetros: transferencia de datos fiable, tasa de transferencia, temporización y seguridad.</a:t>
            </a:r>
          </a:p>
        </p:txBody>
      </p:sp>
      <p:sp>
        <p:nvSpPr>
          <p:cNvPr id="6" name="Marcador de contenido 2">
            <a:extLst>
              <a:ext uri="{FF2B5EF4-FFF2-40B4-BE49-F238E27FC236}">
                <a16:creationId xmlns:a16="http://schemas.microsoft.com/office/drawing/2014/main" id="{574010DA-D8C4-4C28-B7F3-A4BA8C32914C}"/>
              </a:ext>
            </a:extLst>
          </p:cNvPr>
          <p:cNvSpPr txBox="1">
            <a:spLocks/>
          </p:cNvSpPr>
          <p:nvPr/>
        </p:nvSpPr>
        <p:spPr>
          <a:xfrm>
            <a:off x="781429" y="2617975"/>
            <a:ext cx="2792054" cy="69179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200" dirty="0"/>
              <a:t>Si un protocolo proporciona un servicio de entrega de datos garantizado, se dice que proporciona una transferencia de datos fiable. </a:t>
            </a:r>
          </a:p>
          <a:p>
            <a:endParaRPr lang="es-ES" sz="1200" dirty="0"/>
          </a:p>
        </p:txBody>
      </p:sp>
      <p:sp>
        <p:nvSpPr>
          <p:cNvPr id="7" name="Marcador de contenido 2">
            <a:extLst>
              <a:ext uri="{FF2B5EF4-FFF2-40B4-BE49-F238E27FC236}">
                <a16:creationId xmlns:a16="http://schemas.microsoft.com/office/drawing/2014/main" id="{F3163662-299F-4F1A-8D29-141211AA839C}"/>
              </a:ext>
            </a:extLst>
          </p:cNvPr>
          <p:cNvSpPr txBox="1">
            <a:spLocks/>
          </p:cNvSpPr>
          <p:nvPr/>
        </p:nvSpPr>
        <p:spPr>
          <a:xfrm>
            <a:off x="1627976" y="3202032"/>
            <a:ext cx="2596138" cy="11889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200" dirty="0"/>
              <a:t>En el contexto de una sesión de comunicaciones entre dos procesos a lo largo de una ruta de red, tasa de transferencia disponible es la que el proceso emisor puede suministrar bits al proceso de recepción.</a:t>
            </a:r>
          </a:p>
          <a:p>
            <a:endParaRPr lang="es-ES" sz="1200" dirty="0"/>
          </a:p>
        </p:txBody>
      </p:sp>
      <p:sp>
        <p:nvSpPr>
          <p:cNvPr id="9" name="Marcador de contenido 2">
            <a:extLst>
              <a:ext uri="{FF2B5EF4-FFF2-40B4-BE49-F238E27FC236}">
                <a16:creationId xmlns:a16="http://schemas.microsoft.com/office/drawing/2014/main" id="{FE823DCA-032A-492D-B030-DE349807042C}"/>
              </a:ext>
            </a:extLst>
          </p:cNvPr>
          <p:cNvSpPr txBox="1">
            <a:spLocks/>
          </p:cNvSpPr>
          <p:nvPr/>
        </p:nvSpPr>
        <p:spPr>
          <a:xfrm>
            <a:off x="4343323" y="3579022"/>
            <a:ext cx="2596138" cy="11889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200" dirty="0"/>
              <a:t>Un protocolo de la capa de transporte también puede proporcionar garantías de temporización. Al igual que con las tasas de transferencia garantizadas, las garantías de temporización también pueden darse de diversas formas. </a:t>
            </a:r>
          </a:p>
          <a:p>
            <a:endParaRPr lang="es-ES" sz="1200" dirty="0"/>
          </a:p>
        </p:txBody>
      </p:sp>
      <p:sp>
        <p:nvSpPr>
          <p:cNvPr id="11" name="Marcador de contenido 2">
            <a:extLst>
              <a:ext uri="{FF2B5EF4-FFF2-40B4-BE49-F238E27FC236}">
                <a16:creationId xmlns:a16="http://schemas.microsoft.com/office/drawing/2014/main" id="{FE91295E-8905-48ED-B13D-03FBA35AA7C1}"/>
              </a:ext>
            </a:extLst>
          </p:cNvPr>
          <p:cNvSpPr txBox="1">
            <a:spLocks/>
          </p:cNvSpPr>
          <p:nvPr/>
        </p:nvSpPr>
        <p:spPr>
          <a:xfrm>
            <a:off x="5717641" y="2419046"/>
            <a:ext cx="2930671" cy="11015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200" dirty="0"/>
              <a:t>Un protocolo de transporte también puede proporcionar servicios de seguridad : la confidencialidad, mecanismos para garantizar la integridad de los datos y mecanismos de autenticación en el punto terminal</a:t>
            </a:r>
          </a:p>
          <a:p>
            <a:endParaRPr lang="es-ES" sz="1200" dirty="0"/>
          </a:p>
        </p:txBody>
      </p:sp>
      <p:cxnSp>
        <p:nvCxnSpPr>
          <p:cNvPr id="13" name="Conector recto de flecha 12">
            <a:extLst>
              <a:ext uri="{FF2B5EF4-FFF2-40B4-BE49-F238E27FC236}">
                <a16:creationId xmlns:a16="http://schemas.microsoft.com/office/drawing/2014/main" id="{DC2C9BFD-B968-466E-A192-DB57FE951F45}"/>
              </a:ext>
            </a:extLst>
          </p:cNvPr>
          <p:cNvCxnSpPr/>
          <p:nvPr/>
        </p:nvCxnSpPr>
        <p:spPr>
          <a:xfrm flipH="1">
            <a:off x="3546429" y="2419045"/>
            <a:ext cx="677685" cy="43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1976BC68-6AE6-4B84-88AF-ACDEB8932045}"/>
              </a:ext>
            </a:extLst>
          </p:cNvPr>
          <p:cNvCxnSpPr>
            <a:cxnSpLocks/>
          </p:cNvCxnSpPr>
          <p:nvPr/>
        </p:nvCxnSpPr>
        <p:spPr>
          <a:xfrm flipH="1">
            <a:off x="4047754" y="2510240"/>
            <a:ext cx="490878" cy="586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04A226B-F250-4B4B-BFFD-139310F49FED}"/>
              </a:ext>
            </a:extLst>
          </p:cNvPr>
          <p:cNvCxnSpPr/>
          <p:nvPr/>
        </p:nvCxnSpPr>
        <p:spPr>
          <a:xfrm>
            <a:off x="4725439" y="2489061"/>
            <a:ext cx="194449" cy="84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4A575E2-196D-4E33-8C5E-D83E617A022D}"/>
              </a:ext>
            </a:extLst>
          </p:cNvPr>
          <p:cNvCxnSpPr/>
          <p:nvPr/>
        </p:nvCxnSpPr>
        <p:spPr>
          <a:xfrm>
            <a:off x="4953382" y="2419045"/>
            <a:ext cx="577451" cy="43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001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0D790-0EBF-47E6-9CA2-9F628F52C99D}"/>
              </a:ext>
            </a:extLst>
          </p:cNvPr>
          <p:cNvSpPr>
            <a:spLocks noGrp="1"/>
          </p:cNvSpPr>
          <p:nvPr>
            <p:ph type="title"/>
          </p:nvPr>
        </p:nvSpPr>
        <p:spPr/>
        <p:txBody>
          <a:bodyPr/>
          <a:lstStyle/>
          <a:p>
            <a:r>
              <a:rPr lang="es-ES" dirty="0"/>
              <a:t>Protocolos de </a:t>
            </a:r>
            <a:r>
              <a:rPr lang="es-ES" dirty="0" err="1"/>
              <a:t>transoporte</a:t>
            </a:r>
            <a:r>
              <a:rPr lang="es-ES" dirty="0"/>
              <a:t>: TCP y UDP</a:t>
            </a:r>
          </a:p>
        </p:txBody>
      </p:sp>
      <p:sp>
        <p:nvSpPr>
          <p:cNvPr id="3" name="Marcador de contenido 2">
            <a:extLst>
              <a:ext uri="{FF2B5EF4-FFF2-40B4-BE49-F238E27FC236}">
                <a16:creationId xmlns:a16="http://schemas.microsoft.com/office/drawing/2014/main" id="{D42B134F-F48E-4551-B584-41BC24178CDB}"/>
              </a:ext>
            </a:extLst>
          </p:cNvPr>
          <p:cNvSpPr>
            <a:spLocks noGrp="1"/>
          </p:cNvSpPr>
          <p:nvPr>
            <p:ph idx="1"/>
          </p:nvPr>
        </p:nvSpPr>
        <p:spPr/>
        <p:txBody>
          <a:bodyPr>
            <a:normAutofit fontScale="62500" lnSpcReduction="20000"/>
          </a:bodyPr>
          <a:lstStyle/>
          <a:p>
            <a:r>
              <a:rPr lang="es-ES" dirty="0"/>
              <a:t>El modelo de servicio TCP incluye un servicio orientado a la conexión y un servicio de transferencia de datos fiable. Cuando una aplicación invoca TCP como su protocolo de transporte, la aplicación recibe ambos servicios de TCP. También incluye un mecanismo de control de congestión, que es un servicio para mejorar el funcionamiento general de Internet</a:t>
            </a:r>
          </a:p>
          <a:p>
            <a:endParaRPr lang="es-ES" dirty="0"/>
          </a:p>
          <a:p>
            <a:r>
              <a:rPr lang="es-ES" dirty="0"/>
              <a:t>UDP es un protocolo de transporte ligero y simple que proporciona unos servicios mínimos. No está orientado a la conexión, por lo que no tiene lugar un procedimiento de negociación antes de que los dos procesos comiencen a comunicarse. UDP proporciona un servicio de transferencia de datos no fiable; es decir, cuando un proceso envía un mensaje a un socket UDP, el protocolo UDP no ofrece ninguna garantía de que el mensaje vaya a llegar al proceso receptor. Además, los mensajes que sí llegan al proceso receptor pueden hacerlo de manera desordenada.</a:t>
            </a:r>
          </a:p>
        </p:txBody>
      </p:sp>
    </p:spTree>
    <p:extLst>
      <p:ext uri="{BB962C8B-B14F-4D97-AF65-F5344CB8AC3E}">
        <p14:creationId xmlns:p14="http://schemas.microsoft.com/office/powerpoint/2010/main" val="878812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D0E71E5-AC38-4CA4-B9C6-F21E4AD43C45}"/>
              </a:ext>
            </a:extLst>
          </p:cNvPr>
          <p:cNvPicPr>
            <a:picLocks noChangeAspect="1"/>
          </p:cNvPicPr>
          <p:nvPr/>
        </p:nvPicPr>
        <p:blipFill>
          <a:blip r:embed="rId2"/>
          <a:stretch>
            <a:fillRect/>
          </a:stretch>
        </p:blipFill>
        <p:spPr>
          <a:xfrm>
            <a:off x="1114329" y="0"/>
            <a:ext cx="6915341" cy="5143500"/>
          </a:xfrm>
          <a:prstGeom prst="rect">
            <a:avLst/>
          </a:prstGeom>
        </p:spPr>
      </p:pic>
    </p:spTree>
    <p:extLst>
      <p:ext uri="{BB962C8B-B14F-4D97-AF65-F5344CB8AC3E}">
        <p14:creationId xmlns:p14="http://schemas.microsoft.com/office/powerpoint/2010/main" val="2607355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B90A0-261A-44EC-AB97-3A8B00DC879C}"/>
              </a:ext>
            </a:extLst>
          </p:cNvPr>
          <p:cNvSpPr>
            <a:spLocks noGrp="1"/>
          </p:cNvSpPr>
          <p:nvPr>
            <p:ph type="title"/>
          </p:nvPr>
        </p:nvSpPr>
        <p:spPr/>
        <p:txBody>
          <a:bodyPr/>
          <a:lstStyle/>
          <a:p>
            <a:r>
              <a:rPr lang="es-ES" dirty="0"/>
              <a:t>Requisitos de alguna aplicaciones de red</a:t>
            </a:r>
          </a:p>
        </p:txBody>
      </p:sp>
      <p:pic>
        <p:nvPicPr>
          <p:cNvPr id="4" name="Marcador de contenido 3">
            <a:extLst>
              <a:ext uri="{FF2B5EF4-FFF2-40B4-BE49-F238E27FC236}">
                <a16:creationId xmlns:a16="http://schemas.microsoft.com/office/drawing/2014/main" id="{F9B8E7BE-A452-42EB-9614-13FA05C4E716}"/>
              </a:ext>
            </a:extLst>
          </p:cNvPr>
          <p:cNvPicPr>
            <a:picLocks noGrp="1" noChangeAspect="1"/>
          </p:cNvPicPr>
          <p:nvPr>
            <p:ph idx="1"/>
          </p:nvPr>
        </p:nvPicPr>
        <p:blipFill>
          <a:blip r:embed="rId2"/>
          <a:stretch>
            <a:fillRect/>
          </a:stretch>
        </p:blipFill>
        <p:spPr>
          <a:xfrm>
            <a:off x="843398" y="1349375"/>
            <a:ext cx="7457205" cy="3360738"/>
          </a:xfrm>
          <a:prstGeom prst="rect">
            <a:avLst/>
          </a:prstGeom>
        </p:spPr>
      </p:pic>
    </p:spTree>
    <p:extLst>
      <p:ext uri="{BB962C8B-B14F-4D97-AF65-F5344CB8AC3E}">
        <p14:creationId xmlns:p14="http://schemas.microsoft.com/office/powerpoint/2010/main" val="2104536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BE0859E-3F92-43AC-92B0-04F5D3E26D31}"/>
              </a:ext>
            </a:extLst>
          </p:cNvPr>
          <p:cNvSpPr>
            <a:spLocks noGrp="1"/>
          </p:cNvSpPr>
          <p:nvPr>
            <p:ph type="title"/>
          </p:nvPr>
        </p:nvSpPr>
        <p:spPr/>
        <p:txBody>
          <a:bodyPr>
            <a:normAutofit fontScale="90000"/>
          </a:bodyPr>
          <a:lstStyle/>
          <a:p>
            <a:r>
              <a:rPr lang="es-ES" dirty="0"/>
              <a:t>Protocolos de la capa de aplicación</a:t>
            </a:r>
          </a:p>
        </p:txBody>
      </p:sp>
      <p:sp>
        <p:nvSpPr>
          <p:cNvPr id="5" name="Marcador de texto 4">
            <a:extLst>
              <a:ext uri="{FF2B5EF4-FFF2-40B4-BE49-F238E27FC236}">
                <a16:creationId xmlns:a16="http://schemas.microsoft.com/office/drawing/2014/main" id="{0AA8BF15-B4B9-40A1-9E79-80B55384561C}"/>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380882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B22D1-7CEE-4399-9C76-AB4234F649C2}"/>
              </a:ext>
            </a:extLst>
          </p:cNvPr>
          <p:cNvSpPr>
            <a:spLocks noGrp="1"/>
          </p:cNvSpPr>
          <p:nvPr>
            <p:ph type="title"/>
          </p:nvPr>
        </p:nvSpPr>
        <p:spPr/>
        <p:txBody>
          <a:bodyPr/>
          <a:lstStyle/>
          <a:p>
            <a:r>
              <a:rPr lang="es-ES" dirty="0"/>
              <a:t>Aplicaciones populares</a:t>
            </a:r>
          </a:p>
        </p:txBody>
      </p:sp>
      <p:pic>
        <p:nvPicPr>
          <p:cNvPr id="4" name="Marcador de contenido 3">
            <a:extLst>
              <a:ext uri="{FF2B5EF4-FFF2-40B4-BE49-F238E27FC236}">
                <a16:creationId xmlns:a16="http://schemas.microsoft.com/office/drawing/2014/main" id="{26AA41C0-9FF6-45E6-A946-F383F11E4294}"/>
              </a:ext>
            </a:extLst>
          </p:cNvPr>
          <p:cNvPicPr>
            <a:picLocks noGrp="1" noChangeAspect="1"/>
          </p:cNvPicPr>
          <p:nvPr>
            <p:ph idx="1"/>
          </p:nvPr>
        </p:nvPicPr>
        <p:blipFill>
          <a:blip r:embed="rId2"/>
          <a:stretch>
            <a:fillRect/>
          </a:stretch>
        </p:blipFill>
        <p:spPr>
          <a:xfrm>
            <a:off x="719138" y="1691481"/>
            <a:ext cx="7705725" cy="2676525"/>
          </a:xfrm>
          <a:prstGeom prst="rect">
            <a:avLst/>
          </a:prstGeom>
        </p:spPr>
      </p:pic>
    </p:spTree>
    <p:extLst>
      <p:ext uri="{BB962C8B-B14F-4D97-AF65-F5344CB8AC3E}">
        <p14:creationId xmlns:p14="http://schemas.microsoft.com/office/powerpoint/2010/main" val="187370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54D15A1-CC50-4540-A501-33E56DF3445F}"/>
              </a:ext>
            </a:extLst>
          </p:cNvPr>
          <p:cNvSpPr>
            <a:spLocks noGrp="1"/>
          </p:cNvSpPr>
          <p:nvPr>
            <p:ph type="title"/>
          </p:nvPr>
        </p:nvSpPr>
        <p:spPr/>
        <p:txBody>
          <a:bodyPr>
            <a:normAutofit fontScale="90000"/>
          </a:bodyPr>
          <a:lstStyle/>
          <a:p>
            <a:r>
              <a:rPr lang="es-ES" dirty="0"/>
              <a:t>				Proceso de comunicación por capas</a:t>
            </a:r>
          </a:p>
        </p:txBody>
      </p:sp>
      <p:pic>
        <p:nvPicPr>
          <p:cNvPr id="9" name="Marcador de contenido 8">
            <a:extLst>
              <a:ext uri="{FF2B5EF4-FFF2-40B4-BE49-F238E27FC236}">
                <a16:creationId xmlns:a16="http://schemas.microsoft.com/office/drawing/2014/main" id="{64A2BE22-265B-44D4-8814-C0D38D43DE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65" y="1350109"/>
            <a:ext cx="3605036" cy="2626840"/>
          </a:xfrm>
        </p:spPr>
      </p:pic>
      <p:pic>
        <p:nvPicPr>
          <p:cNvPr id="11" name="Imagen 10">
            <a:extLst>
              <a:ext uri="{FF2B5EF4-FFF2-40B4-BE49-F238E27FC236}">
                <a16:creationId xmlns:a16="http://schemas.microsoft.com/office/drawing/2014/main" id="{E6D0E65C-3339-47A1-A0EC-5B023AC0D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820" y="1809385"/>
            <a:ext cx="3605036" cy="3206805"/>
          </a:xfrm>
          <a:prstGeom prst="rect">
            <a:avLst/>
          </a:prstGeom>
        </p:spPr>
      </p:pic>
    </p:spTree>
    <p:extLst>
      <p:ext uri="{BB962C8B-B14F-4D97-AF65-F5344CB8AC3E}">
        <p14:creationId xmlns:p14="http://schemas.microsoft.com/office/powerpoint/2010/main" val="121496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EFB1F3-B3C4-4447-96A0-55F5A5919ED1}"/>
              </a:ext>
            </a:extLst>
          </p:cNvPr>
          <p:cNvSpPr>
            <a:spLocks noGrp="1"/>
          </p:cNvSpPr>
          <p:nvPr>
            <p:ph type="title"/>
          </p:nvPr>
        </p:nvSpPr>
        <p:spPr/>
        <p:txBody>
          <a:bodyPr/>
          <a:lstStyle/>
          <a:p>
            <a:r>
              <a:rPr lang="es-ES" dirty="0"/>
              <a:t>Protocolos de la capa de aplicación</a:t>
            </a:r>
          </a:p>
        </p:txBody>
      </p:sp>
      <p:sp>
        <p:nvSpPr>
          <p:cNvPr id="5" name="Marcador de contenido 4">
            <a:extLst>
              <a:ext uri="{FF2B5EF4-FFF2-40B4-BE49-F238E27FC236}">
                <a16:creationId xmlns:a16="http://schemas.microsoft.com/office/drawing/2014/main" id="{862B4276-E3E1-4B38-8EE7-1D903769E86B}"/>
              </a:ext>
            </a:extLst>
          </p:cNvPr>
          <p:cNvSpPr>
            <a:spLocks noGrp="1"/>
          </p:cNvSpPr>
          <p:nvPr>
            <p:ph idx="1"/>
          </p:nvPr>
        </p:nvSpPr>
        <p:spPr/>
        <p:txBody>
          <a:bodyPr>
            <a:normAutofit fontScale="70000" lnSpcReduction="20000"/>
          </a:bodyPr>
          <a:lstStyle/>
          <a:p>
            <a:r>
              <a:rPr lang="es-ES" dirty="0"/>
              <a:t>Un protocolo de la capa de aplicación define cómo los procesos de una aplicación, que se ejecutan en distintos sistemas terminales, se pasan los mensajes entre sí: </a:t>
            </a:r>
          </a:p>
          <a:p>
            <a:pPr lvl="1"/>
            <a:r>
              <a:rPr lang="es-ES" dirty="0"/>
              <a:t>Los tipos de mensajes intercambiados; por ejemplo, mensajes de solicitud y mensajes de respuesta.</a:t>
            </a:r>
          </a:p>
          <a:p>
            <a:pPr lvl="1"/>
            <a:r>
              <a:rPr lang="es-ES" dirty="0"/>
              <a:t>La sintaxis de los diversos tipos de mensajes, es decir, los campos de los que consta el mensaje y cómo se delimitan esos campos.</a:t>
            </a:r>
          </a:p>
          <a:p>
            <a:pPr lvl="1"/>
            <a:r>
              <a:rPr lang="es-ES" dirty="0"/>
              <a:t>La semántica de los campos, es decir, el significado de la información contenida en los campos.</a:t>
            </a:r>
          </a:p>
          <a:p>
            <a:pPr lvl="1"/>
            <a:r>
              <a:rPr lang="es-ES" dirty="0"/>
              <a:t>Las reglas para determinar cuándo y cómo un proceso envía mensajes y responde a los mismos.</a:t>
            </a:r>
          </a:p>
        </p:txBody>
      </p:sp>
    </p:spTree>
    <p:extLst>
      <p:ext uri="{BB962C8B-B14F-4D97-AF65-F5344CB8AC3E}">
        <p14:creationId xmlns:p14="http://schemas.microsoft.com/office/powerpoint/2010/main" val="1458792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2CA-5BC0-4F28-A1A6-36FA641B0BC6}"/>
              </a:ext>
            </a:extLst>
          </p:cNvPr>
          <p:cNvSpPr>
            <a:spLocks noGrp="1"/>
          </p:cNvSpPr>
          <p:nvPr>
            <p:ph type="title"/>
          </p:nvPr>
        </p:nvSpPr>
        <p:spPr/>
        <p:txBody>
          <a:bodyPr/>
          <a:lstStyle/>
          <a:p>
            <a:r>
              <a:rPr lang="es-ES" dirty="0"/>
              <a:t>Aplicaciones de red que estudiaremos</a:t>
            </a:r>
          </a:p>
        </p:txBody>
      </p:sp>
      <p:sp>
        <p:nvSpPr>
          <p:cNvPr id="3" name="Marcador de contenido 2">
            <a:extLst>
              <a:ext uri="{FF2B5EF4-FFF2-40B4-BE49-F238E27FC236}">
                <a16:creationId xmlns:a16="http://schemas.microsoft.com/office/drawing/2014/main" id="{A8FB0D85-2CEF-4D78-8970-B93AA947DF59}"/>
              </a:ext>
            </a:extLst>
          </p:cNvPr>
          <p:cNvSpPr>
            <a:spLocks noGrp="1"/>
          </p:cNvSpPr>
          <p:nvPr>
            <p:ph idx="1"/>
          </p:nvPr>
        </p:nvSpPr>
        <p:spPr/>
        <p:txBody>
          <a:bodyPr>
            <a:normAutofit fontScale="77500" lnSpcReduction="20000"/>
          </a:bodyPr>
          <a:lstStyle/>
          <a:p>
            <a:r>
              <a:rPr lang="es-ES" dirty="0"/>
              <a:t>Web: es una aplicación enormemente popular y su protocolo de la capa de aplicación, HTTP, es sencillo y fácil de comprender.</a:t>
            </a:r>
          </a:p>
          <a:p>
            <a:r>
              <a:rPr lang="es-ES" dirty="0"/>
              <a:t>DNS: proporciona un servicio de directorio a Internet. La mayoría de los usuarios no interactúan directamente con DNS; en su lugar, invocan indirectamente a DNS a través de otras aplicaciones (entre las que se incluyen las aplicaciones web, de transferencia de archivos y de correo electrónico). </a:t>
            </a:r>
          </a:p>
          <a:p>
            <a:r>
              <a:rPr lang="es-ES" dirty="0"/>
              <a:t>DHCP: proporciona un servicio conocido ya, pues lo estudiamos como servicio proporcionado por los equipos intermediarios de la red</a:t>
            </a:r>
          </a:p>
        </p:txBody>
      </p:sp>
    </p:spTree>
    <p:extLst>
      <p:ext uri="{BB962C8B-B14F-4D97-AF65-F5344CB8AC3E}">
        <p14:creationId xmlns:p14="http://schemas.microsoft.com/office/powerpoint/2010/main" val="156666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3129-3AB1-4A1B-B352-36FF655E30B5}"/>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18B25DC2-77E8-4126-851F-20250E8A60B9}"/>
              </a:ext>
            </a:extLst>
          </p:cNvPr>
          <p:cNvSpPr>
            <a:spLocks noGrp="1"/>
          </p:cNvSpPr>
          <p:nvPr>
            <p:ph idx="1"/>
          </p:nvPr>
        </p:nvSpPr>
        <p:spPr/>
        <p:txBody>
          <a:bodyPr>
            <a:normAutofit lnSpcReduction="10000"/>
          </a:bodyPr>
          <a:lstStyle/>
          <a:p>
            <a:r>
              <a:rPr lang="es-ES" dirty="0"/>
              <a:t>Enumere cinco aplicaciones de Internet no propietarias y los protocolos de la capa de aplicación que utilizan.</a:t>
            </a:r>
          </a:p>
          <a:p>
            <a:r>
              <a:rPr lang="es-ES" dirty="0"/>
              <a:t>¿Cuál es la diferencia entre la arquitectura de red y la arquitectura de aplicación?</a:t>
            </a:r>
          </a:p>
          <a:p>
            <a:r>
              <a:rPr lang="es-ES" dirty="0"/>
              <a:t>En una sesión de comunicación entre dos procesos, ¿qué proceso es el cliente y qué proceso es el servidor?</a:t>
            </a:r>
          </a:p>
        </p:txBody>
      </p:sp>
    </p:spTree>
    <p:extLst>
      <p:ext uri="{BB962C8B-B14F-4D97-AF65-F5344CB8AC3E}">
        <p14:creationId xmlns:p14="http://schemas.microsoft.com/office/powerpoint/2010/main" val="98093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3129-3AB1-4A1B-B352-36FF655E30B5}"/>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18B25DC2-77E8-4126-851F-20250E8A60B9}"/>
              </a:ext>
            </a:extLst>
          </p:cNvPr>
          <p:cNvSpPr>
            <a:spLocks noGrp="1"/>
          </p:cNvSpPr>
          <p:nvPr>
            <p:ph idx="1"/>
          </p:nvPr>
        </p:nvSpPr>
        <p:spPr/>
        <p:txBody>
          <a:bodyPr>
            <a:normAutofit/>
          </a:bodyPr>
          <a:lstStyle/>
          <a:p>
            <a:r>
              <a:rPr lang="es-ES" dirty="0"/>
              <a:t>¿Qué información utiliza un proceso que se ejecuta en un host para identificar a un proceso que se ejecuta en otro host?</a:t>
            </a:r>
          </a:p>
          <a:p>
            <a:r>
              <a:rPr lang="es-ES" dirty="0"/>
              <a:t>Suponga que desea realizar una transición desde un cliente remoto a un servidor lo más rápidamente posible. ¿Qué utilizaría, UDP o TCP? ¿Por qué?</a:t>
            </a:r>
          </a:p>
        </p:txBody>
      </p:sp>
    </p:spTree>
    <p:extLst>
      <p:ext uri="{BB962C8B-B14F-4D97-AF65-F5344CB8AC3E}">
        <p14:creationId xmlns:p14="http://schemas.microsoft.com/office/powerpoint/2010/main" val="769452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3129-3AB1-4A1B-B352-36FF655E30B5}"/>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18B25DC2-77E8-4126-851F-20250E8A60B9}"/>
              </a:ext>
            </a:extLst>
          </p:cNvPr>
          <p:cNvSpPr>
            <a:spLocks noGrp="1"/>
          </p:cNvSpPr>
          <p:nvPr>
            <p:ph idx="1"/>
          </p:nvPr>
        </p:nvSpPr>
        <p:spPr/>
        <p:txBody>
          <a:bodyPr>
            <a:normAutofit fontScale="85000" lnSpcReduction="20000"/>
          </a:bodyPr>
          <a:lstStyle/>
          <a:p>
            <a:r>
              <a:rPr lang="es-ES" dirty="0"/>
              <a:t>Enumere las cuatro clases principales de servicios que puede proporcionar un protocolo de transporte. Para cada una de las clases de servicios, indique si UDP o TCP (o ambos) proporcionan un servicio así.</a:t>
            </a:r>
          </a:p>
          <a:p>
            <a:r>
              <a:rPr lang="es-ES" dirty="0"/>
              <a:t>Recuerde que TCP puede mejorarse con SSL para proporcionar servicios de seguridad proceso a proceso, incluyendo mecanismos de cifrado. ¿En qué capa opera SSL, en la capa de transporte o en la capa de aplicación? Si el desarrollador de la aplicación desea mejorar TCP con SSL, ¿qué tendrá que hacer?</a:t>
            </a:r>
          </a:p>
          <a:p>
            <a:r>
              <a:rPr lang="es-ES" dirty="0"/>
              <a:t>¿Por qué HTTP se ejecuta sobre TCP en lugar de sobre UDP?</a:t>
            </a:r>
          </a:p>
        </p:txBody>
      </p:sp>
    </p:spTree>
    <p:extLst>
      <p:ext uri="{BB962C8B-B14F-4D97-AF65-F5344CB8AC3E}">
        <p14:creationId xmlns:p14="http://schemas.microsoft.com/office/powerpoint/2010/main" val="4129887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4EB6D8A-E72C-45F2-88EF-7E165DF7D554}"/>
              </a:ext>
            </a:extLst>
          </p:cNvPr>
          <p:cNvSpPr>
            <a:spLocks noGrp="1"/>
          </p:cNvSpPr>
          <p:nvPr>
            <p:ph type="title"/>
          </p:nvPr>
        </p:nvSpPr>
        <p:spPr/>
        <p:txBody>
          <a:bodyPr/>
          <a:lstStyle/>
          <a:p>
            <a:pPr algn="r"/>
            <a:r>
              <a:rPr lang="es-ES" dirty="0">
                <a:solidFill>
                  <a:schemeClr val="bg1"/>
                </a:solidFill>
              </a:rPr>
              <a:t>Bibliografía empleada</a:t>
            </a:r>
          </a:p>
        </p:txBody>
      </p:sp>
      <p:pic>
        <p:nvPicPr>
          <p:cNvPr id="5" name="Marcador de contenido 4">
            <a:extLst>
              <a:ext uri="{FF2B5EF4-FFF2-40B4-BE49-F238E27FC236}">
                <a16:creationId xmlns:a16="http://schemas.microsoft.com/office/drawing/2014/main" id="{7D685D36-2703-47FE-B488-A19BAFE2E4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3460" y="1364976"/>
            <a:ext cx="2137870" cy="3022711"/>
          </a:xfrm>
        </p:spPr>
      </p:pic>
      <p:pic>
        <p:nvPicPr>
          <p:cNvPr id="13" name="Imagen 12">
            <a:extLst>
              <a:ext uri="{FF2B5EF4-FFF2-40B4-BE49-F238E27FC236}">
                <a16:creationId xmlns:a16="http://schemas.microsoft.com/office/drawing/2014/main" id="{5055ECDB-3BF8-4BE4-8372-AFA7B97E5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115" y="1350110"/>
            <a:ext cx="2247976" cy="3120776"/>
          </a:xfrm>
          <a:prstGeom prst="rect">
            <a:avLst/>
          </a:prstGeom>
        </p:spPr>
      </p:pic>
      <p:sp>
        <p:nvSpPr>
          <p:cNvPr id="2" name="CuadroTexto 1">
            <a:extLst>
              <a:ext uri="{FF2B5EF4-FFF2-40B4-BE49-F238E27FC236}">
                <a16:creationId xmlns:a16="http://schemas.microsoft.com/office/drawing/2014/main" id="{1C1E3D9C-86F6-43D2-A862-41B6C0C1716D}"/>
              </a:ext>
            </a:extLst>
          </p:cNvPr>
          <p:cNvSpPr txBox="1"/>
          <p:nvPr/>
        </p:nvSpPr>
        <p:spPr>
          <a:xfrm>
            <a:off x="1993460" y="4650628"/>
            <a:ext cx="1189749" cy="369332"/>
          </a:xfrm>
          <a:prstGeom prst="rect">
            <a:avLst/>
          </a:prstGeom>
          <a:noFill/>
        </p:spPr>
        <p:txBody>
          <a:bodyPr wrap="none" rtlCol="0">
            <a:spAutoFit/>
          </a:bodyPr>
          <a:lstStyle/>
          <a:p>
            <a:r>
              <a:rPr lang="es-ES" dirty="0"/>
              <a:t>Capítulo 2 </a:t>
            </a:r>
          </a:p>
        </p:txBody>
      </p:sp>
      <p:sp>
        <p:nvSpPr>
          <p:cNvPr id="6" name="CuadroTexto 5">
            <a:extLst>
              <a:ext uri="{FF2B5EF4-FFF2-40B4-BE49-F238E27FC236}">
                <a16:creationId xmlns:a16="http://schemas.microsoft.com/office/drawing/2014/main" id="{FA627585-4700-4A14-981F-D2F43B2D676F}"/>
              </a:ext>
            </a:extLst>
          </p:cNvPr>
          <p:cNvSpPr txBox="1"/>
          <p:nvPr/>
        </p:nvSpPr>
        <p:spPr>
          <a:xfrm>
            <a:off x="5263696" y="4626509"/>
            <a:ext cx="1189749" cy="369332"/>
          </a:xfrm>
          <a:prstGeom prst="rect">
            <a:avLst/>
          </a:prstGeom>
          <a:noFill/>
        </p:spPr>
        <p:txBody>
          <a:bodyPr wrap="none" rtlCol="0">
            <a:spAutoFit/>
          </a:bodyPr>
          <a:lstStyle/>
          <a:p>
            <a:r>
              <a:rPr lang="es-ES" dirty="0"/>
              <a:t>Capítulo 7 </a:t>
            </a:r>
          </a:p>
        </p:txBody>
      </p:sp>
    </p:spTree>
    <p:extLst>
      <p:ext uri="{BB962C8B-B14F-4D97-AF65-F5344CB8AC3E}">
        <p14:creationId xmlns:p14="http://schemas.microsoft.com/office/powerpoint/2010/main" val="3014317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3129-3AB1-4A1B-B352-36FF655E30B5}"/>
              </a:ext>
            </a:extLst>
          </p:cNvPr>
          <p:cNvSpPr>
            <a:spLocks noGrp="1"/>
          </p:cNvSpPr>
          <p:nvPr>
            <p:ph type="title"/>
          </p:nvPr>
        </p:nvSpPr>
        <p:spPr/>
        <p:txBody>
          <a:bodyPr/>
          <a:lstStyle/>
          <a:p>
            <a:r>
              <a:rPr lang="es-ES" dirty="0"/>
              <a:t>Orientación del estudio independiente</a:t>
            </a:r>
          </a:p>
        </p:txBody>
      </p:sp>
      <p:sp>
        <p:nvSpPr>
          <p:cNvPr id="3" name="Marcador de contenido 2">
            <a:extLst>
              <a:ext uri="{FF2B5EF4-FFF2-40B4-BE49-F238E27FC236}">
                <a16:creationId xmlns:a16="http://schemas.microsoft.com/office/drawing/2014/main" id="{18B25DC2-77E8-4126-851F-20250E8A60B9}"/>
              </a:ext>
            </a:extLst>
          </p:cNvPr>
          <p:cNvSpPr>
            <a:spLocks noGrp="1"/>
          </p:cNvSpPr>
          <p:nvPr>
            <p:ph idx="1"/>
          </p:nvPr>
        </p:nvSpPr>
        <p:spPr/>
        <p:txBody>
          <a:bodyPr>
            <a:normAutofit fontScale="85000" lnSpcReduction="20000"/>
          </a:bodyPr>
          <a:lstStyle/>
          <a:p>
            <a:r>
              <a:rPr lang="es-ES" dirty="0"/>
              <a:t>Investigue y responda: </a:t>
            </a:r>
          </a:p>
          <a:p>
            <a:pPr lvl="1"/>
            <a:r>
              <a:rPr lang="es-ES" dirty="0"/>
              <a:t>¿Verdadero o falso?</a:t>
            </a:r>
          </a:p>
          <a:p>
            <a:pPr lvl="2"/>
            <a:r>
              <a:rPr lang="es-ES" dirty="0"/>
              <a:t>a. Un usuario solicita una página web que consta de texto y tres imágenes. Para obtener esa página, el cliente envía un mensaje de solicitud y recibe cuatro mensajes de respuesta.</a:t>
            </a:r>
          </a:p>
          <a:p>
            <a:pPr lvl="2"/>
            <a:r>
              <a:rPr lang="es-ES" dirty="0"/>
              <a:t>b. Dos páginas web diferentes (por ejemplo, www.mit.edu/research.html y www.mit.edu/students.html ) se pueden enviar a través de la misma conexión persistente.</a:t>
            </a:r>
          </a:p>
          <a:p>
            <a:pPr lvl="2"/>
            <a:r>
              <a:rPr lang="es-ES" dirty="0"/>
              <a:t>c. Con las conexiones no persistentes entre un navegador y un servidor de origen, un único segmento TCP puede transportar dos mensajes de solicitud HTTP distintos.</a:t>
            </a:r>
          </a:p>
        </p:txBody>
      </p:sp>
    </p:spTree>
    <p:extLst>
      <p:ext uri="{BB962C8B-B14F-4D97-AF65-F5344CB8AC3E}">
        <p14:creationId xmlns:p14="http://schemas.microsoft.com/office/powerpoint/2010/main" val="3509727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3129-3AB1-4A1B-B352-36FF655E30B5}"/>
              </a:ext>
            </a:extLst>
          </p:cNvPr>
          <p:cNvSpPr>
            <a:spLocks noGrp="1"/>
          </p:cNvSpPr>
          <p:nvPr>
            <p:ph type="title"/>
          </p:nvPr>
        </p:nvSpPr>
        <p:spPr/>
        <p:txBody>
          <a:bodyPr/>
          <a:lstStyle/>
          <a:p>
            <a:r>
              <a:rPr lang="es-ES" dirty="0"/>
              <a:t>Orientación del estudio independiente</a:t>
            </a:r>
          </a:p>
        </p:txBody>
      </p:sp>
      <p:sp>
        <p:nvSpPr>
          <p:cNvPr id="3" name="Marcador de contenido 2">
            <a:extLst>
              <a:ext uri="{FF2B5EF4-FFF2-40B4-BE49-F238E27FC236}">
                <a16:creationId xmlns:a16="http://schemas.microsoft.com/office/drawing/2014/main" id="{18B25DC2-77E8-4126-851F-20250E8A60B9}"/>
              </a:ext>
            </a:extLst>
          </p:cNvPr>
          <p:cNvSpPr>
            <a:spLocks noGrp="1"/>
          </p:cNvSpPr>
          <p:nvPr>
            <p:ph idx="1"/>
          </p:nvPr>
        </p:nvSpPr>
        <p:spPr/>
        <p:txBody>
          <a:bodyPr>
            <a:normAutofit fontScale="85000" lnSpcReduction="20000"/>
          </a:bodyPr>
          <a:lstStyle/>
          <a:p>
            <a:r>
              <a:rPr lang="es-ES" dirty="0"/>
              <a:t>Investigue y responda: </a:t>
            </a:r>
          </a:p>
          <a:p>
            <a:pPr lvl="1"/>
            <a:r>
              <a:rPr lang="es-ES" dirty="0"/>
              <a:t>La siguiente cadena de caracteres ASCII ha sido capturada por Wireshark cuando el navegador enviaba un mensaje GET HTTP. Los caracteres &lt;</a:t>
            </a:r>
            <a:r>
              <a:rPr lang="es-ES" dirty="0" err="1"/>
              <a:t>cr</a:t>
            </a:r>
            <a:r>
              <a:rPr lang="es-ES" dirty="0"/>
              <a:t>&gt;&lt;</a:t>
            </a:r>
            <a:r>
              <a:rPr lang="es-ES" dirty="0" err="1"/>
              <a:t>lf</a:t>
            </a:r>
            <a:r>
              <a:rPr lang="es-ES" dirty="0"/>
              <a:t>&gt; representan el retorno de carro y el salto de línea Responda a las siguientes cuestiones, indicando en qué parte del siguiente mensaje GET HTTP se encuentra la respuesta.</a:t>
            </a:r>
          </a:p>
          <a:p>
            <a:pPr marL="1314450" lvl="3" indent="0">
              <a:buNone/>
            </a:pPr>
            <a:r>
              <a:rPr lang="es-ES" sz="1400" dirty="0"/>
              <a:t>GET /cs453/index.html HTTP/1.1&lt;</a:t>
            </a:r>
            <a:r>
              <a:rPr lang="es-ES" sz="1400" dirty="0" err="1"/>
              <a:t>cr</a:t>
            </a:r>
            <a:r>
              <a:rPr lang="es-ES" sz="1400" dirty="0"/>
              <a:t>&gt;&lt;</a:t>
            </a:r>
            <a:r>
              <a:rPr lang="es-ES" sz="1400" dirty="0" err="1"/>
              <a:t>lf</a:t>
            </a:r>
            <a:r>
              <a:rPr lang="es-ES" sz="1400" dirty="0"/>
              <a:t>&gt;Host: gaia.cs.umass.edu&lt;</a:t>
            </a:r>
            <a:r>
              <a:rPr lang="es-ES" sz="1400" dirty="0" err="1"/>
              <a:t>cr</a:t>
            </a:r>
            <a:r>
              <a:rPr lang="es-ES" sz="1400" dirty="0"/>
              <a:t>&gt;&lt;</a:t>
            </a:r>
            <a:r>
              <a:rPr lang="es-ES" sz="1400" dirty="0" err="1"/>
              <a:t>lf</a:t>
            </a:r>
            <a:r>
              <a:rPr lang="es-ES" sz="1400" dirty="0"/>
              <a:t>&gt;</a:t>
            </a:r>
            <a:r>
              <a:rPr lang="es-ES" sz="1400" dirty="0" err="1"/>
              <a:t>User-Agent</a:t>
            </a:r>
            <a:r>
              <a:rPr lang="es-ES" sz="1400" dirty="0"/>
              <a:t>: Mozilla/5.0 (</a:t>
            </a:r>
            <a:r>
              <a:rPr lang="es-ES" sz="1400" dirty="0" err="1"/>
              <a:t>Windows;U</a:t>
            </a:r>
            <a:r>
              <a:rPr lang="es-ES" sz="1400" dirty="0"/>
              <a:t>; Windows NT 5.1; en-US; rv:1.7.2) </a:t>
            </a:r>
            <a:r>
              <a:rPr lang="es-ES" sz="1400" dirty="0" err="1"/>
              <a:t>Gecko</a:t>
            </a:r>
            <a:r>
              <a:rPr lang="es-ES" sz="1400" dirty="0"/>
              <a:t>/20040804 Netscape/7.2 (</a:t>
            </a:r>
            <a:r>
              <a:rPr lang="es-ES" sz="1400" dirty="0" err="1"/>
              <a:t>ax</a:t>
            </a:r>
            <a:r>
              <a:rPr lang="es-ES" sz="1400" dirty="0"/>
              <a:t>) &lt;</a:t>
            </a:r>
            <a:r>
              <a:rPr lang="es-ES" sz="1400" dirty="0" err="1"/>
              <a:t>cr</a:t>
            </a:r>
            <a:r>
              <a:rPr lang="es-ES" sz="1400" dirty="0"/>
              <a:t>&gt;&lt;</a:t>
            </a:r>
            <a:r>
              <a:rPr lang="es-ES" sz="1400" dirty="0" err="1"/>
              <a:t>lf</a:t>
            </a:r>
            <a:r>
              <a:rPr lang="es-ES" sz="1400" dirty="0"/>
              <a:t>&gt;</a:t>
            </a:r>
            <a:r>
              <a:rPr lang="es-ES" sz="1400" dirty="0" err="1"/>
              <a:t>Accept:ext</a:t>
            </a:r>
            <a:r>
              <a:rPr lang="es-ES" sz="1400" dirty="0"/>
              <a:t>/</a:t>
            </a:r>
            <a:r>
              <a:rPr lang="es-ES" sz="1400" dirty="0" err="1"/>
              <a:t>xml</a:t>
            </a:r>
            <a:r>
              <a:rPr lang="es-ES" sz="1400" dirty="0"/>
              <a:t>, </a:t>
            </a:r>
            <a:r>
              <a:rPr lang="es-ES" sz="1400" dirty="0" err="1"/>
              <a:t>application</a:t>
            </a:r>
            <a:r>
              <a:rPr lang="es-ES" sz="1400" dirty="0"/>
              <a:t>/</a:t>
            </a:r>
            <a:r>
              <a:rPr lang="es-ES" sz="1400" dirty="0" err="1"/>
              <a:t>xml</a:t>
            </a:r>
            <a:r>
              <a:rPr lang="es-ES" sz="1400" dirty="0"/>
              <a:t>, </a:t>
            </a:r>
            <a:r>
              <a:rPr lang="es-ES" sz="1400" dirty="0" err="1"/>
              <a:t>application</a:t>
            </a:r>
            <a:r>
              <a:rPr lang="es-ES" sz="1400" dirty="0"/>
              <a:t>/</a:t>
            </a:r>
            <a:r>
              <a:rPr lang="es-ES" sz="1400" dirty="0" err="1"/>
              <a:t>xhtml+xml</a:t>
            </a:r>
            <a:r>
              <a:rPr lang="es-ES" sz="1400" dirty="0"/>
              <a:t>, </a:t>
            </a:r>
            <a:r>
              <a:rPr lang="es-ES" sz="1400" dirty="0" err="1"/>
              <a:t>text</a:t>
            </a:r>
            <a:r>
              <a:rPr lang="es-ES" sz="1400" dirty="0"/>
              <a:t>/</a:t>
            </a:r>
            <a:r>
              <a:rPr lang="es-ES" sz="1400" dirty="0" err="1"/>
              <a:t>html;q</a:t>
            </a:r>
            <a:r>
              <a:rPr lang="es-ES" sz="1400" dirty="0"/>
              <a:t>=0.9, </a:t>
            </a:r>
            <a:r>
              <a:rPr lang="es-ES" sz="1400" dirty="0" err="1"/>
              <a:t>ext</a:t>
            </a:r>
            <a:r>
              <a:rPr lang="es-ES" sz="1400" dirty="0"/>
              <a:t>/</a:t>
            </a:r>
            <a:r>
              <a:rPr lang="es-ES" sz="1400" dirty="0" err="1"/>
              <a:t>plain;q</a:t>
            </a:r>
            <a:r>
              <a:rPr lang="es-ES" sz="1400" dirty="0"/>
              <a:t>=0.8,image/png,*/*;q=0.5&lt;</a:t>
            </a:r>
            <a:r>
              <a:rPr lang="es-ES" sz="1400" dirty="0" err="1"/>
              <a:t>cr</a:t>
            </a:r>
            <a:r>
              <a:rPr lang="es-ES" sz="1400" dirty="0"/>
              <a:t>&gt;&lt;</a:t>
            </a:r>
            <a:r>
              <a:rPr lang="es-ES" sz="1400" dirty="0" err="1"/>
              <a:t>lf</a:t>
            </a:r>
            <a:r>
              <a:rPr lang="es-ES" sz="1400" dirty="0"/>
              <a:t>&gt;</a:t>
            </a:r>
            <a:r>
              <a:rPr lang="es-ES" sz="1400" dirty="0" err="1"/>
              <a:t>Accept-Language</a:t>
            </a:r>
            <a:r>
              <a:rPr lang="es-ES" sz="1400" dirty="0"/>
              <a:t>: </a:t>
            </a:r>
            <a:r>
              <a:rPr lang="es-ES" sz="1400" dirty="0" err="1"/>
              <a:t>en-us,en;q</a:t>
            </a:r>
            <a:r>
              <a:rPr lang="es-ES" sz="1400" dirty="0"/>
              <a:t>=0.5&lt;</a:t>
            </a:r>
            <a:r>
              <a:rPr lang="es-ES" sz="1400" dirty="0" err="1"/>
              <a:t>cr</a:t>
            </a:r>
            <a:r>
              <a:rPr lang="es-ES" sz="1400" dirty="0"/>
              <a:t>&gt;&lt;</a:t>
            </a:r>
            <a:r>
              <a:rPr lang="es-ES" sz="1400" dirty="0" err="1"/>
              <a:t>lf</a:t>
            </a:r>
            <a:r>
              <a:rPr lang="es-ES" sz="1400" dirty="0"/>
              <a:t>&gt;</a:t>
            </a:r>
            <a:r>
              <a:rPr lang="es-ES" sz="1400" dirty="0" err="1"/>
              <a:t>Accept-Encoding</a:t>
            </a:r>
            <a:r>
              <a:rPr lang="es-ES" sz="1400" dirty="0"/>
              <a:t>: </a:t>
            </a:r>
            <a:r>
              <a:rPr lang="es-ES" sz="1400" dirty="0" err="1"/>
              <a:t>zip,deflate</a:t>
            </a:r>
            <a:r>
              <a:rPr lang="es-ES" sz="1400" dirty="0"/>
              <a:t>&lt;</a:t>
            </a:r>
            <a:r>
              <a:rPr lang="es-ES" sz="1400" dirty="0" err="1"/>
              <a:t>cr</a:t>
            </a:r>
            <a:r>
              <a:rPr lang="es-ES" sz="1400" dirty="0"/>
              <a:t>&gt;&lt;</a:t>
            </a:r>
            <a:r>
              <a:rPr lang="es-ES" sz="1400" dirty="0" err="1"/>
              <a:t>lf</a:t>
            </a:r>
            <a:r>
              <a:rPr lang="es-ES" sz="1400" dirty="0"/>
              <a:t>&gt;</a:t>
            </a:r>
            <a:r>
              <a:rPr lang="es-ES" sz="1400" dirty="0" err="1"/>
              <a:t>Accept-Charset</a:t>
            </a:r>
            <a:r>
              <a:rPr lang="es-ES" sz="1400" dirty="0"/>
              <a:t>: ISO-8859-1,utf-8;q=0.7,*;q=0.7&lt;</a:t>
            </a:r>
            <a:r>
              <a:rPr lang="es-ES" sz="1400" dirty="0" err="1"/>
              <a:t>cr</a:t>
            </a:r>
            <a:r>
              <a:rPr lang="es-ES" sz="1400" dirty="0"/>
              <a:t>&gt;&lt;</a:t>
            </a:r>
            <a:r>
              <a:rPr lang="es-ES" sz="1400" dirty="0" err="1"/>
              <a:t>lf</a:t>
            </a:r>
            <a:r>
              <a:rPr lang="es-ES" sz="1400" dirty="0"/>
              <a:t>&gt;</a:t>
            </a:r>
            <a:r>
              <a:rPr lang="es-ES" sz="1400" dirty="0" err="1"/>
              <a:t>Keep-Alive</a:t>
            </a:r>
            <a:r>
              <a:rPr lang="es-ES" sz="1400" dirty="0"/>
              <a:t>: 300&lt;</a:t>
            </a:r>
            <a:r>
              <a:rPr lang="es-ES" sz="1400" dirty="0" err="1"/>
              <a:t>cr</a:t>
            </a:r>
            <a:r>
              <a:rPr lang="es-ES" sz="1400" dirty="0"/>
              <a:t>&gt;&lt;</a:t>
            </a:r>
            <a:r>
              <a:rPr lang="es-ES" sz="1400" dirty="0" err="1"/>
              <a:t>lf</a:t>
            </a:r>
            <a:r>
              <a:rPr lang="es-ES" sz="1400" dirty="0"/>
              <a:t>&gt;</a:t>
            </a:r>
            <a:r>
              <a:rPr lang="es-ES" sz="1400" dirty="0" err="1"/>
              <a:t>Connection:keep-live</a:t>
            </a:r>
            <a:r>
              <a:rPr lang="es-ES" sz="1400" dirty="0"/>
              <a:t>&lt;</a:t>
            </a:r>
            <a:r>
              <a:rPr lang="es-ES" sz="1400" dirty="0" err="1"/>
              <a:t>cr</a:t>
            </a:r>
            <a:r>
              <a:rPr lang="es-ES" sz="1400" dirty="0"/>
              <a:t>&gt;&lt;</a:t>
            </a:r>
            <a:r>
              <a:rPr lang="es-ES" sz="1400" dirty="0" err="1"/>
              <a:t>lf</a:t>
            </a:r>
            <a:r>
              <a:rPr lang="es-ES" sz="1400" dirty="0"/>
              <a:t>&gt;&lt;</a:t>
            </a:r>
            <a:r>
              <a:rPr lang="es-ES" sz="1400" dirty="0" err="1"/>
              <a:t>cr</a:t>
            </a:r>
            <a:r>
              <a:rPr lang="es-ES" sz="1400" dirty="0"/>
              <a:t>&gt;&lt;</a:t>
            </a:r>
            <a:r>
              <a:rPr lang="es-ES" sz="1400" dirty="0" err="1"/>
              <a:t>lf</a:t>
            </a:r>
            <a:r>
              <a:rPr lang="es-ES" sz="1400" dirty="0"/>
              <a:t>&gt;</a:t>
            </a:r>
          </a:p>
        </p:txBody>
      </p:sp>
    </p:spTree>
    <p:extLst>
      <p:ext uri="{BB962C8B-B14F-4D97-AF65-F5344CB8AC3E}">
        <p14:creationId xmlns:p14="http://schemas.microsoft.com/office/powerpoint/2010/main" val="1782291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3129-3AB1-4A1B-B352-36FF655E30B5}"/>
              </a:ext>
            </a:extLst>
          </p:cNvPr>
          <p:cNvSpPr>
            <a:spLocks noGrp="1"/>
          </p:cNvSpPr>
          <p:nvPr>
            <p:ph type="title"/>
          </p:nvPr>
        </p:nvSpPr>
        <p:spPr/>
        <p:txBody>
          <a:bodyPr/>
          <a:lstStyle/>
          <a:p>
            <a:r>
              <a:rPr lang="es-ES" dirty="0"/>
              <a:t>Orientación del estudio independiente</a:t>
            </a:r>
          </a:p>
        </p:txBody>
      </p:sp>
      <p:sp>
        <p:nvSpPr>
          <p:cNvPr id="3" name="Marcador de contenido 2">
            <a:extLst>
              <a:ext uri="{FF2B5EF4-FFF2-40B4-BE49-F238E27FC236}">
                <a16:creationId xmlns:a16="http://schemas.microsoft.com/office/drawing/2014/main" id="{18B25DC2-77E8-4126-851F-20250E8A60B9}"/>
              </a:ext>
            </a:extLst>
          </p:cNvPr>
          <p:cNvSpPr>
            <a:spLocks noGrp="1"/>
          </p:cNvSpPr>
          <p:nvPr>
            <p:ph idx="1"/>
          </p:nvPr>
        </p:nvSpPr>
        <p:spPr/>
        <p:txBody>
          <a:bodyPr>
            <a:normAutofit fontScale="85000" lnSpcReduction="10000"/>
          </a:bodyPr>
          <a:lstStyle/>
          <a:p>
            <a:r>
              <a:rPr lang="es-ES" dirty="0"/>
              <a:t>a. ¿Cuál es el URL del documento solicitado por el navegador?</a:t>
            </a:r>
          </a:p>
          <a:p>
            <a:r>
              <a:rPr lang="es-ES" dirty="0"/>
              <a:t>b. ¿Qué versión de HTTP se está ejecutando en el navegador?</a:t>
            </a:r>
          </a:p>
          <a:p>
            <a:r>
              <a:rPr lang="es-ES" dirty="0"/>
              <a:t>c. ¿Qué tipo de conexión solicita el navegador, persistente o no persistente?</a:t>
            </a:r>
          </a:p>
          <a:p>
            <a:r>
              <a:rPr lang="es-ES" dirty="0"/>
              <a:t>d. ¿Cuál es la dirección IP del host en el que se está ejecutando el navegador?</a:t>
            </a:r>
          </a:p>
          <a:p>
            <a:r>
              <a:rPr lang="es-ES" dirty="0"/>
              <a:t>e. ¿Qué tipo de navegador inicia este mensaje? ¿Por qué es necesario indicar el tipo de navegador en un mensaje de solicitud HTTP?</a:t>
            </a:r>
            <a:endParaRPr lang="es-ES" sz="1400" dirty="0"/>
          </a:p>
        </p:txBody>
      </p:sp>
    </p:spTree>
    <p:extLst>
      <p:ext uri="{BB962C8B-B14F-4D97-AF65-F5344CB8AC3E}">
        <p14:creationId xmlns:p14="http://schemas.microsoft.com/office/powerpoint/2010/main" val="238489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260787C-8132-4EFA-BF91-73302081636B}"/>
              </a:ext>
            </a:extLst>
          </p:cNvPr>
          <p:cNvSpPr>
            <a:spLocks noGrp="1"/>
          </p:cNvSpPr>
          <p:nvPr>
            <p:ph type="title"/>
          </p:nvPr>
        </p:nvSpPr>
        <p:spPr/>
        <p:txBody>
          <a:bodyPr/>
          <a:lstStyle/>
          <a:p>
            <a:endParaRPr lang="es-ES"/>
          </a:p>
        </p:txBody>
      </p:sp>
      <p:sp>
        <p:nvSpPr>
          <p:cNvPr id="5" name="Marcador de texto 4">
            <a:extLst>
              <a:ext uri="{FF2B5EF4-FFF2-40B4-BE49-F238E27FC236}">
                <a16:creationId xmlns:a16="http://schemas.microsoft.com/office/drawing/2014/main" id="{548C56D9-C0D3-46E0-A064-94407069ADBA}"/>
              </a:ext>
            </a:extLst>
          </p:cNvPr>
          <p:cNvSpPr>
            <a:spLocks noGrp="1"/>
          </p:cNvSpPr>
          <p:nvPr>
            <p:ph type="body" idx="1"/>
          </p:nvPr>
        </p:nvSpPr>
        <p:spPr>
          <a:xfrm>
            <a:off x="536879" y="1197405"/>
            <a:ext cx="4040188" cy="479822"/>
          </a:xfrm>
        </p:spPr>
        <p:txBody>
          <a:bodyPr>
            <a:normAutofit fontScale="85000" lnSpcReduction="10000"/>
          </a:bodyPr>
          <a:lstStyle/>
          <a:p>
            <a:r>
              <a:rPr lang="es-ES" dirty="0"/>
              <a:t>OSI (Open </a:t>
            </a:r>
            <a:r>
              <a:rPr lang="es-ES" dirty="0" err="1"/>
              <a:t>System</a:t>
            </a:r>
            <a:r>
              <a:rPr lang="es-ES" dirty="0"/>
              <a:t> </a:t>
            </a:r>
            <a:r>
              <a:rPr lang="es-ES" dirty="0" err="1"/>
              <a:t>Interconection</a:t>
            </a:r>
            <a:r>
              <a:rPr lang="es-ES" dirty="0"/>
              <a:t>)</a:t>
            </a:r>
          </a:p>
        </p:txBody>
      </p:sp>
      <p:sp>
        <p:nvSpPr>
          <p:cNvPr id="6" name="Marcador de contenido 5">
            <a:extLst>
              <a:ext uri="{FF2B5EF4-FFF2-40B4-BE49-F238E27FC236}">
                <a16:creationId xmlns:a16="http://schemas.microsoft.com/office/drawing/2014/main" id="{F5EEFCF9-407F-4902-95DE-02CBC806768C}"/>
              </a:ext>
            </a:extLst>
          </p:cNvPr>
          <p:cNvSpPr>
            <a:spLocks noGrp="1"/>
          </p:cNvSpPr>
          <p:nvPr>
            <p:ph sz="half" idx="2"/>
          </p:nvPr>
        </p:nvSpPr>
        <p:spPr>
          <a:xfrm>
            <a:off x="536879" y="1628925"/>
            <a:ext cx="4040188" cy="3233400"/>
          </a:xfrm>
        </p:spPr>
        <p:txBody>
          <a:bodyPr>
            <a:normAutofit/>
          </a:bodyPr>
          <a:lstStyle/>
          <a:p>
            <a:pPr algn="l"/>
            <a:r>
              <a:rPr lang="es-ES" dirty="0"/>
              <a:t>Modelo de referencia para estudio de procesos de comunicación</a:t>
            </a:r>
          </a:p>
          <a:p>
            <a:pPr algn="l"/>
            <a:r>
              <a:rPr lang="es-ES" dirty="0"/>
              <a:t>Arquitectura de (7) capas</a:t>
            </a:r>
          </a:p>
          <a:p>
            <a:pPr algn="l"/>
            <a:r>
              <a:rPr lang="es-ES" dirty="0"/>
              <a:t>Creada en la década de 1980</a:t>
            </a:r>
          </a:p>
        </p:txBody>
      </p:sp>
      <p:sp>
        <p:nvSpPr>
          <p:cNvPr id="7" name="Marcador de texto 6">
            <a:extLst>
              <a:ext uri="{FF2B5EF4-FFF2-40B4-BE49-F238E27FC236}">
                <a16:creationId xmlns:a16="http://schemas.microsoft.com/office/drawing/2014/main" id="{FF9F6BA1-B6C3-4C00-9D06-05C7EDE5985E}"/>
              </a:ext>
            </a:extLst>
          </p:cNvPr>
          <p:cNvSpPr>
            <a:spLocks noGrp="1"/>
          </p:cNvSpPr>
          <p:nvPr>
            <p:ph type="body" sz="quarter" idx="3"/>
          </p:nvPr>
        </p:nvSpPr>
        <p:spPr>
          <a:xfrm>
            <a:off x="4572000" y="1197405"/>
            <a:ext cx="4041775" cy="479822"/>
          </a:xfrm>
        </p:spPr>
        <p:txBody>
          <a:bodyPr>
            <a:normAutofit fontScale="85000" lnSpcReduction="10000"/>
          </a:bodyPr>
          <a:lstStyle/>
          <a:p>
            <a:r>
              <a:rPr lang="es-ES" dirty="0"/>
              <a:t>TCP/IP</a:t>
            </a:r>
          </a:p>
        </p:txBody>
      </p:sp>
      <p:sp>
        <p:nvSpPr>
          <p:cNvPr id="8" name="Marcador de contenido 7">
            <a:extLst>
              <a:ext uri="{FF2B5EF4-FFF2-40B4-BE49-F238E27FC236}">
                <a16:creationId xmlns:a16="http://schemas.microsoft.com/office/drawing/2014/main" id="{5654761D-8D8F-4F06-B9B0-2783364D9821}"/>
              </a:ext>
            </a:extLst>
          </p:cNvPr>
          <p:cNvSpPr>
            <a:spLocks noGrp="1"/>
          </p:cNvSpPr>
          <p:nvPr>
            <p:ph sz="quarter" idx="4"/>
          </p:nvPr>
        </p:nvSpPr>
        <p:spPr>
          <a:xfrm>
            <a:off x="4572000" y="1628925"/>
            <a:ext cx="4041775" cy="3233400"/>
          </a:xfrm>
        </p:spPr>
        <p:txBody>
          <a:bodyPr>
            <a:normAutofit/>
          </a:bodyPr>
          <a:lstStyle/>
          <a:p>
            <a:pPr algn="l"/>
            <a:r>
              <a:rPr lang="es-ES" dirty="0"/>
              <a:t>Modelo usado para la comunicación en redes</a:t>
            </a:r>
          </a:p>
          <a:p>
            <a:pPr algn="l"/>
            <a:r>
              <a:rPr lang="es-ES" dirty="0"/>
              <a:t>Arquitectura en (4) capas</a:t>
            </a:r>
          </a:p>
          <a:p>
            <a:pPr algn="l"/>
            <a:r>
              <a:rPr lang="es-ES" dirty="0"/>
              <a:t>Creado en la década de 1970</a:t>
            </a:r>
          </a:p>
          <a:p>
            <a:pPr algn="l"/>
            <a:r>
              <a:rPr lang="es-ES" dirty="0"/>
              <a:t>Implantado en ARPANET</a:t>
            </a:r>
          </a:p>
        </p:txBody>
      </p:sp>
    </p:spTree>
    <p:extLst>
      <p:ext uri="{BB962C8B-B14F-4D97-AF65-F5344CB8AC3E}">
        <p14:creationId xmlns:p14="http://schemas.microsoft.com/office/powerpoint/2010/main" val="65906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C970CFBF-B9F1-4A6F-B4ED-DBBA4C278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6835" y="0"/>
            <a:ext cx="3817625" cy="5090167"/>
          </a:xfrm>
          <a:prstGeom prst="rect">
            <a:avLst/>
          </a:prstGeom>
        </p:spPr>
      </p:pic>
    </p:spTree>
    <p:extLst>
      <p:ext uri="{BB962C8B-B14F-4D97-AF65-F5344CB8AC3E}">
        <p14:creationId xmlns:p14="http://schemas.microsoft.com/office/powerpoint/2010/main" val="323501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DB95A-6A19-4A11-BF97-7B4E4760400E}"/>
              </a:ext>
            </a:extLst>
          </p:cNvPr>
          <p:cNvSpPr>
            <a:spLocks noGrp="1"/>
          </p:cNvSpPr>
          <p:nvPr>
            <p:ph type="title"/>
          </p:nvPr>
        </p:nvSpPr>
        <p:spPr/>
        <p:txBody>
          <a:bodyPr/>
          <a:lstStyle/>
          <a:p>
            <a:r>
              <a:rPr lang="es-ES" dirty="0"/>
              <a:t>Modelos OSI vs TCP/IP</a:t>
            </a:r>
          </a:p>
        </p:txBody>
      </p:sp>
      <p:pic>
        <p:nvPicPr>
          <p:cNvPr id="5" name="Marcador de contenido 4">
            <a:extLst>
              <a:ext uri="{FF2B5EF4-FFF2-40B4-BE49-F238E27FC236}">
                <a16:creationId xmlns:a16="http://schemas.microsoft.com/office/drawing/2014/main" id="{FB09DBCC-1B5E-43EC-967A-A320B542F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752" y="1349375"/>
            <a:ext cx="5302497" cy="3360738"/>
          </a:xfrm>
        </p:spPr>
      </p:pic>
    </p:spTree>
    <p:extLst>
      <p:ext uri="{BB962C8B-B14F-4D97-AF65-F5344CB8AC3E}">
        <p14:creationId xmlns:p14="http://schemas.microsoft.com/office/powerpoint/2010/main" val="347117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1435A-8EE7-44DD-93FE-56DF254BC0E1}"/>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43B5D903-75E5-440A-BCF3-263E4DA1E733}"/>
              </a:ext>
            </a:extLst>
          </p:cNvPr>
          <p:cNvPicPr>
            <a:picLocks noGrp="1" noChangeAspect="1"/>
          </p:cNvPicPr>
          <p:nvPr>
            <p:ph idx="1"/>
          </p:nvPr>
        </p:nvPicPr>
        <p:blipFill>
          <a:blip r:embed="rId2"/>
          <a:stretch>
            <a:fillRect/>
          </a:stretch>
        </p:blipFill>
        <p:spPr>
          <a:xfrm>
            <a:off x="449263" y="1866294"/>
            <a:ext cx="8245475" cy="2326900"/>
          </a:xfrm>
          <a:prstGeom prst="rect">
            <a:avLst/>
          </a:prstGeom>
        </p:spPr>
      </p:pic>
    </p:spTree>
    <p:extLst>
      <p:ext uri="{BB962C8B-B14F-4D97-AF65-F5344CB8AC3E}">
        <p14:creationId xmlns:p14="http://schemas.microsoft.com/office/powerpoint/2010/main" val="401771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EDD365-5FF8-409A-8CEE-436B1857C849}"/>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74BBE8B3-843F-41CB-868D-42B30322E9E7}"/>
              </a:ext>
            </a:extLst>
          </p:cNvPr>
          <p:cNvPicPr>
            <a:picLocks noGrp="1" noChangeAspect="1"/>
          </p:cNvPicPr>
          <p:nvPr>
            <p:ph idx="1"/>
          </p:nvPr>
        </p:nvPicPr>
        <p:blipFill>
          <a:blip r:embed="rId2"/>
          <a:stretch>
            <a:fillRect/>
          </a:stretch>
        </p:blipFill>
        <p:spPr>
          <a:xfrm>
            <a:off x="449263" y="1728745"/>
            <a:ext cx="8245475" cy="2601998"/>
          </a:xfrm>
          <a:prstGeom prst="rect">
            <a:avLst/>
          </a:prstGeom>
        </p:spPr>
      </p:pic>
    </p:spTree>
    <p:extLst>
      <p:ext uri="{BB962C8B-B14F-4D97-AF65-F5344CB8AC3E}">
        <p14:creationId xmlns:p14="http://schemas.microsoft.com/office/powerpoint/2010/main" val="263686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4211</TotalTime>
  <Words>2993</Words>
  <Application>Microsoft Office PowerPoint</Application>
  <PresentationFormat>Presentación en pantalla (16:9)</PresentationFormat>
  <Paragraphs>176</Paragraphs>
  <Slides>48</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48</vt:i4>
      </vt:variant>
    </vt:vector>
  </HeadingPairs>
  <TitlesOfParts>
    <vt:vector size="51" baseType="lpstr">
      <vt:lpstr>Arial</vt:lpstr>
      <vt:lpstr>Calibri</vt:lpstr>
      <vt:lpstr>Office Theme</vt:lpstr>
      <vt:lpstr>Aplicaciones de red. Servicios de transporte. Prof: Ruth Yurina Vega Cutino Dpto. Sistemas Digitales UCI</vt:lpstr>
      <vt:lpstr>La asignatura</vt:lpstr>
      <vt:lpstr>Base de la comunicación</vt:lpstr>
      <vt:lpstr>    Proceso de comunicación por capas</vt:lpstr>
      <vt:lpstr>Presentación de PowerPoint</vt:lpstr>
      <vt:lpstr>Presentación de PowerPoint</vt:lpstr>
      <vt:lpstr>Modelos OSI vs TCP/IP</vt:lpstr>
      <vt:lpstr>Presentación de PowerPoint</vt:lpstr>
      <vt:lpstr>Presentación de PowerPoint</vt:lpstr>
      <vt:lpstr>James F. Kurose Keith W. Ross</vt:lpstr>
      <vt:lpstr>Sumario</vt:lpstr>
      <vt:lpstr>Bibliografía</vt:lpstr>
      <vt:lpstr>Bibliografía</vt:lpstr>
      <vt:lpstr>Objetivo</vt:lpstr>
      <vt:lpstr>Principios de las aplicaciones de red</vt:lpstr>
      <vt:lpstr>Presentación de PowerPoint</vt:lpstr>
      <vt:lpstr>Desarrollo de una aplicación de red</vt:lpstr>
      <vt:lpstr>Presentación de PowerPoint</vt:lpstr>
      <vt:lpstr>Arquitecturas de las aplicaciones de red </vt:lpstr>
      <vt:lpstr>Presentación de PowerPoint</vt:lpstr>
      <vt:lpstr>Arquitectura Cliente-Servidor</vt:lpstr>
      <vt:lpstr>Características arquitectura cliente-servidor</vt:lpstr>
      <vt:lpstr>Presentación de PowerPoint</vt:lpstr>
      <vt:lpstr>Arquitectura P2P</vt:lpstr>
      <vt:lpstr>Características arquitectura P2P</vt:lpstr>
      <vt:lpstr>Presentación de PowerPoint</vt:lpstr>
      <vt:lpstr>Comunicación entre procesos</vt:lpstr>
      <vt:lpstr>Comunicación entre procesos</vt:lpstr>
      <vt:lpstr>Procesos cliente y servidor</vt:lpstr>
      <vt:lpstr>Interfaz entre el proceso y la red de computadoras</vt:lpstr>
      <vt:lpstr>Presentación de PowerPoint</vt:lpstr>
      <vt:lpstr>Direccionamiento de procesos</vt:lpstr>
      <vt:lpstr>Servicios de transporte disponibles para las aplicaciones</vt:lpstr>
      <vt:lpstr>Parámetros de los servicios de transporte</vt:lpstr>
      <vt:lpstr>Protocolos de transoporte: TCP y UDP</vt:lpstr>
      <vt:lpstr>Presentación de PowerPoint</vt:lpstr>
      <vt:lpstr>Requisitos de alguna aplicaciones de red</vt:lpstr>
      <vt:lpstr>Protocolos de la capa de aplicación</vt:lpstr>
      <vt:lpstr>Aplicaciones populares</vt:lpstr>
      <vt:lpstr>Protocolos de la capa de aplicación</vt:lpstr>
      <vt:lpstr>Aplicaciones de red que estudiaremos</vt:lpstr>
      <vt:lpstr>Conclusiones</vt:lpstr>
      <vt:lpstr>Conclusiones</vt:lpstr>
      <vt:lpstr>Conclusiones</vt:lpstr>
      <vt:lpstr>Bibliografía empleada</vt:lpstr>
      <vt:lpstr>Orientación del estudio independiente</vt:lpstr>
      <vt:lpstr>Orientación del estudio independiente</vt:lpstr>
      <vt:lpstr>Orientación del estudio independiente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Ruth</cp:lastModifiedBy>
  <cp:revision>274</cp:revision>
  <dcterms:created xsi:type="dcterms:W3CDTF">2013-08-21T19:17:07Z</dcterms:created>
  <dcterms:modified xsi:type="dcterms:W3CDTF">2022-09-07T17:18:29Z</dcterms:modified>
</cp:coreProperties>
</file>