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1" r:id="rId3"/>
    <p:sldId id="257" r:id="rId4"/>
    <p:sldId id="258" r:id="rId5"/>
    <p:sldId id="262" r:id="rId6"/>
    <p:sldId id="260" r:id="rId7"/>
    <p:sldId id="321" r:id="rId8"/>
    <p:sldId id="325" r:id="rId9"/>
    <p:sldId id="328" r:id="rId10"/>
    <p:sldId id="337" r:id="rId11"/>
    <p:sldId id="527" r:id="rId12"/>
    <p:sldId id="528" r:id="rId13"/>
    <p:sldId id="529" r:id="rId1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5267" autoAdjust="0"/>
  </p:normalViewPr>
  <p:slideViewPr>
    <p:cSldViewPr snapToGrid="0">
      <p:cViewPr varScale="1">
        <p:scale>
          <a:sx n="83" d="100"/>
          <a:sy n="83" d="100"/>
        </p:scale>
        <p:origin x="858" y="96"/>
      </p:cViewPr>
      <p:guideLst/>
    </p:cSldViewPr>
  </p:slideViewPr>
  <p:outlineViewPr>
    <p:cViewPr>
      <p:scale>
        <a:sx n="33" d="100"/>
        <a:sy n="33" d="100"/>
      </p:scale>
      <p:origin x="0" y="-1818"/>
    </p:cViewPr>
  </p:outlineViewPr>
  <p:notesTextViewPr>
    <p:cViewPr>
      <p:scale>
        <a:sx n="1" d="1"/>
        <a:sy n="1" d="1"/>
      </p:scale>
      <p:origin x="0" y="0"/>
    </p:cViewPr>
  </p:notesTextViewPr>
  <p:notesViewPr>
    <p:cSldViewPr snapToGrid="0">
      <p:cViewPr varScale="1">
        <p:scale>
          <a:sx n="67" d="100"/>
          <a:sy n="67" d="100"/>
        </p:scale>
        <p:origin x="3312"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AC3D2F-B2CF-4DDE-A37D-D6A1043E209C}" type="datetimeFigureOut">
              <a:rPr lang="es-ES" smtClean="0"/>
              <a:t>17/10/2022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D0DB9B-F612-4812-802F-88349BA15DC9}" type="slidenum">
              <a:rPr lang="es-ES" smtClean="0"/>
              <a:t>‹Nº›</a:t>
            </a:fld>
            <a:endParaRPr lang="es-ES"/>
          </a:p>
        </p:txBody>
      </p:sp>
    </p:spTree>
    <p:extLst>
      <p:ext uri="{BB962C8B-B14F-4D97-AF65-F5344CB8AC3E}">
        <p14:creationId xmlns:p14="http://schemas.microsoft.com/office/powerpoint/2010/main" val="72094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Los servidores externos solo deben incluir los nombres que quiera que sean visibles para Internet. Los servidores internos deben contener nombres que sean para uso interno. Puede establecer los servidores DNS internos para reenviar las solicitudes que no puedan resolver a servidores externos para su resolución. Los distintos tipos de clientes requieren diferentes tipos de resolución de nombres. Los clientes de proxy web, por ejemplo, no requieren resolución de nombres externos porque el servidor proxy lo hace en su nombre. No se recomienda la superposición de espacios de nombres internos y externos. En la mayoría de los casos, el resultado final de esta configuración es que los equipos no podrán localizar los recursos necesarios debido a la recepción de direcciones IP incorrectas de DNS. Esto es especialmente preocupante cuando la traducción de direcciones de red (NAT) está implicada y la dirección IP externa está en un intervalo inaccesible para los clientes internos.</a:t>
            </a:r>
          </a:p>
        </p:txBody>
      </p:sp>
      <p:sp>
        <p:nvSpPr>
          <p:cNvPr id="4" name="Marcador de número de diapositiva 3"/>
          <p:cNvSpPr>
            <a:spLocks noGrp="1"/>
          </p:cNvSpPr>
          <p:nvPr>
            <p:ph type="sldNum" sz="quarter" idx="10"/>
          </p:nvPr>
        </p:nvSpPr>
        <p:spPr/>
        <p:txBody>
          <a:bodyPr/>
          <a:lstStyle/>
          <a:p>
            <a:fld id="{10D0DB9B-F612-4812-802F-88349BA15DC9}" type="slidenum">
              <a:rPr lang="es-ES" smtClean="0"/>
              <a:t>6</a:t>
            </a:fld>
            <a:endParaRPr lang="es-ES"/>
          </a:p>
        </p:txBody>
      </p:sp>
    </p:spTree>
    <p:extLst>
      <p:ext uri="{BB962C8B-B14F-4D97-AF65-F5344CB8AC3E}">
        <p14:creationId xmlns:p14="http://schemas.microsoft.com/office/powerpoint/2010/main" val="4031973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 name="CustomShape 1"/>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E370A26-C4C4-4915-9E3C-A94C96DE8FFA}" type="slidenum">
              <a:rPr lang="es-ES" sz="1200" b="0" strike="noStrike" spc="-1">
                <a:solidFill>
                  <a:srgbClr val="000000"/>
                </a:solidFill>
                <a:latin typeface="Calibri"/>
              </a:rPr>
              <a:t>7</a:t>
            </a:fld>
            <a:endParaRPr lang="es-ES" sz="1200" b="0" strike="noStrike" spc="-1">
              <a:latin typeface="Arial"/>
            </a:endParaRPr>
          </a:p>
        </p:txBody>
      </p:sp>
      <p:sp>
        <p:nvSpPr>
          <p:cNvPr id="1192" name="PlaceHolder 2"/>
          <p:cNvSpPr>
            <a:spLocks noGrp="1" noRot="1" noChangeAspect="1"/>
          </p:cNvSpPr>
          <p:nvPr>
            <p:ph type="sldImg"/>
          </p:nvPr>
        </p:nvSpPr>
        <p:spPr>
          <a:xfrm>
            <a:off x="381000" y="685800"/>
            <a:ext cx="6096000" cy="3429000"/>
          </a:xfrm>
          <a:prstGeom prst="rect">
            <a:avLst/>
          </a:prstGeom>
        </p:spPr>
      </p:sp>
      <p:sp>
        <p:nvSpPr>
          <p:cNvPr id="1193" name="PlaceHolder 3"/>
          <p:cNvSpPr>
            <a:spLocks noGrp="1"/>
          </p:cNvSpPr>
          <p:nvPr>
            <p:ph type="body"/>
          </p:nvPr>
        </p:nvSpPr>
        <p:spPr>
          <a:xfrm>
            <a:off x="685800" y="4343400"/>
            <a:ext cx="5465160" cy="4187160"/>
          </a:xfrm>
          <a:prstGeom prst="rect">
            <a:avLst/>
          </a:prstGeom>
        </p:spPr>
        <p:txBody>
          <a:bodyPr lIns="0" tIns="0" rIns="0" bIns="0" anchor="ctr"/>
          <a:lstStyle/>
          <a:p>
            <a:pPr marL="216000" indent="-215640">
              <a:lnSpc>
                <a:spcPct val="100000"/>
              </a:lnSpc>
            </a:pPr>
            <a:r>
              <a:rPr lang="es-ES" sz="2000" b="0" strike="noStrike" spc="-1">
                <a:latin typeface="Arial"/>
              </a:rPr>
              <a:t>Básicamente el servicio DHCP/BOOTP funciona de la siguiente forma. Existe un programa servidor en un host de la red que escucha las solicitudes de los clientes y que en su configuración almacena tablas de posibles direcciones IP a otorgar además del resto de la información. Cuando un cliente requiere del servicio envía una solicitud en forma de broadcast a través de la red. Todos los servidores alcanzados por la solicitud responden al cliente con sus respectivas propuestas, este acepta una de ellas haciéndoselo saber al servidor elegido, el cual le otorga la información requerida. Esta información se mantiene asociada al cliente mientras este no desactive su interfaz de red (posiblemente porque se apague la máquina) o no expire el plazo del ``contrato''. El plazo del `` contrato'' o renta es el tiempo en que un cliente DHCP mantiene como propios los datos que le otorgó un servidor. Este se negocia como parte del protocolo entre el cliente y el servidor. Una vez vencido el plazo del contrato el servidor puede renovar la información del cliente, fundamentalmente su dirección IP, y asignarle otra nueva o extender el plazo, manteniendo la misma información. El cliente puede solicitar también la renovación o liberación de sus Datos. A  continuación aparece la representación simplificada del protocolo DHCP</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 name="CustomShape 1"/>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A32C7EC-5942-4A5A-A4DC-08CB6699228B}" type="slidenum">
              <a:rPr lang="es-ES" sz="1200" b="0" strike="noStrike" spc="-1">
                <a:solidFill>
                  <a:srgbClr val="000000"/>
                </a:solidFill>
                <a:latin typeface="Calibri"/>
              </a:rPr>
              <a:t>8</a:t>
            </a:fld>
            <a:endParaRPr lang="es-ES" sz="1200" b="0" strike="noStrike" spc="-1">
              <a:latin typeface="Arial"/>
            </a:endParaRPr>
          </a:p>
        </p:txBody>
      </p:sp>
      <p:sp>
        <p:nvSpPr>
          <p:cNvPr id="1204" name="PlaceHolder 2"/>
          <p:cNvSpPr>
            <a:spLocks noGrp="1" noRot="1" noChangeAspect="1"/>
          </p:cNvSpPr>
          <p:nvPr>
            <p:ph type="sldImg"/>
          </p:nvPr>
        </p:nvSpPr>
        <p:spPr>
          <a:xfrm>
            <a:off x="1143000" y="685800"/>
            <a:ext cx="4572000" cy="3429000"/>
          </a:xfrm>
          <a:prstGeom prst="rect">
            <a:avLst/>
          </a:prstGeom>
        </p:spPr>
      </p:sp>
      <p:sp>
        <p:nvSpPr>
          <p:cNvPr id="1205" name="PlaceHolder 3"/>
          <p:cNvSpPr>
            <a:spLocks noGrp="1"/>
          </p:cNvSpPr>
          <p:nvPr>
            <p:ph type="body"/>
          </p:nvPr>
        </p:nvSpPr>
        <p:spPr>
          <a:xfrm>
            <a:off x="685800" y="4343400"/>
            <a:ext cx="5465160" cy="4187160"/>
          </a:xfrm>
          <a:prstGeom prst="rect">
            <a:avLst/>
          </a:prstGeom>
        </p:spPr>
        <p:txBody>
          <a:bodyPr lIns="0" tIns="0" rIns="0" bIns="0" anchor="ctr"/>
          <a:lstStyle/>
          <a:p>
            <a:endParaRPr lang="es-ES" sz="20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 name="CustomShape 1"/>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2AFB3EB-D2F8-433A-9605-B6FA7972FFD9}" type="slidenum">
              <a:rPr lang="es-ES" sz="1200" b="0" strike="noStrike" spc="-1">
                <a:solidFill>
                  <a:srgbClr val="000000"/>
                </a:solidFill>
                <a:latin typeface="Calibri"/>
              </a:rPr>
              <a:t>9</a:t>
            </a:fld>
            <a:endParaRPr lang="es-ES" sz="1200" b="0" strike="noStrike" spc="-1">
              <a:latin typeface="Arial"/>
            </a:endParaRPr>
          </a:p>
        </p:txBody>
      </p:sp>
      <p:sp>
        <p:nvSpPr>
          <p:cNvPr id="1213" name="PlaceHolder 2"/>
          <p:cNvSpPr>
            <a:spLocks noGrp="1" noRot="1" noChangeAspect="1"/>
          </p:cNvSpPr>
          <p:nvPr>
            <p:ph type="sldImg"/>
          </p:nvPr>
        </p:nvSpPr>
        <p:spPr>
          <a:xfrm>
            <a:off x="381000" y="685800"/>
            <a:ext cx="6096000" cy="3429000"/>
          </a:xfrm>
          <a:prstGeom prst="rect">
            <a:avLst/>
          </a:prstGeom>
        </p:spPr>
      </p:sp>
      <p:sp>
        <p:nvSpPr>
          <p:cNvPr id="1214" name="PlaceHolder 3"/>
          <p:cNvSpPr>
            <a:spLocks noGrp="1"/>
          </p:cNvSpPr>
          <p:nvPr>
            <p:ph type="body"/>
          </p:nvPr>
        </p:nvSpPr>
        <p:spPr>
          <a:xfrm>
            <a:off x="685800" y="4343400"/>
            <a:ext cx="5465160" cy="4187160"/>
          </a:xfrm>
          <a:prstGeom prst="rect">
            <a:avLst/>
          </a:prstGeom>
        </p:spPr>
        <p:txBody>
          <a:bodyPr lIns="0" tIns="0" rIns="0" bIns="0" anchor="ctr"/>
          <a:lstStyle/>
          <a:p>
            <a:endParaRPr lang="es-ES" sz="20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 name="CustomShape 1"/>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FC9C80E-A2AB-4D80-B918-AD7764558960}" type="slidenum">
              <a:rPr lang="es-ES" sz="1200" b="0" strike="noStrike" spc="-1">
                <a:solidFill>
                  <a:srgbClr val="000000"/>
                </a:solidFill>
                <a:latin typeface="Calibri"/>
              </a:rPr>
              <a:t>10</a:t>
            </a:fld>
            <a:endParaRPr lang="es-ES" sz="1200" b="0" strike="noStrike" spc="-1">
              <a:latin typeface="Arial"/>
            </a:endParaRPr>
          </a:p>
        </p:txBody>
      </p:sp>
      <p:sp>
        <p:nvSpPr>
          <p:cNvPr id="1234" name="PlaceHolder 2"/>
          <p:cNvSpPr>
            <a:spLocks noGrp="1" noRot="1" noChangeAspect="1"/>
          </p:cNvSpPr>
          <p:nvPr>
            <p:ph type="sldImg"/>
          </p:nvPr>
        </p:nvSpPr>
        <p:spPr>
          <a:xfrm>
            <a:off x="381000" y="685800"/>
            <a:ext cx="6096000" cy="3429000"/>
          </a:xfrm>
          <a:prstGeom prst="rect">
            <a:avLst/>
          </a:prstGeom>
        </p:spPr>
      </p:sp>
      <p:sp>
        <p:nvSpPr>
          <p:cNvPr id="1235" name="PlaceHolder 3"/>
          <p:cNvSpPr>
            <a:spLocks noGrp="1"/>
          </p:cNvSpPr>
          <p:nvPr>
            <p:ph type="body"/>
          </p:nvPr>
        </p:nvSpPr>
        <p:spPr>
          <a:xfrm>
            <a:off x="685800" y="4343400"/>
            <a:ext cx="5465160" cy="4187160"/>
          </a:xfrm>
          <a:prstGeom prst="rect">
            <a:avLst/>
          </a:prstGeom>
        </p:spPr>
        <p:txBody>
          <a:bodyPr lIns="0" tIns="0" rIns="0" bIns="0" anchor="ctr"/>
          <a:lstStyle/>
          <a:p>
            <a:endParaRPr lang="es-ES" sz="20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3D6163-F53F-4AA0-93A3-777A9287440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85B02727-CCB1-48FF-AD7C-0CE700B492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3B261D19-BEC4-4F81-BC32-BCFADE617C29}"/>
              </a:ext>
            </a:extLst>
          </p:cNvPr>
          <p:cNvSpPr>
            <a:spLocks noGrp="1"/>
          </p:cNvSpPr>
          <p:nvPr>
            <p:ph type="dt" sz="half" idx="10"/>
          </p:nvPr>
        </p:nvSpPr>
        <p:spPr/>
        <p:txBody>
          <a:bodyPr/>
          <a:lstStyle/>
          <a:p>
            <a:fld id="{4C052EDA-B870-4617-BAAA-24CAB93AFB7B}" type="datetimeFigureOut">
              <a:rPr lang="es-ES" smtClean="0"/>
              <a:t>17/10/2022</a:t>
            </a:fld>
            <a:endParaRPr lang="es-ES"/>
          </a:p>
        </p:txBody>
      </p:sp>
      <p:sp>
        <p:nvSpPr>
          <p:cNvPr id="5" name="Marcador de pie de página 4">
            <a:extLst>
              <a:ext uri="{FF2B5EF4-FFF2-40B4-BE49-F238E27FC236}">
                <a16:creationId xmlns:a16="http://schemas.microsoft.com/office/drawing/2014/main" id="{3C1B95B7-4C3C-4A81-979D-A4546EB1A4D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604E453-511C-47D5-BC78-66C1B2E5609D}"/>
              </a:ext>
            </a:extLst>
          </p:cNvPr>
          <p:cNvSpPr>
            <a:spLocks noGrp="1"/>
          </p:cNvSpPr>
          <p:nvPr>
            <p:ph type="sldNum" sz="quarter" idx="12"/>
          </p:nvPr>
        </p:nvSpPr>
        <p:spPr/>
        <p:txBody>
          <a:bodyPr/>
          <a:lstStyle/>
          <a:p>
            <a:fld id="{58C0B194-B540-4D1F-AD20-E12052041FEA}" type="slidenum">
              <a:rPr lang="es-ES" smtClean="0"/>
              <a:t>‹Nº›</a:t>
            </a:fld>
            <a:endParaRPr lang="es-ES"/>
          </a:p>
        </p:txBody>
      </p:sp>
    </p:spTree>
    <p:extLst>
      <p:ext uri="{BB962C8B-B14F-4D97-AF65-F5344CB8AC3E}">
        <p14:creationId xmlns:p14="http://schemas.microsoft.com/office/powerpoint/2010/main" val="1798888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0B10B4-0C05-4538-AEE7-33539FA2EC2C}"/>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8DFAB82-95E8-43CB-9A49-C194A6EE4088}"/>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6189195-875A-43D4-8CE9-566FA543307B}"/>
              </a:ext>
            </a:extLst>
          </p:cNvPr>
          <p:cNvSpPr>
            <a:spLocks noGrp="1"/>
          </p:cNvSpPr>
          <p:nvPr>
            <p:ph type="dt" sz="half" idx="10"/>
          </p:nvPr>
        </p:nvSpPr>
        <p:spPr/>
        <p:txBody>
          <a:bodyPr/>
          <a:lstStyle/>
          <a:p>
            <a:fld id="{4C052EDA-B870-4617-BAAA-24CAB93AFB7B}" type="datetimeFigureOut">
              <a:rPr lang="es-ES" smtClean="0"/>
              <a:t>17/10/2022</a:t>
            </a:fld>
            <a:endParaRPr lang="es-ES"/>
          </a:p>
        </p:txBody>
      </p:sp>
      <p:sp>
        <p:nvSpPr>
          <p:cNvPr id="5" name="Marcador de pie de página 4">
            <a:extLst>
              <a:ext uri="{FF2B5EF4-FFF2-40B4-BE49-F238E27FC236}">
                <a16:creationId xmlns:a16="http://schemas.microsoft.com/office/drawing/2014/main" id="{F7F46BE2-4441-49FA-969B-16F7F62FAEC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1877306-A4B4-4513-9D45-1ECD62C8BEBA}"/>
              </a:ext>
            </a:extLst>
          </p:cNvPr>
          <p:cNvSpPr>
            <a:spLocks noGrp="1"/>
          </p:cNvSpPr>
          <p:nvPr>
            <p:ph type="sldNum" sz="quarter" idx="12"/>
          </p:nvPr>
        </p:nvSpPr>
        <p:spPr/>
        <p:txBody>
          <a:bodyPr/>
          <a:lstStyle/>
          <a:p>
            <a:fld id="{58C0B194-B540-4D1F-AD20-E12052041FEA}" type="slidenum">
              <a:rPr lang="es-ES" smtClean="0"/>
              <a:t>‹Nº›</a:t>
            </a:fld>
            <a:endParaRPr lang="es-ES"/>
          </a:p>
        </p:txBody>
      </p:sp>
    </p:spTree>
    <p:extLst>
      <p:ext uri="{BB962C8B-B14F-4D97-AF65-F5344CB8AC3E}">
        <p14:creationId xmlns:p14="http://schemas.microsoft.com/office/powerpoint/2010/main" val="3455215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E53D1B8-4C27-4548-9523-E0FED119F93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9152E95-565C-429C-A026-6A2FBA9CF764}"/>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8F0A29E-712F-4CA7-813F-2147C20E39B6}"/>
              </a:ext>
            </a:extLst>
          </p:cNvPr>
          <p:cNvSpPr>
            <a:spLocks noGrp="1"/>
          </p:cNvSpPr>
          <p:nvPr>
            <p:ph type="dt" sz="half" idx="10"/>
          </p:nvPr>
        </p:nvSpPr>
        <p:spPr/>
        <p:txBody>
          <a:bodyPr/>
          <a:lstStyle/>
          <a:p>
            <a:fld id="{4C052EDA-B870-4617-BAAA-24CAB93AFB7B}" type="datetimeFigureOut">
              <a:rPr lang="es-ES" smtClean="0"/>
              <a:t>17/10/2022</a:t>
            </a:fld>
            <a:endParaRPr lang="es-ES"/>
          </a:p>
        </p:txBody>
      </p:sp>
      <p:sp>
        <p:nvSpPr>
          <p:cNvPr id="5" name="Marcador de pie de página 4">
            <a:extLst>
              <a:ext uri="{FF2B5EF4-FFF2-40B4-BE49-F238E27FC236}">
                <a16:creationId xmlns:a16="http://schemas.microsoft.com/office/drawing/2014/main" id="{5DC864A1-05F1-412D-82DE-A4E31401C5C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DDB1A28-5A16-4EEA-B4A3-04EC39C0D3FA}"/>
              </a:ext>
            </a:extLst>
          </p:cNvPr>
          <p:cNvSpPr>
            <a:spLocks noGrp="1"/>
          </p:cNvSpPr>
          <p:nvPr>
            <p:ph type="sldNum" sz="quarter" idx="12"/>
          </p:nvPr>
        </p:nvSpPr>
        <p:spPr/>
        <p:txBody>
          <a:bodyPr/>
          <a:lstStyle/>
          <a:p>
            <a:fld id="{58C0B194-B540-4D1F-AD20-E12052041FEA}" type="slidenum">
              <a:rPr lang="es-ES" smtClean="0"/>
              <a:t>‹Nº›</a:t>
            </a:fld>
            <a:endParaRPr lang="es-ES"/>
          </a:p>
        </p:txBody>
      </p:sp>
    </p:spTree>
    <p:extLst>
      <p:ext uri="{BB962C8B-B14F-4D97-AF65-F5344CB8AC3E}">
        <p14:creationId xmlns:p14="http://schemas.microsoft.com/office/powerpoint/2010/main" val="462852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BFDBA1-9AEC-4EF4-8712-443AEDBD5DA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5690103-E241-4CFA-9DA1-7A80B5F2B72A}"/>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1C0448C-AB3D-4FD9-A5F1-F74F55892AB3}"/>
              </a:ext>
            </a:extLst>
          </p:cNvPr>
          <p:cNvSpPr>
            <a:spLocks noGrp="1"/>
          </p:cNvSpPr>
          <p:nvPr>
            <p:ph type="dt" sz="half" idx="10"/>
          </p:nvPr>
        </p:nvSpPr>
        <p:spPr/>
        <p:txBody>
          <a:bodyPr/>
          <a:lstStyle/>
          <a:p>
            <a:fld id="{4C052EDA-B870-4617-BAAA-24CAB93AFB7B}" type="datetimeFigureOut">
              <a:rPr lang="es-ES" smtClean="0"/>
              <a:t>17/10/2022</a:t>
            </a:fld>
            <a:endParaRPr lang="es-ES"/>
          </a:p>
        </p:txBody>
      </p:sp>
      <p:sp>
        <p:nvSpPr>
          <p:cNvPr id="5" name="Marcador de pie de página 4">
            <a:extLst>
              <a:ext uri="{FF2B5EF4-FFF2-40B4-BE49-F238E27FC236}">
                <a16:creationId xmlns:a16="http://schemas.microsoft.com/office/drawing/2014/main" id="{2D31802E-2B60-45EB-A05E-34E4CD259B3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69D914B-B810-4EE9-890D-A0B314159663}"/>
              </a:ext>
            </a:extLst>
          </p:cNvPr>
          <p:cNvSpPr>
            <a:spLocks noGrp="1"/>
          </p:cNvSpPr>
          <p:nvPr>
            <p:ph type="sldNum" sz="quarter" idx="12"/>
          </p:nvPr>
        </p:nvSpPr>
        <p:spPr/>
        <p:txBody>
          <a:bodyPr/>
          <a:lstStyle/>
          <a:p>
            <a:fld id="{58C0B194-B540-4D1F-AD20-E12052041FEA}" type="slidenum">
              <a:rPr lang="es-ES" smtClean="0"/>
              <a:t>‹Nº›</a:t>
            </a:fld>
            <a:endParaRPr lang="es-ES"/>
          </a:p>
        </p:txBody>
      </p:sp>
    </p:spTree>
    <p:extLst>
      <p:ext uri="{BB962C8B-B14F-4D97-AF65-F5344CB8AC3E}">
        <p14:creationId xmlns:p14="http://schemas.microsoft.com/office/powerpoint/2010/main" val="2348289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F71331-7CAE-4036-B5B6-FD4C5079E14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74660B38-659D-4A23-A3A7-437240EB29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201B4CC9-B558-43D0-A34E-4BCE35C98DEA}"/>
              </a:ext>
            </a:extLst>
          </p:cNvPr>
          <p:cNvSpPr>
            <a:spLocks noGrp="1"/>
          </p:cNvSpPr>
          <p:nvPr>
            <p:ph type="dt" sz="half" idx="10"/>
          </p:nvPr>
        </p:nvSpPr>
        <p:spPr/>
        <p:txBody>
          <a:bodyPr/>
          <a:lstStyle/>
          <a:p>
            <a:fld id="{4C052EDA-B870-4617-BAAA-24CAB93AFB7B}" type="datetimeFigureOut">
              <a:rPr lang="es-ES" smtClean="0"/>
              <a:t>17/10/2022</a:t>
            </a:fld>
            <a:endParaRPr lang="es-ES"/>
          </a:p>
        </p:txBody>
      </p:sp>
      <p:sp>
        <p:nvSpPr>
          <p:cNvPr id="5" name="Marcador de pie de página 4">
            <a:extLst>
              <a:ext uri="{FF2B5EF4-FFF2-40B4-BE49-F238E27FC236}">
                <a16:creationId xmlns:a16="http://schemas.microsoft.com/office/drawing/2014/main" id="{8061F8F5-49C2-4EEB-B4F1-237D89C9932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27F0290-9A71-4383-8DDA-A547D9A91D50}"/>
              </a:ext>
            </a:extLst>
          </p:cNvPr>
          <p:cNvSpPr>
            <a:spLocks noGrp="1"/>
          </p:cNvSpPr>
          <p:nvPr>
            <p:ph type="sldNum" sz="quarter" idx="12"/>
          </p:nvPr>
        </p:nvSpPr>
        <p:spPr/>
        <p:txBody>
          <a:bodyPr/>
          <a:lstStyle/>
          <a:p>
            <a:fld id="{58C0B194-B540-4D1F-AD20-E12052041FEA}" type="slidenum">
              <a:rPr lang="es-ES" smtClean="0"/>
              <a:t>‹Nº›</a:t>
            </a:fld>
            <a:endParaRPr lang="es-ES"/>
          </a:p>
        </p:txBody>
      </p:sp>
    </p:spTree>
    <p:extLst>
      <p:ext uri="{BB962C8B-B14F-4D97-AF65-F5344CB8AC3E}">
        <p14:creationId xmlns:p14="http://schemas.microsoft.com/office/powerpoint/2010/main" val="1694995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AC71C6-A993-42C7-B0C3-DB2405113F9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61EDB8B-B6EE-441D-AE14-DE2EFA590E56}"/>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BEBF5D4E-78B2-4F29-8198-576D513CDD39}"/>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A92F175F-0F00-41B2-93F7-680F6FE4255A}"/>
              </a:ext>
            </a:extLst>
          </p:cNvPr>
          <p:cNvSpPr>
            <a:spLocks noGrp="1"/>
          </p:cNvSpPr>
          <p:nvPr>
            <p:ph type="dt" sz="half" idx="10"/>
          </p:nvPr>
        </p:nvSpPr>
        <p:spPr/>
        <p:txBody>
          <a:bodyPr/>
          <a:lstStyle/>
          <a:p>
            <a:fld id="{4C052EDA-B870-4617-BAAA-24CAB93AFB7B}" type="datetimeFigureOut">
              <a:rPr lang="es-ES" smtClean="0"/>
              <a:t>17/10/2022</a:t>
            </a:fld>
            <a:endParaRPr lang="es-ES"/>
          </a:p>
        </p:txBody>
      </p:sp>
      <p:sp>
        <p:nvSpPr>
          <p:cNvPr id="6" name="Marcador de pie de página 5">
            <a:extLst>
              <a:ext uri="{FF2B5EF4-FFF2-40B4-BE49-F238E27FC236}">
                <a16:creationId xmlns:a16="http://schemas.microsoft.com/office/drawing/2014/main" id="{44D5C472-7F0D-4BCC-9069-DA86682D4EC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930B0A8-0E36-4411-80FD-73FD3F84A22F}"/>
              </a:ext>
            </a:extLst>
          </p:cNvPr>
          <p:cNvSpPr>
            <a:spLocks noGrp="1"/>
          </p:cNvSpPr>
          <p:nvPr>
            <p:ph type="sldNum" sz="quarter" idx="12"/>
          </p:nvPr>
        </p:nvSpPr>
        <p:spPr/>
        <p:txBody>
          <a:bodyPr/>
          <a:lstStyle/>
          <a:p>
            <a:fld id="{58C0B194-B540-4D1F-AD20-E12052041FEA}" type="slidenum">
              <a:rPr lang="es-ES" smtClean="0"/>
              <a:t>‹Nº›</a:t>
            </a:fld>
            <a:endParaRPr lang="es-ES"/>
          </a:p>
        </p:txBody>
      </p:sp>
    </p:spTree>
    <p:extLst>
      <p:ext uri="{BB962C8B-B14F-4D97-AF65-F5344CB8AC3E}">
        <p14:creationId xmlns:p14="http://schemas.microsoft.com/office/powerpoint/2010/main" val="581833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CBD4D2-B713-4E3B-8F45-7FA2D4A15262}"/>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0D32D8D-F9E9-44C0-A8D2-917C4FCE63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A0A8104C-E5D5-447B-91BC-12D545DD01FC}"/>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E97F725A-B0C5-4E30-BD04-390189DF4E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B3C62755-E8A4-4564-96CC-5BB1AAC76233}"/>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D696C416-7267-42AB-AA1E-F2ABBCD5FF3F}"/>
              </a:ext>
            </a:extLst>
          </p:cNvPr>
          <p:cNvSpPr>
            <a:spLocks noGrp="1"/>
          </p:cNvSpPr>
          <p:nvPr>
            <p:ph type="dt" sz="half" idx="10"/>
          </p:nvPr>
        </p:nvSpPr>
        <p:spPr/>
        <p:txBody>
          <a:bodyPr/>
          <a:lstStyle/>
          <a:p>
            <a:fld id="{4C052EDA-B870-4617-BAAA-24CAB93AFB7B}" type="datetimeFigureOut">
              <a:rPr lang="es-ES" smtClean="0"/>
              <a:t>17/10/2022</a:t>
            </a:fld>
            <a:endParaRPr lang="es-ES"/>
          </a:p>
        </p:txBody>
      </p:sp>
      <p:sp>
        <p:nvSpPr>
          <p:cNvPr id="8" name="Marcador de pie de página 7">
            <a:extLst>
              <a:ext uri="{FF2B5EF4-FFF2-40B4-BE49-F238E27FC236}">
                <a16:creationId xmlns:a16="http://schemas.microsoft.com/office/drawing/2014/main" id="{A0D8DA10-E16B-4CCA-AC47-7F531288EFD8}"/>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28FDE823-0C49-4848-B0BD-18FD664F4290}"/>
              </a:ext>
            </a:extLst>
          </p:cNvPr>
          <p:cNvSpPr>
            <a:spLocks noGrp="1"/>
          </p:cNvSpPr>
          <p:nvPr>
            <p:ph type="sldNum" sz="quarter" idx="12"/>
          </p:nvPr>
        </p:nvSpPr>
        <p:spPr/>
        <p:txBody>
          <a:bodyPr/>
          <a:lstStyle/>
          <a:p>
            <a:fld id="{58C0B194-B540-4D1F-AD20-E12052041FEA}" type="slidenum">
              <a:rPr lang="es-ES" smtClean="0"/>
              <a:t>‹Nº›</a:t>
            </a:fld>
            <a:endParaRPr lang="es-ES"/>
          </a:p>
        </p:txBody>
      </p:sp>
    </p:spTree>
    <p:extLst>
      <p:ext uri="{BB962C8B-B14F-4D97-AF65-F5344CB8AC3E}">
        <p14:creationId xmlns:p14="http://schemas.microsoft.com/office/powerpoint/2010/main" val="3831623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B3F8B0-561B-432A-B3DE-89B8712B92E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DC02114C-5354-4812-A159-0704F311CA62}"/>
              </a:ext>
            </a:extLst>
          </p:cNvPr>
          <p:cNvSpPr>
            <a:spLocks noGrp="1"/>
          </p:cNvSpPr>
          <p:nvPr>
            <p:ph type="dt" sz="half" idx="10"/>
          </p:nvPr>
        </p:nvSpPr>
        <p:spPr/>
        <p:txBody>
          <a:bodyPr/>
          <a:lstStyle/>
          <a:p>
            <a:fld id="{4C052EDA-B870-4617-BAAA-24CAB93AFB7B}" type="datetimeFigureOut">
              <a:rPr lang="es-ES" smtClean="0"/>
              <a:t>17/10/2022</a:t>
            </a:fld>
            <a:endParaRPr lang="es-ES"/>
          </a:p>
        </p:txBody>
      </p:sp>
      <p:sp>
        <p:nvSpPr>
          <p:cNvPr id="4" name="Marcador de pie de página 3">
            <a:extLst>
              <a:ext uri="{FF2B5EF4-FFF2-40B4-BE49-F238E27FC236}">
                <a16:creationId xmlns:a16="http://schemas.microsoft.com/office/drawing/2014/main" id="{C7CB2B72-7DB8-4665-913C-90C6142F5ADF}"/>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A6D17E35-106B-41FB-A25B-AE7933A6BA02}"/>
              </a:ext>
            </a:extLst>
          </p:cNvPr>
          <p:cNvSpPr>
            <a:spLocks noGrp="1"/>
          </p:cNvSpPr>
          <p:nvPr>
            <p:ph type="sldNum" sz="quarter" idx="12"/>
          </p:nvPr>
        </p:nvSpPr>
        <p:spPr/>
        <p:txBody>
          <a:bodyPr/>
          <a:lstStyle/>
          <a:p>
            <a:fld id="{58C0B194-B540-4D1F-AD20-E12052041FEA}" type="slidenum">
              <a:rPr lang="es-ES" smtClean="0"/>
              <a:t>‹Nº›</a:t>
            </a:fld>
            <a:endParaRPr lang="es-ES"/>
          </a:p>
        </p:txBody>
      </p:sp>
    </p:spTree>
    <p:extLst>
      <p:ext uri="{BB962C8B-B14F-4D97-AF65-F5344CB8AC3E}">
        <p14:creationId xmlns:p14="http://schemas.microsoft.com/office/powerpoint/2010/main" val="3827253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8695A0E-581C-49F3-9E20-0A3FDBA3F57D}"/>
              </a:ext>
            </a:extLst>
          </p:cNvPr>
          <p:cNvSpPr>
            <a:spLocks noGrp="1"/>
          </p:cNvSpPr>
          <p:nvPr>
            <p:ph type="dt" sz="half" idx="10"/>
          </p:nvPr>
        </p:nvSpPr>
        <p:spPr/>
        <p:txBody>
          <a:bodyPr/>
          <a:lstStyle/>
          <a:p>
            <a:fld id="{4C052EDA-B870-4617-BAAA-24CAB93AFB7B}" type="datetimeFigureOut">
              <a:rPr lang="es-ES" smtClean="0"/>
              <a:t>17/10/2022</a:t>
            </a:fld>
            <a:endParaRPr lang="es-ES"/>
          </a:p>
        </p:txBody>
      </p:sp>
      <p:sp>
        <p:nvSpPr>
          <p:cNvPr id="3" name="Marcador de pie de página 2">
            <a:extLst>
              <a:ext uri="{FF2B5EF4-FFF2-40B4-BE49-F238E27FC236}">
                <a16:creationId xmlns:a16="http://schemas.microsoft.com/office/drawing/2014/main" id="{86AA2E14-55D7-4050-BE5D-699513F04B13}"/>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F98817DB-5948-40B6-B5BF-F68557FC5279}"/>
              </a:ext>
            </a:extLst>
          </p:cNvPr>
          <p:cNvSpPr>
            <a:spLocks noGrp="1"/>
          </p:cNvSpPr>
          <p:nvPr>
            <p:ph type="sldNum" sz="quarter" idx="12"/>
          </p:nvPr>
        </p:nvSpPr>
        <p:spPr/>
        <p:txBody>
          <a:bodyPr/>
          <a:lstStyle/>
          <a:p>
            <a:fld id="{58C0B194-B540-4D1F-AD20-E12052041FEA}" type="slidenum">
              <a:rPr lang="es-ES" smtClean="0"/>
              <a:t>‹Nº›</a:t>
            </a:fld>
            <a:endParaRPr lang="es-ES"/>
          </a:p>
        </p:txBody>
      </p:sp>
    </p:spTree>
    <p:extLst>
      <p:ext uri="{BB962C8B-B14F-4D97-AF65-F5344CB8AC3E}">
        <p14:creationId xmlns:p14="http://schemas.microsoft.com/office/powerpoint/2010/main" val="392682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3F6FFA-A169-45D3-BE37-08E323310B4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431123E-AB41-4921-9ACD-4E0E811538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1F483980-95A6-42AB-B6D6-A768120C06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5E75BF94-ABBD-45E8-8998-6DF2047D0F26}"/>
              </a:ext>
            </a:extLst>
          </p:cNvPr>
          <p:cNvSpPr>
            <a:spLocks noGrp="1"/>
          </p:cNvSpPr>
          <p:nvPr>
            <p:ph type="dt" sz="half" idx="10"/>
          </p:nvPr>
        </p:nvSpPr>
        <p:spPr/>
        <p:txBody>
          <a:bodyPr/>
          <a:lstStyle/>
          <a:p>
            <a:fld id="{4C052EDA-B870-4617-BAAA-24CAB93AFB7B}" type="datetimeFigureOut">
              <a:rPr lang="es-ES" smtClean="0"/>
              <a:t>17/10/2022</a:t>
            </a:fld>
            <a:endParaRPr lang="es-ES"/>
          </a:p>
        </p:txBody>
      </p:sp>
      <p:sp>
        <p:nvSpPr>
          <p:cNvPr id="6" name="Marcador de pie de página 5">
            <a:extLst>
              <a:ext uri="{FF2B5EF4-FFF2-40B4-BE49-F238E27FC236}">
                <a16:creationId xmlns:a16="http://schemas.microsoft.com/office/drawing/2014/main" id="{C9E2C7D6-D03A-4B5E-9A5C-4FE7DC5B133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5B15E85-229C-4907-8911-4322AC31EB6A}"/>
              </a:ext>
            </a:extLst>
          </p:cNvPr>
          <p:cNvSpPr>
            <a:spLocks noGrp="1"/>
          </p:cNvSpPr>
          <p:nvPr>
            <p:ph type="sldNum" sz="quarter" idx="12"/>
          </p:nvPr>
        </p:nvSpPr>
        <p:spPr/>
        <p:txBody>
          <a:bodyPr/>
          <a:lstStyle/>
          <a:p>
            <a:fld id="{58C0B194-B540-4D1F-AD20-E12052041FEA}" type="slidenum">
              <a:rPr lang="es-ES" smtClean="0"/>
              <a:t>‹Nº›</a:t>
            </a:fld>
            <a:endParaRPr lang="es-ES"/>
          </a:p>
        </p:txBody>
      </p:sp>
    </p:spTree>
    <p:extLst>
      <p:ext uri="{BB962C8B-B14F-4D97-AF65-F5344CB8AC3E}">
        <p14:creationId xmlns:p14="http://schemas.microsoft.com/office/powerpoint/2010/main" val="1418798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524526-66DA-433F-8867-9586D3D5080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49D01CD7-76B1-47AE-A65A-844ABEAA18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0A4E9BDE-6226-4A49-B83D-46371E2555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32753304-FF72-4EF7-B826-635FF2331DD5}"/>
              </a:ext>
            </a:extLst>
          </p:cNvPr>
          <p:cNvSpPr>
            <a:spLocks noGrp="1"/>
          </p:cNvSpPr>
          <p:nvPr>
            <p:ph type="dt" sz="half" idx="10"/>
          </p:nvPr>
        </p:nvSpPr>
        <p:spPr/>
        <p:txBody>
          <a:bodyPr/>
          <a:lstStyle/>
          <a:p>
            <a:fld id="{4C052EDA-B870-4617-BAAA-24CAB93AFB7B}" type="datetimeFigureOut">
              <a:rPr lang="es-ES" smtClean="0"/>
              <a:t>17/10/2022</a:t>
            </a:fld>
            <a:endParaRPr lang="es-ES"/>
          </a:p>
        </p:txBody>
      </p:sp>
      <p:sp>
        <p:nvSpPr>
          <p:cNvPr id="6" name="Marcador de pie de página 5">
            <a:extLst>
              <a:ext uri="{FF2B5EF4-FFF2-40B4-BE49-F238E27FC236}">
                <a16:creationId xmlns:a16="http://schemas.microsoft.com/office/drawing/2014/main" id="{76B13614-0AAA-44BE-908D-C9F7421C3DC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6392F6A-1097-453D-B3F5-F170D50AD602}"/>
              </a:ext>
            </a:extLst>
          </p:cNvPr>
          <p:cNvSpPr>
            <a:spLocks noGrp="1"/>
          </p:cNvSpPr>
          <p:nvPr>
            <p:ph type="sldNum" sz="quarter" idx="12"/>
          </p:nvPr>
        </p:nvSpPr>
        <p:spPr/>
        <p:txBody>
          <a:bodyPr/>
          <a:lstStyle/>
          <a:p>
            <a:fld id="{58C0B194-B540-4D1F-AD20-E12052041FEA}" type="slidenum">
              <a:rPr lang="es-ES" smtClean="0"/>
              <a:t>‹Nº›</a:t>
            </a:fld>
            <a:endParaRPr lang="es-ES"/>
          </a:p>
        </p:txBody>
      </p:sp>
    </p:spTree>
    <p:extLst>
      <p:ext uri="{BB962C8B-B14F-4D97-AF65-F5344CB8AC3E}">
        <p14:creationId xmlns:p14="http://schemas.microsoft.com/office/powerpoint/2010/main" val="18846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79FB1BF-A91F-4848-B458-2FDEA5A9A0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1BE4E0A-6DFA-4A3A-AAA6-D543E71E7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3CDA761-C843-4A92-A6DD-893FE540A4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052EDA-B870-4617-BAAA-24CAB93AFB7B}" type="datetimeFigureOut">
              <a:rPr lang="es-ES" smtClean="0"/>
              <a:t>17/10/2022</a:t>
            </a:fld>
            <a:endParaRPr lang="es-ES"/>
          </a:p>
        </p:txBody>
      </p:sp>
      <p:sp>
        <p:nvSpPr>
          <p:cNvPr id="5" name="Marcador de pie de página 4">
            <a:extLst>
              <a:ext uri="{FF2B5EF4-FFF2-40B4-BE49-F238E27FC236}">
                <a16:creationId xmlns:a16="http://schemas.microsoft.com/office/drawing/2014/main" id="{BCF1EDF8-218A-4576-9E8E-A5EAFAED76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652E9A87-FC7C-4204-BA78-1718F5D88B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C0B194-B540-4D1F-AD20-E12052041FEA}" type="slidenum">
              <a:rPr lang="es-ES" smtClean="0"/>
              <a:t>‹Nº›</a:t>
            </a:fld>
            <a:endParaRPr lang="es-ES"/>
          </a:p>
        </p:txBody>
      </p:sp>
    </p:spTree>
    <p:extLst>
      <p:ext uri="{BB962C8B-B14F-4D97-AF65-F5344CB8AC3E}">
        <p14:creationId xmlns:p14="http://schemas.microsoft.com/office/powerpoint/2010/main" val="2882889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723F84-4DB2-4FBB-9F5A-F023C5D81D57}"/>
              </a:ext>
            </a:extLst>
          </p:cNvPr>
          <p:cNvSpPr>
            <a:spLocks noGrp="1"/>
          </p:cNvSpPr>
          <p:nvPr>
            <p:ph type="ctrTitle"/>
          </p:nvPr>
        </p:nvSpPr>
        <p:spPr/>
        <p:txBody>
          <a:bodyPr/>
          <a:lstStyle/>
          <a:p>
            <a:r>
              <a:rPr lang="es-ES" dirty="0"/>
              <a:t>CP #2</a:t>
            </a:r>
          </a:p>
        </p:txBody>
      </p:sp>
      <p:sp>
        <p:nvSpPr>
          <p:cNvPr id="3" name="Subtítulo 2">
            <a:extLst>
              <a:ext uri="{FF2B5EF4-FFF2-40B4-BE49-F238E27FC236}">
                <a16:creationId xmlns:a16="http://schemas.microsoft.com/office/drawing/2014/main" id="{24A8B72C-5C23-4C08-BC8F-7B636957C50B}"/>
              </a:ext>
            </a:extLst>
          </p:cNvPr>
          <p:cNvSpPr>
            <a:spLocks noGrp="1"/>
          </p:cNvSpPr>
          <p:nvPr>
            <p:ph type="subTitle" idx="1"/>
          </p:nvPr>
        </p:nvSpPr>
        <p:spPr/>
        <p:txBody>
          <a:bodyPr/>
          <a:lstStyle/>
          <a:p>
            <a:r>
              <a:rPr lang="es-ES" dirty="0"/>
              <a:t>Diseño y planificación de los servicios de red</a:t>
            </a:r>
          </a:p>
        </p:txBody>
      </p:sp>
    </p:spTree>
    <p:extLst>
      <p:ext uri="{BB962C8B-B14F-4D97-AF65-F5344CB8AC3E}">
        <p14:creationId xmlns:p14="http://schemas.microsoft.com/office/powerpoint/2010/main" val="70321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2" name="CustomShape 1"/>
          <p:cNvSpPr/>
          <p:nvPr/>
        </p:nvSpPr>
        <p:spPr>
          <a:xfrm>
            <a:off x="1981200" y="274680"/>
            <a:ext cx="81464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s-ES" sz="3000" cap="small" spc="-1">
                <a:solidFill>
                  <a:srgbClr val="073E87"/>
                </a:solidFill>
                <a:latin typeface="Century Schoolbook"/>
              </a:rPr>
              <a:t>Ejemplo</a:t>
            </a:r>
            <a:endParaRPr lang="es-ES" sz="3000" spc="-1">
              <a:latin typeface="Arial"/>
            </a:endParaRPr>
          </a:p>
        </p:txBody>
      </p:sp>
      <p:sp>
        <p:nvSpPr>
          <p:cNvPr id="1113" name="CustomShape 2"/>
          <p:cNvSpPr/>
          <p:nvPr/>
        </p:nvSpPr>
        <p:spPr>
          <a:xfrm>
            <a:off x="1981200" y="1600200"/>
            <a:ext cx="7858440" cy="487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spcBef>
                <a:spcPts val="601"/>
              </a:spcBef>
            </a:pPr>
            <a:r>
              <a:rPr lang="es-ES" sz="2400" spc="-1">
                <a:solidFill>
                  <a:srgbClr val="000000"/>
                </a:solidFill>
                <a:latin typeface="Century Schoolbook"/>
              </a:rPr>
              <a:t>subnet 192.168.1.0 netmask 255.255.255.0 {</a:t>
            </a:r>
            <a:endParaRPr lang="es-ES" sz="2400" spc="-1">
              <a:latin typeface="Arial"/>
            </a:endParaRPr>
          </a:p>
          <a:p>
            <a:pPr>
              <a:spcBef>
                <a:spcPts val="601"/>
              </a:spcBef>
            </a:pPr>
            <a:r>
              <a:rPr lang="es-ES" sz="2400" spc="-1">
                <a:solidFill>
                  <a:srgbClr val="000000"/>
                </a:solidFill>
                <a:latin typeface="Century Schoolbook"/>
              </a:rPr>
              <a:t>       option routers 192.168.1.1;</a:t>
            </a:r>
            <a:endParaRPr lang="es-ES" sz="2400" spc="-1">
              <a:latin typeface="Arial"/>
            </a:endParaRPr>
          </a:p>
          <a:p>
            <a:pPr>
              <a:spcBef>
                <a:spcPts val="601"/>
              </a:spcBef>
            </a:pPr>
            <a:r>
              <a:rPr lang="es-ES" sz="2400" spc="-1">
                <a:solidFill>
                  <a:srgbClr val="000000"/>
                </a:solidFill>
                <a:latin typeface="Century Schoolbook"/>
              </a:rPr>
              <a:t>       option subnet-mask 255.255.255.0;</a:t>
            </a:r>
            <a:endParaRPr lang="es-ES" sz="2400" spc="-1">
              <a:latin typeface="Arial"/>
            </a:endParaRPr>
          </a:p>
          <a:p>
            <a:pPr>
              <a:spcBef>
                <a:spcPts val="601"/>
              </a:spcBef>
            </a:pPr>
            <a:r>
              <a:rPr lang="es-ES" sz="2400" spc="-1">
                <a:solidFill>
                  <a:srgbClr val="000000"/>
                </a:solidFill>
                <a:latin typeface="Century Schoolbook"/>
              </a:rPr>
              <a:t>       option domain-name "midominio"; </a:t>
            </a:r>
            <a:endParaRPr lang="es-ES" sz="2400" spc="-1">
              <a:latin typeface="Arial"/>
            </a:endParaRPr>
          </a:p>
          <a:p>
            <a:pPr>
              <a:spcBef>
                <a:spcPts val="601"/>
              </a:spcBef>
            </a:pPr>
            <a:r>
              <a:rPr lang="es-ES" sz="2400" spc="-1">
                <a:solidFill>
                  <a:srgbClr val="000000"/>
                </a:solidFill>
                <a:latin typeface="Century Schoolbook"/>
              </a:rPr>
              <a:t>       range 192.168.1.2 192.168.1.50; </a:t>
            </a:r>
            <a:endParaRPr lang="es-ES" sz="2400" spc="-1">
              <a:latin typeface="Arial"/>
            </a:endParaRPr>
          </a:p>
          <a:p>
            <a:pPr>
              <a:spcBef>
                <a:spcPts val="601"/>
              </a:spcBef>
            </a:pPr>
            <a:r>
              <a:rPr lang="es-ES" sz="2400" spc="-1">
                <a:solidFill>
                  <a:srgbClr val="000000"/>
                </a:solidFill>
                <a:latin typeface="Century Schoolbook"/>
              </a:rPr>
              <a:t>       default-lease-time 21600; </a:t>
            </a:r>
            <a:endParaRPr lang="es-ES" sz="2400" spc="-1">
              <a:latin typeface="Arial"/>
            </a:endParaRPr>
          </a:p>
          <a:p>
            <a:pPr>
              <a:spcBef>
                <a:spcPts val="601"/>
              </a:spcBef>
            </a:pPr>
            <a:r>
              <a:rPr lang="es-ES" sz="2400" spc="-1">
                <a:solidFill>
                  <a:srgbClr val="000000"/>
                </a:solidFill>
                <a:latin typeface="Century Schoolbook"/>
              </a:rPr>
              <a:t>       max-lease-time 43200; </a:t>
            </a:r>
            <a:endParaRPr lang="es-ES" sz="2400" spc="-1">
              <a:latin typeface="Arial"/>
            </a:endParaRPr>
          </a:p>
          <a:p>
            <a:pPr>
              <a:spcBef>
                <a:spcPts val="601"/>
              </a:spcBef>
            </a:pPr>
            <a:r>
              <a:rPr lang="es-ES" sz="2400" spc="-1">
                <a:solidFill>
                  <a:srgbClr val="000000"/>
                </a:solidFill>
                <a:latin typeface="Century Schoolbook"/>
              </a:rPr>
              <a:t>       option domain-name-server 192.168.1.1; </a:t>
            </a:r>
            <a:endParaRPr lang="es-ES" sz="2400" spc="-1">
              <a:latin typeface="Arial"/>
            </a:endParaRPr>
          </a:p>
          <a:p>
            <a:pPr>
              <a:spcBef>
                <a:spcPts val="601"/>
              </a:spcBef>
            </a:pPr>
            <a:r>
              <a:rPr lang="es-ES" sz="2400" spc="-1">
                <a:solidFill>
                  <a:srgbClr val="000000"/>
                </a:solidFill>
                <a:latin typeface="Century Schoolbook"/>
              </a:rPr>
              <a:t>}</a:t>
            </a:r>
            <a:endParaRPr lang="es-ES" sz="2400" spc="-1">
              <a:latin typeface="Arial"/>
            </a:endParaRPr>
          </a:p>
          <a:p>
            <a:pPr>
              <a:spcBef>
                <a:spcPts val="601"/>
              </a:spcBef>
            </a:pPr>
            <a:endParaRPr lang="es-ES" sz="2400" spc="-1">
              <a:latin typeface="Arial"/>
            </a:endParaRPr>
          </a:p>
        </p:txBody>
      </p:sp>
      <p:sp>
        <p:nvSpPr>
          <p:cNvPr id="1114" name="CustomShape 3"/>
          <p:cNvSpPr/>
          <p:nvPr/>
        </p:nvSpPr>
        <p:spPr>
          <a:xfrm>
            <a:off x="9939360" y="6184440"/>
            <a:ext cx="608760" cy="52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fld id="{3A9A8DD1-FCE0-4571-AEB3-15B9EEDEF4E5}" type="slidenum">
              <a:rPr lang="es-ES" sz="1400" b="1" spc="-1">
                <a:solidFill>
                  <a:srgbClr val="FFFFFF"/>
                </a:solidFill>
                <a:latin typeface="Century Schoolbook"/>
              </a:rPr>
              <a:t>10</a:t>
            </a:fld>
            <a:endParaRPr lang="es-ES" sz="1400"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Tìpos</a:t>
            </a:r>
            <a:r>
              <a:rPr lang="es-ES" dirty="0"/>
              <a:t> de Host virtuales</a:t>
            </a:r>
          </a:p>
        </p:txBody>
      </p:sp>
      <p:sp>
        <p:nvSpPr>
          <p:cNvPr id="3" name="Content Placeholder 2"/>
          <p:cNvSpPr>
            <a:spLocks noGrp="1"/>
          </p:cNvSpPr>
          <p:nvPr>
            <p:ph sz="quarter" idx="1"/>
          </p:nvPr>
        </p:nvSpPr>
        <p:spPr/>
        <p:txBody>
          <a:bodyPr>
            <a:normAutofit/>
          </a:bodyPr>
          <a:lstStyle/>
          <a:p>
            <a:r>
              <a:rPr lang="es-ES" sz="3200" dirty="0"/>
              <a:t>Basados en Nombre: Este tipo de configuración exige que tenga varios nombres para un solo host.(DNS)</a:t>
            </a:r>
          </a:p>
          <a:p>
            <a:pPr marL="0" indent="0">
              <a:buNone/>
            </a:pPr>
            <a:endParaRPr lang="es-ES" sz="3200" dirty="0"/>
          </a:p>
          <a:p>
            <a:r>
              <a:rPr lang="es-ES" sz="3200" dirty="0"/>
              <a:t>Basados en IP: Este método necesita direcciones IP en la configuración de apache y habilitar puertos.</a:t>
            </a:r>
          </a:p>
        </p:txBody>
      </p:sp>
    </p:spTree>
    <p:extLst>
      <p:ext uri="{BB962C8B-B14F-4D97-AF65-F5344CB8AC3E}">
        <p14:creationId xmlns:p14="http://schemas.microsoft.com/office/powerpoint/2010/main" val="2345390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Ejemplo</a:t>
            </a:r>
          </a:p>
        </p:txBody>
      </p:sp>
      <p:sp>
        <p:nvSpPr>
          <p:cNvPr id="3" name="Content Placeholder 2"/>
          <p:cNvSpPr>
            <a:spLocks noGrp="1"/>
          </p:cNvSpPr>
          <p:nvPr>
            <p:ph sz="quarter" idx="1"/>
          </p:nvPr>
        </p:nvSpPr>
        <p:spPr/>
        <p:txBody>
          <a:bodyPr>
            <a:normAutofit/>
          </a:bodyPr>
          <a:lstStyle/>
          <a:p>
            <a:r>
              <a:rPr lang="es-ES" dirty="0"/>
              <a:t>Se tiene un servidor con IP 10.8.22.100 y necesita hospedar a ejemplo.labdns.cu y websegura.labdns.cu.</a:t>
            </a:r>
          </a:p>
          <a:p>
            <a:pPr lvl="1"/>
            <a:r>
              <a:rPr lang="es-ES" dirty="0"/>
              <a:t>Habilitar los puertos que se vayan a usar</a:t>
            </a:r>
          </a:p>
          <a:p>
            <a:pPr lvl="1"/>
            <a:r>
              <a:rPr lang="es-ES" dirty="0"/>
              <a:t>Configurar los ficheros de los host virtuales </a:t>
            </a:r>
          </a:p>
          <a:p>
            <a:pPr lvl="1"/>
            <a:r>
              <a:rPr lang="es-ES" dirty="0"/>
              <a:t>Completar la configuración en el DNS para visualizar ambos sitios.</a:t>
            </a:r>
          </a:p>
        </p:txBody>
      </p:sp>
    </p:spTree>
    <p:extLst>
      <p:ext uri="{BB962C8B-B14F-4D97-AF65-F5344CB8AC3E}">
        <p14:creationId xmlns:p14="http://schemas.microsoft.com/office/powerpoint/2010/main" val="3909467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Configuración de Virtual host</a:t>
            </a:r>
          </a:p>
        </p:txBody>
      </p:sp>
      <p:sp>
        <p:nvSpPr>
          <p:cNvPr id="3" name="Content Placeholder 2"/>
          <p:cNvSpPr>
            <a:spLocks noGrp="1"/>
          </p:cNvSpPr>
          <p:nvPr>
            <p:ph sz="quarter" idx="1"/>
          </p:nvPr>
        </p:nvSpPr>
        <p:spPr/>
        <p:txBody>
          <a:bodyPr>
            <a:normAutofit fontScale="92500" lnSpcReduction="10000"/>
          </a:bodyPr>
          <a:lstStyle/>
          <a:p>
            <a:pPr marL="0" indent="0">
              <a:buNone/>
            </a:pPr>
            <a:r>
              <a:rPr lang="es-ES" dirty="0"/>
              <a:t>&lt;</a:t>
            </a:r>
            <a:r>
              <a:rPr lang="es-ES" dirty="0" err="1"/>
              <a:t>VirtualHost</a:t>
            </a:r>
            <a:r>
              <a:rPr lang="es-ES" dirty="0"/>
              <a:t> 10.8.22.100:80&gt;</a:t>
            </a:r>
          </a:p>
          <a:p>
            <a:pPr marL="365760" lvl="1" indent="0">
              <a:buNone/>
            </a:pPr>
            <a:r>
              <a:rPr lang="es-ES" dirty="0" err="1"/>
              <a:t>ServerName</a:t>
            </a:r>
            <a:r>
              <a:rPr lang="es-ES" dirty="0"/>
              <a:t> ejemplo.labdns.cu </a:t>
            </a:r>
          </a:p>
          <a:p>
            <a:pPr marL="365760" lvl="1" indent="0">
              <a:buNone/>
            </a:pPr>
            <a:r>
              <a:rPr lang="es-ES" dirty="0" err="1"/>
              <a:t>Serveradmin</a:t>
            </a:r>
            <a:r>
              <a:rPr lang="es-ES" dirty="0"/>
              <a:t> usr@uci.cu</a:t>
            </a:r>
          </a:p>
          <a:p>
            <a:pPr marL="365760" lvl="1" indent="0">
              <a:buNone/>
            </a:pPr>
            <a:r>
              <a:rPr lang="es-ES" dirty="0" err="1"/>
              <a:t>DocumentRoot</a:t>
            </a:r>
            <a:r>
              <a:rPr lang="es-ES" dirty="0"/>
              <a:t>“/</a:t>
            </a:r>
            <a:r>
              <a:rPr lang="es-ES" dirty="0" err="1"/>
              <a:t>var</a:t>
            </a:r>
            <a:r>
              <a:rPr lang="es-ES" dirty="0"/>
              <a:t>/</a:t>
            </a:r>
            <a:r>
              <a:rPr lang="es-ES" dirty="0" err="1"/>
              <a:t>www</a:t>
            </a:r>
            <a:r>
              <a:rPr lang="es-ES" dirty="0"/>
              <a:t>/</a:t>
            </a:r>
            <a:r>
              <a:rPr lang="es-ES" dirty="0" err="1"/>
              <a:t>html</a:t>
            </a:r>
            <a:r>
              <a:rPr lang="es-ES" dirty="0"/>
              <a:t>/ejemplo”</a:t>
            </a:r>
          </a:p>
          <a:p>
            <a:pPr marL="0" indent="0">
              <a:buNone/>
            </a:pPr>
            <a:r>
              <a:rPr lang="es-ES" dirty="0"/>
              <a:t>&lt;/</a:t>
            </a:r>
            <a:r>
              <a:rPr lang="es-ES" dirty="0" err="1"/>
              <a:t>VirtualHost</a:t>
            </a:r>
            <a:r>
              <a:rPr lang="es-ES" dirty="0"/>
              <a:t>&gt;</a:t>
            </a:r>
          </a:p>
          <a:p>
            <a:pPr marL="0" indent="0">
              <a:buNone/>
            </a:pPr>
            <a:endParaRPr lang="es-ES" dirty="0"/>
          </a:p>
          <a:p>
            <a:pPr marL="0" indent="0">
              <a:buNone/>
            </a:pPr>
            <a:r>
              <a:rPr lang="es-ES" dirty="0"/>
              <a:t>&lt;</a:t>
            </a:r>
            <a:r>
              <a:rPr lang="es-ES" dirty="0" err="1"/>
              <a:t>VirtualHost</a:t>
            </a:r>
            <a:r>
              <a:rPr lang="es-ES" dirty="0"/>
              <a:t> 10.8.22.100:443&gt;</a:t>
            </a:r>
          </a:p>
          <a:p>
            <a:pPr marL="365760" lvl="1" indent="0">
              <a:buNone/>
            </a:pPr>
            <a:r>
              <a:rPr lang="es-ES" dirty="0" err="1"/>
              <a:t>ServerName</a:t>
            </a:r>
            <a:r>
              <a:rPr lang="es-ES" dirty="0"/>
              <a:t> websegura.labdns.cu </a:t>
            </a:r>
          </a:p>
          <a:p>
            <a:pPr marL="365760" lvl="1" indent="0">
              <a:buNone/>
            </a:pPr>
            <a:r>
              <a:rPr lang="es-ES" dirty="0" err="1"/>
              <a:t>Serveradmin</a:t>
            </a:r>
            <a:r>
              <a:rPr lang="es-ES" dirty="0"/>
              <a:t> usr@uci.cu</a:t>
            </a:r>
          </a:p>
          <a:p>
            <a:pPr marL="365760" lvl="1" indent="0">
              <a:buNone/>
            </a:pPr>
            <a:r>
              <a:rPr lang="es-ES" dirty="0" err="1"/>
              <a:t>DocumentRoot</a:t>
            </a:r>
            <a:r>
              <a:rPr lang="es-ES" dirty="0"/>
              <a:t>“/</a:t>
            </a:r>
            <a:r>
              <a:rPr lang="es-ES" dirty="0" err="1"/>
              <a:t>var</a:t>
            </a:r>
            <a:r>
              <a:rPr lang="es-ES" dirty="0"/>
              <a:t>/</a:t>
            </a:r>
            <a:r>
              <a:rPr lang="es-ES" dirty="0" err="1"/>
              <a:t>www</a:t>
            </a:r>
            <a:r>
              <a:rPr lang="es-ES" dirty="0"/>
              <a:t>/</a:t>
            </a:r>
            <a:r>
              <a:rPr lang="es-ES" dirty="0" err="1"/>
              <a:t>html</a:t>
            </a:r>
            <a:r>
              <a:rPr lang="es-ES" dirty="0"/>
              <a:t>/</a:t>
            </a:r>
            <a:r>
              <a:rPr lang="es-ES" dirty="0" err="1"/>
              <a:t>websegura</a:t>
            </a:r>
            <a:r>
              <a:rPr lang="es-ES" dirty="0"/>
              <a:t>”</a:t>
            </a:r>
          </a:p>
          <a:p>
            <a:pPr marL="0" indent="0">
              <a:buNone/>
            </a:pPr>
            <a:r>
              <a:rPr lang="es-ES" dirty="0"/>
              <a:t>&lt;/</a:t>
            </a:r>
            <a:r>
              <a:rPr lang="es-ES" dirty="0" err="1"/>
              <a:t>VirtualHost</a:t>
            </a:r>
            <a:r>
              <a:rPr lang="es-ES" dirty="0"/>
              <a:t>&gt;</a:t>
            </a:r>
          </a:p>
          <a:p>
            <a:endParaRPr lang="es-ES" dirty="0"/>
          </a:p>
        </p:txBody>
      </p:sp>
    </p:spTree>
    <p:extLst>
      <p:ext uri="{BB962C8B-B14F-4D97-AF65-F5344CB8AC3E}">
        <p14:creationId xmlns:p14="http://schemas.microsoft.com/office/powerpoint/2010/main" val="404817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ACC446-7B6D-4000-B1C8-59D842DA0BD1}"/>
              </a:ext>
            </a:extLst>
          </p:cNvPr>
          <p:cNvSpPr>
            <a:spLocks noGrp="1"/>
          </p:cNvSpPr>
          <p:nvPr>
            <p:ph type="title"/>
          </p:nvPr>
        </p:nvSpPr>
        <p:spPr/>
        <p:txBody>
          <a:bodyPr/>
          <a:lstStyle/>
          <a:p>
            <a:r>
              <a:rPr lang="es-ES" dirty="0"/>
              <a:t>Aseguramiento del nivel de partida</a:t>
            </a:r>
          </a:p>
        </p:txBody>
      </p:sp>
      <p:sp>
        <p:nvSpPr>
          <p:cNvPr id="5" name="Marcador de texto 4">
            <a:extLst>
              <a:ext uri="{FF2B5EF4-FFF2-40B4-BE49-F238E27FC236}">
                <a16:creationId xmlns:a16="http://schemas.microsoft.com/office/drawing/2014/main" id="{854C981C-3439-4ADE-BE5C-89B13A20359A}"/>
              </a:ext>
            </a:extLst>
          </p:cNvPr>
          <p:cNvSpPr>
            <a:spLocks noGrp="1"/>
          </p:cNvSpPr>
          <p:nvPr>
            <p:ph type="body" idx="1"/>
          </p:nvPr>
        </p:nvSpPr>
        <p:spPr/>
        <p:txBody>
          <a:bodyPr/>
          <a:lstStyle/>
          <a:p>
            <a:r>
              <a:rPr lang="es-ES" dirty="0"/>
              <a:t>DNS</a:t>
            </a:r>
          </a:p>
        </p:txBody>
      </p:sp>
    </p:spTree>
    <p:extLst>
      <p:ext uri="{BB962C8B-B14F-4D97-AF65-F5344CB8AC3E}">
        <p14:creationId xmlns:p14="http://schemas.microsoft.com/office/powerpoint/2010/main" val="1927505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2FC92C-F128-4D87-BD11-68C8F58E0870}"/>
              </a:ext>
            </a:extLst>
          </p:cNvPr>
          <p:cNvSpPr>
            <a:spLocks noGrp="1"/>
          </p:cNvSpPr>
          <p:nvPr>
            <p:ph type="title"/>
          </p:nvPr>
        </p:nvSpPr>
        <p:spPr/>
        <p:txBody>
          <a:bodyPr/>
          <a:lstStyle/>
          <a:p>
            <a:r>
              <a:rPr lang="es-ES" dirty="0"/>
              <a:t>Recordando</a:t>
            </a:r>
          </a:p>
        </p:txBody>
      </p:sp>
      <p:sp>
        <p:nvSpPr>
          <p:cNvPr id="3" name="Marcador de contenido 2">
            <a:extLst>
              <a:ext uri="{FF2B5EF4-FFF2-40B4-BE49-F238E27FC236}">
                <a16:creationId xmlns:a16="http://schemas.microsoft.com/office/drawing/2014/main" id="{811525AC-2134-46A1-B9A5-DEF6A5980E08}"/>
              </a:ext>
            </a:extLst>
          </p:cNvPr>
          <p:cNvSpPr>
            <a:spLocks noGrp="1"/>
          </p:cNvSpPr>
          <p:nvPr>
            <p:ph idx="1"/>
          </p:nvPr>
        </p:nvSpPr>
        <p:spPr/>
        <p:txBody>
          <a:bodyPr>
            <a:normAutofit/>
          </a:bodyPr>
          <a:lstStyle/>
          <a:p>
            <a:r>
              <a:rPr lang="es-ES" dirty="0"/>
              <a:t>DNS es una base de datos distribuida y, por tanto, permite su administración descentralizada.</a:t>
            </a:r>
          </a:p>
          <a:p>
            <a:r>
              <a:rPr lang="es-ES" dirty="0"/>
              <a:t>La delegación de dominios es el mecanismo que permite llevar a cabo dicha administración descentralizada, de modo que, un dominio puede ser dividido en subdominios por el administrador del dominio y el control de cada subdominio puede ser delegado.</a:t>
            </a:r>
          </a:p>
          <a:p>
            <a:r>
              <a:rPr lang="es-ES" dirty="0"/>
              <a:t>La condición es que la autoridad que asume la delegación, asume con ello la responsabilidad de mantener actualizados los datos (registros de recursos) de dicho subdominio.</a:t>
            </a:r>
          </a:p>
        </p:txBody>
      </p:sp>
    </p:spTree>
    <p:extLst>
      <p:ext uri="{BB962C8B-B14F-4D97-AF65-F5344CB8AC3E}">
        <p14:creationId xmlns:p14="http://schemas.microsoft.com/office/powerpoint/2010/main" val="1088195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7F3497-D2A5-4FF1-8ACD-5E219E9EC4B6}"/>
              </a:ext>
            </a:extLst>
          </p:cNvPr>
          <p:cNvSpPr>
            <a:spLocks noGrp="1"/>
          </p:cNvSpPr>
          <p:nvPr>
            <p:ph type="title"/>
          </p:nvPr>
        </p:nvSpPr>
        <p:spPr/>
        <p:txBody>
          <a:bodyPr>
            <a:normAutofit/>
          </a:bodyPr>
          <a:lstStyle/>
          <a:p>
            <a:r>
              <a:rPr lang="es-ES" dirty="0"/>
              <a:t>Diferencia entre un dominio y una zona</a:t>
            </a:r>
          </a:p>
        </p:txBody>
      </p:sp>
      <p:sp>
        <p:nvSpPr>
          <p:cNvPr id="3" name="Marcador de contenido 2">
            <a:extLst>
              <a:ext uri="{FF2B5EF4-FFF2-40B4-BE49-F238E27FC236}">
                <a16:creationId xmlns:a16="http://schemas.microsoft.com/office/drawing/2014/main" id="{8A577F9C-815B-4826-A258-6336B81EF51B}"/>
              </a:ext>
            </a:extLst>
          </p:cNvPr>
          <p:cNvSpPr>
            <a:spLocks noGrp="1"/>
          </p:cNvSpPr>
          <p:nvPr>
            <p:ph sz="half" idx="1"/>
          </p:nvPr>
        </p:nvSpPr>
        <p:spPr>
          <a:xfrm>
            <a:off x="838199" y="1825624"/>
            <a:ext cx="6129759" cy="4841393"/>
          </a:xfrm>
        </p:spPr>
        <p:txBody>
          <a:bodyPr>
            <a:normAutofit fontScale="85000" lnSpcReduction="10000"/>
          </a:bodyPr>
          <a:lstStyle/>
          <a:p>
            <a:r>
              <a:rPr lang="es-ES" sz="3200" dirty="0"/>
              <a:t>El dominio es una rama del espacio de nombres de dominio, es decir, un nodo con todos los nodos por debajo de él. El dominio contiene nombres de máquinas y otros subdominios.</a:t>
            </a:r>
          </a:p>
          <a:p>
            <a:r>
              <a:rPr lang="es-ES" sz="3200" dirty="0"/>
              <a:t>El concepto de zona se refiere más bien a la forma en la que se distribuye el control sobre el espacio de nombres. Como dijimos, una zona es una porción del espacio de nombres que controla un determinado servidor DNS. Por tanto, cuando se delega la autoridad de un subdominio, se está definiendo una nueva zona.</a:t>
            </a:r>
          </a:p>
        </p:txBody>
      </p:sp>
      <p:pic>
        <p:nvPicPr>
          <p:cNvPr id="6" name="Marcador de contenido 3">
            <a:extLst>
              <a:ext uri="{FF2B5EF4-FFF2-40B4-BE49-F238E27FC236}">
                <a16:creationId xmlns:a16="http://schemas.microsoft.com/office/drawing/2014/main" id="{4BF1DC3F-D3D8-414A-BBAC-C98EF68EA9BF}"/>
              </a:ext>
            </a:extLst>
          </p:cNvPr>
          <p:cNvPicPr>
            <a:picLocks noGrp="1" noChangeAspect="1"/>
          </p:cNvPicPr>
          <p:nvPr>
            <p:ph sz="half" idx="2"/>
          </p:nvPr>
        </p:nvPicPr>
        <p:blipFill>
          <a:blip r:embed="rId2"/>
          <a:stretch>
            <a:fillRect/>
          </a:stretch>
        </p:blipFill>
        <p:spPr>
          <a:xfrm>
            <a:off x="6694108" y="1825624"/>
            <a:ext cx="5295476" cy="4178461"/>
          </a:xfrm>
          <a:prstGeom prst="rect">
            <a:avLst/>
          </a:prstGeom>
        </p:spPr>
      </p:pic>
    </p:spTree>
    <p:extLst>
      <p:ext uri="{BB962C8B-B14F-4D97-AF65-F5344CB8AC3E}">
        <p14:creationId xmlns:p14="http://schemas.microsoft.com/office/powerpoint/2010/main" val="1429541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51D3B958-30A7-493A-B694-59640F160D2C}"/>
              </a:ext>
            </a:extLst>
          </p:cNvPr>
          <p:cNvSpPr>
            <a:spLocks noGrp="1"/>
          </p:cNvSpPr>
          <p:nvPr>
            <p:ph type="title"/>
          </p:nvPr>
        </p:nvSpPr>
        <p:spPr/>
        <p:txBody>
          <a:bodyPr>
            <a:normAutofit/>
          </a:bodyPr>
          <a:lstStyle/>
          <a:p>
            <a:r>
              <a:rPr lang="es-ES" dirty="0"/>
              <a:t>Diferenciación entre </a:t>
            </a:r>
            <a:r>
              <a:rPr lang="es-ES" b="1" dirty="0"/>
              <a:t>servidores DNS primarios y secundarios</a:t>
            </a:r>
            <a:endParaRPr lang="es-ES" dirty="0"/>
          </a:p>
        </p:txBody>
      </p:sp>
      <p:sp>
        <p:nvSpPr>
          <p:cNvPr id="6" name="Marcador de contenido 5">
            <a:extLst>
              <a:ext uri="{FF2B5EF4-FFF2-40B4-BE49-F238E27FC236}">
                <a16:creationId xmlns:a16="http://schemas.microsoft.com/office/drawing/2014/main" id="{4477BE9F-5C82-41E8-963A-53411B2AF6C6}"/>
              </a:ext>
            </a:extLst>
          </p:cNvPr>
          <p:cNvSpPr>
            <a:spLocks noGrp="1"/>
          </p:cNvSpPr>
          <p:nvPr>
            <p:ph idx="1"/>
          </p:nvPr>
        </p:nvSpPr>
        <p:spPr/>
        <p:txBody>
          <a:bodyPr>
            <a:normAutofit fontScale="70000" lnSpcReduction="20000"/>
          </a:bodyPr>
          <a:lstStyle/>
          <a:p>
            <a:r>
              <a:rPr lang="es-ES" b="1" dirty="0"/>
              <a:t>Servidor primario, principal o maestro: </a:t>
            </a:r>
            <a:r>
              <a:rPr lang="es-ES" dirty="0"/>
              <a:t>se denomina a un servidor DNS primario o maestro cuando guarda la información sobre una zona determinada del espacio de nombres de dominio en su propia base de datos.  El sistema de nombres de dominio está construido de tal forma que cada zona disponga de, al menos, un servidor de nombres primario. Un sistema de este tipo suele ser implementado como </a:t>
            </a:r>
            <a:r>
              <a:rPr lang="es-ES" b="1" dirty="0"/>
              <a:t>clúster de servidores</a:t>
            </a:r>
            <a:r>
              <a:rPr lang="es-ES" dirty="0"/>
              <a:t> donde se almacenan los datos de zona idénticos en un sistema maestro y en varios esclavos, aumentando, gracias a esta redundancia, la seguridad ante caídas y la disponibilidad de un servidor maestro. De aquí procede la denominación de servidores primarios y secundarios que se ha usado. </a:t>
            </a:r>
          </a:p>
          <a:p>
            <a:r>
              <a:rPr lang="es-ES" b="1" dirty="0"/>
              <a:t>Servidor secundario o esclavo: </a:t>
            </a:r>
            <a:r>
              <a:rPr lang="es-ES" dirty="0"/>
              <a:t>cuando la información de un servidor de nombres no procede de los archivos de zona propios, sino que son de segunda o de tercera mano, este servidor se convierte en secundario o esclavo para esta información. Esta situación se produce cuando un servidor </a:t>
            </a:r>
            <a:r>
              <a:rPr lang="es-ES" b="1" dirty="0"/>
              <a:t>no puede resolver una petición</a:t>
            </a:r>
            <a:r>
              <a:rPr lang="es-ES" dirty="0"/>
              <a:t> con su propia base de datos y ha de </a:t>
            </a:r>
            <a:r>
              <a:rPr lang="es-ES" b="1" dirty="0"/>
              <a:t>recurrir a la información disponible en otro servidor de nombres</a:t>
            </a:r>
            <a:r>
              <a:rPr lang="es-ES" dirty="0"/>
              <a:t> (resolución recursiva). Estos datos del DNS se guardan de forma temporal en un almacenamiento local (</a:t>
            </a:r>
            <a:r>
              <a:rPr lang="es-ES" dirty="0" err="1"/>
              <a:t>caching</a:t>
            </a:r>
            <a:r>
              <a:rPr lang="es-ES" dirty="0"/>
              <a:t>) y se proporcionan en caso de peticiones futuras. Como es posible que las entradas en el propio archivo de zona hayan cambiado en el ínterin, la información proporcionada por servidores secundarios no se considera segura.</a:t>
            </a:r>
          </a:p>
        </p:txBody>
      </p:sp>
    </p:spTree>
    <p:extLst>
      <p:ext uri="{BB962C8B-B14F-4D97-AF65-F5344CB8AC3E}">
        <p14:creationId xmlns:p14="http://schemas.microsoft.com/office/powerpoint/2010/main" val="3070396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E2BE0F-4FBC-4AC3-B099-C7D7A336A0CE}"/>
              </a:ext>
            </a:extLst>
          </p:cNvPr>
          <p:cNvSpPr>
            <a:spLocks noGrp="1"/>
          </p:cNvSpPr>
          <p:nvPr>
            <p:ph type="title"/>
          </p:nvPr>
        </p:nvSpPr>
        <p:spPr/>
        <p:txBody>
          <a:bodyPr/>
          <a:lstStyle/>
          <a:p>
            <a:r>
              <a:rPr lang="es-ES" dirty="0"/>
              <a:t>A tener en cuenta…</a:t>
            </a:r>
          </a:p>
        </p:txBody>
      </p:sp>
      <p:sp>
        <p:nvSpPr>
          <p:cNvPr id="3" name="Marcador de contenido 2">
            <a:extLst>
              <a:ext uri="{FF2B5EF4-FFF2-40B4-BE49-F238E27FC236}">
                <a16:creationId xmlns:a16="http://schemas.microsoft.com/office/drawing/2014/main" id="{7F93D870-DFB4-4277-A9E5-6C52FEF91C07}"/>
              </a:ext>
            </a:extLst>
          </p:cNvPr>
          <p:cNvSpPr>
            <a:spLocks noGrp="1"/>
          </p:cNvSpPr>
          <p:nvPr>
            <p:ph idx="1"/>
          </p:nvPr>
        </p:nvSpPr>
        <p:spPr/>
        <p:txBody>
          <a:bodyPr>
            <a:normAutofit fontScale="92500" lnSpcReduction="10000"/>
          </a:bodyPr>
          <a:lstStyle/>
          <a:p>
            <a:r>
              <a:rPr lang="es-ES" dirty="0"/>
              <a:t>Para planificar el servicio de nombres de dominio tenga en cuenta lo siguiente:</a:t>
            </a:r>
          </a:p>
          <a:p>
            <a:pPr lvl="1"/>
            <a:r>
              <a:rPr lang="es-ES" dirty="0"/>
              <a:t>Identifique el espacio de nombres DNS que va a usar para el dominio. Identifique el nombre que su organización ha registrado para su uso en Internet (por ejemplo, </a:t>
            </a:r>
            <a:r>
              <a:rPr lang="es-ES" b="1" dirty="0"/>
              <a:t>rsi.com</a:t>
            </a:r>
            <a:r>
              <a:rPr lang="es-ES" dirty="0"/>
              <a:t>). Si su empresa no tiene un nombre registrado, pero estará conectado a Internet, es posible que desee registrar un nombre en Internet. </a:t>
            </a:r>
          </a:p>
          <a:p>
            <a:pPr lvl="1"/>
            <a:r>
              <a:rPr lang="es-ES" dirty="0"/>
              <a:t>Use diferentes espacios de nombres internos y externos. Internamente, podría usar </a:t>
            </a:r>
            <a:r>
              <a:rPr lang="es-ES" b="1" dirty="0"/>
              <a:t>comp.com</a:t>
            </a:r>
            <a:r>
              <a:rPr lang="es-ES" dirty="0"/>
              <a:t> o un subdominio del nombre externo, como </a:t>
            </a:r>
            <a:r>
              <a:rPr lang="es-ES" b="1" dirty="0"/>
              <a:t>asignatura.rsi.com</a:t>
            </a:r>
            <a:r>
              <a:rPr lang="es-ES" dirty="0"/>
              <a:t>. La estructura del subdominio podría ser útil si ya tiene un espacio de nombres DNS existente. Se pueden asignar nombres a diferentes ubicaciones u organizaciones con subdominios diferentes, como </a:t>
            </a:r>
            <a:r>
              <a:rPr lang="es-ES" b="1" dirty="0"/>
              <a:t>profesores.asignatura.rsi.com</a:t>
            </a:r>
            <a:r>
              <a:rPr lang="es-ES" dirty="0"/>
              <a:t> o  </a:t>
            </a:r>
            <a:r>
              <a:rPr lang="es-ES" b="1" dirty="0"/>
              <a:t>estudiantes.asignatura.rsi.com </a:t>
            </a:r>
            <a:r>
              <a:rPr lang="es-ES" dirty="0"/>
              <a:t>para facilitar la administración.</a:t>
            </a:r>
          </a:p>
          <a:p>
            <a:pPr lvl="1"/>
            <a:r>
              <a:rPr lang="es-ES" dirty="0"/>
              <a:t>Separe los nombres internos y externos en servidores independientes. </a:t>
            </a:r>
          </a:p>
        </p:txBody>
      </p:sp>
    </p:spTree>
    <p:extLst>
      <p:ext uri="{BB962C8B-B14F-4D97-AF65-F5344CB8AC3E}">
        <p14:creationId xmlns:p14="http://schemas.microsoft.com/office/powerpoint/2010/main" val="1425760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 name="CustomShape 1"/>
          <p:cNvSpPr/>
          <p:nvPr/>
        </p:nvSpPr>
        <p:spPr>
          <a:xfrm>
            <a:off x="1981200" y="274680"/>
            <a:ext cx="81464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s-ES" sz="3000" cap="small" spc="-1">
                <a:solidFill>
                  <a:srgbClr val="073E87"/>
                </a:solidFill>
                <a:latin typeface="Century Schoolbook"/>
              </a:rPr>
              <a:t>Escenario DHCP</a:t>
            </a:r>
            <a:endParaRPr lang="es-ES" sz="3000" spc="-1">
              <a:latin typeface="Arial"/>
            </a:endParaRPr>
          </a:p>
        </p:txBody>
      </p:sp>
      <p:pic>
        <p:nvPicPr>
          <p:cNvPr id="899" name="Picture 4"/>
          <p:cNvPicPr/>
          <p:nvPr/>
        </p:nvPicPr>
        <p:blipFill>
          <a:blip r:embed="rId3"/>
          <a:stretch/>
        </p:blipFill>
        <p:spPr>
          <a:xfrm>
            <a:off x="1981200" y="2049480"/>
            <a:ext cx="7859160" cy="3974400"/>
          </a:xfrm>
          <a:prstGeom prst="rect">
            <a:avLst/>
          </a:prstGeom>
          <a:ln>
            <a:noFill/>
          </a:ln>
        </p:spPr>
      </p:pic>
      <p:sp>
        <p:nvSpPr>
          <p:cNvPr id="900" name="CustomShape 2"/>
          <p:cNvSpPr/>
          <p:nvPr/>
        </p:nvSpPr>
        <p:spPr>
          <a:xfrm>
            <a:off x="9939360" y="6184440"/>
            <a:ext cx="608760" cy="52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fld id="{4584F36A-A1E6-4B18-83BD-74B3E3EFE1EA}" type="slidenum">
              <a:rPr lang="es-ES" sz="1400" b="1" spc="-1">
                <a:solidFill>
                  <a:srgbClr val="FFFFFF"/>
                </a:solidFill>
                <a:latin typeface="Century Schoolbook"/>
              </a:rPr>
              <a:t>7</a:t>
            </a:fld>
            <a:endParaRPr lang="es-ES" sz="1400" spc="-1">
              <a:latin typeface="Arial"/>
            </a:endParaRPr>
          </a:p>
        </p:txBody>
      </p:sp>
      <p:sp>
        <p:nvSpPr>
          <p:cNvPr id="903" name="CustomShape 5"/>
          <p:cNvSpPr/>
          <p:nvPr/>
        </p:nvSpPr>
        <p:spPr>
          <a:xfrm>
            <a:off x="5257920" y="1371600"/>
            <a:ext cx="1726560" cy="1870920"/>
          </a:xfrm>
          <a:prstGeom prst="ellipse">
            <a:avLst/>
          </a:prstGeom>
          <a:noFill/>
          <a:ln w="38160">
            <a:solidFill>
              <a:srgbClr val="BC0A1B"/>
            </a:solidFill>
            <a:round/>
          </a:ln>
        </p:spPr>
        <p:style>
          <a:lnRef idx="0">
            <a:scrgbClr r="0" g="0" b="0"/>
          </a:lnRef>
          <a:fillRef idx="0">
            <a:scrgbClr r="0" g="0" b="0"/>
          </a:fillRef>
          <a:effectRef idx="0">
            <a:scrgbClr r="0" g="0" b="0"/>
          </a:effectRef>
          <a:fontRef idx="minor"/>
        </p:style>
      </p:sp>
      <p:sp>
        <p:nvSpPr>
          <p:cNvPr id="904" name="CustomShape 6"/>
          <p:cNvSpPr/>
          <p:nvPr/>
        </p:nvSpPr>
        <p:spPr>
          <a:xfrm>
            <a:off x="8229720" y="2743200"/>
            <a:ext cx="1726560" cy="1870920"/>
          </a:xfrm>
          <a:prstGeom prst="ellipse">
            <a:avLst/>
          </a:prstGeom>
          <a:noFill/>
          <a:ln w="38160">
            <a:solidFill>
              <a:srgbClr val="BC0A1B"/>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 name="CustomShape 1"/>
          <p:cNvSpPr/>
          <p:nvPr/>
        </p:nvSpPr>
        <p:spPr>
          <a:xfrm>
            <a:off x="1981200" y="274680"/>
            <a:ext cx="81464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s-ES" sz="3000" cap="small" spc="-1">
                <a:solidFill>
                  <a:srgbClr val="073E87"/>
                </a:solidFill>
                <a:latin typeface="Century Schoolbook"/>
              </a:rPr>
              <a:t>PrOpiedades</a:t>
            </a:r>
            <a:endParaRPr lang="es-ES" sz="3000" spc="-1">
              <a:latin typeface="Arial"/>
            </a:endParaRPr>
          </a:p>
        </p:txBody>
      </p:sp>
      <p:sp>
        <p:nvSpPr>
          <p:cNvPr id="931" name="CustomShape 2"/>
          <p:cNvSpPr/>
          <p:nvPr/>
        </p:nvSpPr>
        <p:spPr>
          <a:xfrm>
            <a:off x="1981200" y="1600200"/>
            <a:ext cx="7858440" cy="487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480" algn="just">
              <a:lnSpc>
                <a:spcPct val="90000"/>
              </a:lnSpc>
              <a:spcBef>
                <a:spcPts val="689"/>
              </a:spcBef>
              <a:buClr>
                <a:srgbClr val="009999"/>
              </a:buClr>
              <a:buSzPct val="65000"/>
              <a:buFont typeface="Wingdings" charset="2"/>
              <a:buChar char=""/>
            </a:pPr>
            <a:r>
              <a:rPr lang="es-ES" sz="2400" spc="-1">
                <a:solidFill>
                  <a:srgbClr val="0D0D0D"/>
                </a:solidFill>
                <a:latin typeface="Century Schoolbook"/>
              </a:rPr>
              <a:t>Id de red</a:t>
            </a:r>
            <a:endParaRPr lang="es-ES" sz="2400" spc="-1">
              <a:latin typeface="Arial"/>
            </a:endParaRPr>
          </a:p>
          <a:p>
            <a:pPr marL="457200" indent="-456480" algn="just">
              <a:lnSpc>
                <a:spcPct val="90000"/>
              </a:lnSpc>
              <a:spcBef>
                <a:spcPts val="689"/>
              </a:spcBef>
              <a:buClr>
                <a:srgbClr val="009999"/>
              </a:buClr>
              <a:buSzPct val="65000"/>
              <a:buFont typeface="Wingdings" charset="2"/>
              <a:buChar char=""/>
            </a:pPr>
            <a:r>
              <a:rPr lang="es-ES" sz="2400" spc="-1">
                <a:solidFill>
                  <a:srgbClr val="0D0D0D"/>
                </a:solidFill>
                <a:latin typeface="Century Schoolbook"/>
              </a:rPr>
              <a:t>Máscara de subred</a:t>
            </a:r>
            <a:endParaRPr lang="es-ES" sz="2400" spc="-1">
              <a:latin typeface="Arial"/>
            </a:endParaRPr>
          </a:p>
          <a:p>
            <a:pPr marL="457200" indent="-456480" algn="just">
              <a:lnSpc>
                <a:spcPct val="90000"/>
              </a:lnSpc>
              <a:spcBef>
                <a:spcPts val="689"/>
              </a:spcBef>
              <a:buClr>
                <a:srgbClr val="009999"/>
              </a:buClr>
              <a:buSzPct val="65000"/>
              <a:buFont typeface="Wingdings" charset="2"/>
              <a:buChar char=""/>
            </a:pPr>
            <a:r>
              <a:rPr lang="es-ES" sz="2400" spc="-1">
                <a:solidFill>
                  <a:srgbClr val="0D0D0D"/>
                </a:solidFill>
                <a:latin typeface="Century Schoolbook"/>
              </a:rPr>
              <a:t>Intervalo de direcciones IP de red</a:t>
            </a:r>
            <a:endParaRPr lang="es-ES" sz="2400" spc="-1">
              <a:latin typeface="Arial"/>
            </a:endParaRPr>
          </a:p>
          <a:p>
            <a:pPr marL="457200" indent="-456480" algn="just">
              <a:lnSpc>
                <a:spcPct val="90000"/>
              </a:lnSpc>
              <a:spcBef>
                <a:spcPts val="689"/>
              </a:spcBef>
              <a:buClr>
                <a:srgbClr val="009999"/>
              </a:buClr>
              <a:buSzPct val="65000"/>
              <a:buFont typeface="Wingdings" charset="2"/>
              <a:buChar char=""/>
            </a:pPr>
            <a:r>
              <a:rPr lang="es-ES" sz="2400" spc="-1">
                <a:solidFill>
                  <a:srgbClr val="0D0D0D"/>
                </a:solidFill>
                <a:latin typeface="Century Schoolbook"/>
              </a:rPr>
              <a:t>Duración de la concesión</a:t>
            </a:r>
            <a:endParaRPr lang="es-ES" sz="2400" spc="-1">
              <a:latin typeface="Arial"/>
            </a:endParaRPr>
          </a:p>
          <a:p>
            <a:pPr marL="457200" indent="-456480" algn="just">
              <a:lnSpc>
                <a:spcPct val="90000"/>
              </a:lnSpc>
              <a:spcBef>
                <a:spcPts val="689"/>
              </a:spcBef>
              <a:buClr>
                <a:srgbClr val="009999"/>
              </a:buClr>
              <a:buSzPct val="65000"/>
              <a:buFont typeface="Wingdings" charset="2"/>
              <a:buChar char=""/>
            </a:pPr>
            <a:r>
              <a:rPr lang="es-ES" sz="2400" spc="-1">
                <a:solidFill>
                  <a:srgbClr val="0D0D0D"/>
                </a:solidFill>
                <a:latin typeface="Century Schoolbook"/>
              </a:rPr>
              <a:t>Enrutador</a:t>
            </a:r>
            <a:endParaRPr lang="es-ES" sz="2400" spc="-1">
              <a:latin typeface="Arial"/>
            </a:endParaRPr>
          </a:p>
          <a:p>
            <a:pPr marL="457200" indent="-456480" algn="just">
              <a:lnSpc>
                <a:spcPct val="90000"/>
              </a:lnSpc>
              <a:spcBef>
                <a:spcPts val="689"/>
              </a:spcBef>
              <a:buClr>
                <a:srgbClr val="009999"/>
              </a:buClr>
              <a:buSzPct val="65000"/>
              <a:buFont typeface="Wingdings" charset="2"/>
              <a:buChar char=""/>
            </a:pPr>
            <a:r>
              <a:rPr lang="es-ES" sz="2400" spc="-1">
                <a:solidFill>
                  <a:srgbClr val="0D0D0D"/>
                </a:solidFill>
                <a:latin typeface="Century Schoolbook"/>
              </a:rPr>
              <a:t>Nombre del ámbito</a:t>
            </a:r>
            <a:endParaRPr lang="es-ES" sz="2400" spc="-1">
              <a:latin typeface="Arial"/>
            </a:endParaRPr>
          </a:p>
          <a:p>
            <a:pPr marL="457200" indent="-456480" algn="just">
              <a:lnSpc>
                <a:spcPct val="90000"/>
              </a:lnSpc>
              <a:spcBef>
                <a:spcPts val="689"/>
              </a:spcBef>
              <a:buClr>
                <a:srgbClr val="009999"/>
              </a:buClr>
              <a:buSzPct val="65000"/>
              <a:buFont typeface="Wingdings" charset="2"/>
              <a:buChar char=""/>
            </a:pPr>
            <a:r>
              <a:rPr lang="es-ES" sz="2400" spc="-1">
                <a:solidFill>
                  <a:srgbClr val="0D0D0D"/>
                </a:solidFill>
                <a:latin typeface="Century Schoolbook"/>
              </a:rPr>
              <a:t>Intervalo de exclusión.</a:t>
            </a:r>
            <a:endParaRPr lang="es-ES" sz="2400" spc="-1">
              <a:latin typeface="Arial"/>
            </a:endParaRPr>
          </a:p>
          <a:p>
            <a:pPr>
              <a:spcBef>
                <a:spcPts val="601"/>
              </a:spcBef>
            </a:pPr>
            <a:endParaRPr lang="es-ES" sz="2400" spc="-1">
              <a:latin typeface="Arial"/>
            </a:endParaRPr>
          </a:p>
        </p:txBody>
      </p:sp>
      <p:sp>
        <p:nvSpPr>
          <p:cNvPr id="932" name="CustomShape 3"/>
          <p:cNvSpPr/>
          <p:nvPr/>
        </p:nvSpPr>
        <p:spPr>
          <a:xfrm>
            <a:off x="9939360" y="6184440"/>
            <a:ext cx="608760" cy="52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fld id="{7520A837-1586-4991-AEF2-70C0F0E257C2}" type="slidenum">
              <a:rPr lang="es-ES" sz="1400" b="1" spc="-1">
                <a:solidFill>
                  <a:srgbClr val="FFFFFF"/>
                </a:solidFill>
                <a:latin typeface="Century Schoolbook"/>
              </a:rPr>
              <a:t>8</a:t>
            </a:fld>
            <a:endParaRPr lang="es-ES" sz="1400"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 name="CustomShape 1"/>
          <p:cNvSpPr/>
          <p:nvPr/>
        </p:nvSpPr>
        <p:spPr>
          <a:xfrm>
            <a:off x="1981200" y="274680"/>
            <a:ext cx="814644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s-ES" sz="3000" cap="small" spc="-1" dirty="0" err="1">
                <a:solidFill>
                  <a:srgbClr val="073E87"/>
                </a:solidFill>
                <a:latin typeface="Century Schoolbook"/>
              </a:rPr>
              <a:t>Parametros</a:t>
            </a:r>
            <a:r>
              <a:rPr lang="es-ES" sz="3000" cap="small" spc="-1" dirty="0">
                <a:solidFill>
                  <a:srgbClr val="073E87"/>
                </a:solidFill>
                <a:latin typeface="Century Schoolbook"/>
              </a:rPr>
              <a:t> de configuración de un cliente</a:t>
            </a:r>
            <a:endParaRPr lang="es-ES" sz="3000" spc="-1" dirty="0">
              <a:latin typeface="Arial"/>
            </a:endParaRPr>
          </a:p>
        </p:txBody>
      </p:sp>
      <p:sp>
        <p:nvSpPr>
          <p:cNvPr id="946" name="CustomShape 2"/>
          <p:cNvSpPr/>
          <p:nvPr/>
        </p:nvSpPr>
        <p:spPr>
          <a:xfrm>
            <a:off x="1981200" y="1600200"/>
            <a:ext cx="7858440" cy="487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480" algn="just">
              <a:lnSpc>
                <a:spcPct val="90000"/>
              </a:lnSpc>
              <a:spcBef>
                <a:spcPts val="689"/>
              </a:spcBef>
              <a:buClr>
                <a:srgbClr val="009999"/>
              </a:buClr>
              <a:buSzPct val="65000"/>
              <a:buFont typeface="Wingdings" charset="2"/>
              <a:buChar char=""/>
            </a:pPr>
            <a:r>
              <a:rPr lang="es-ES" sz="2400" spc="-1">
                <a:solidFill>
                  <a:srgbClr val="0D0D0D"/>
                </a:solidFill>
                <a:latin typeface="Century Schoolbook"/>
              </a:rPr>
              <a:t>Son los datos que se asignan a los clientes junto con la dirección IP y la pasarela predeterminada</a:t>
            </a:r>
            <a:endParaRPr lang="es-ES" sz="2400" spc="-1">
              <a:latin typeface="Arial"/>
            </a:endParaRPr>
          </a:p>
          <a:p>
            <a:pPr>
              <a:spcBef>
                <a:spcPts val="601"/>
              </a:spcBef>
            </a:pPr>
            <a:endParaRPr lang="es-ES" sz="2400" spc="-1">
              <a:latin typeface="Arial"/>
            </a:endParaRPr>
          </a:p>
        </p:txBody>
      </p:sp>
      <p:sp>
        <p:nvSpPr>
          <p:cNvPr id="947" name="CustomShape 3"/>
          <p:cNvSpPr/>
          <p:nvPr/>
        </p:nvSpPr>
        <p:spPr>
          <a:xfrm>
            <a:off x="9939360" y="6184440"/>
            <a:ext cx="608760" cy="52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fld id="{F4DCD9E7-0B8E-40E0-B675-D7E3C5E55C0F}" type="slidenum">
              <a:rPr lang="es-ES" sz="1400" b="1" spc="-1">
                <a:solidFill>
                  <a:srgbClr val="FFFFFF"/>
                </a:solidFill>
                <a:latin typeface="Century Schoolbook"/>
              </a:rPr>
              <a:t>9</a:t>
            </a:fld>
            <a:endParaRPr lang="es-ES" sz="1400" spc="-1">
              <a:latin typeface="Arial"/>
            </a:endParaRPr>
          </a:p>
        </p:txBody>
      </p:sp>
      <p:grpSp>
        <p:nvGrpSpPr>
          <p:cNvPr id="950" name="Group 6"/>
          <p:cNvGrpSpPr/>
          <p:nvPr/>
        </p:nvGrpSpPr>
        <p:grpSpPr>
          <a:xfrm>
            <a:off x="2073360" y="2766960"/>
            <a:ext cx="7815960" cy="3398040"/>
            <a:chOff x="549360" y="2766960"/>
            <a:chExt cx="7815960" cy="3398040"/>
          </a:xfrm>
        </p:grpSpPr>
        <p:sp>
          <p:nvSpPr>
            <p:cNvPr id="951" name="CustomShape 7"/>
            <p:cNvSpPr/>
            <p:nvPr/>
          </p:nvSpPr>
          <p:spPr>
            <a:xfrm>
              <a:off x="3211560" y="3110040"/>
              <a:ext cx="2194920" cy="2988720"/>
            </a:xfrm>
            <a:custGeom>
              <a:avLst/>
              <a:gdLst/>
              <a:ahLst/>
              <a:cxnLst/>
              <a:rect l="l" t="t" r="r" b="b"/>
              <a:pathLst>
                <a:path w="1383" h="1883">
                  <a:moveTo>
                    <a:pt x="1383" y="0"/>
                  </a:moveTo>
                  <a:lnTo>
                    <a:pt x="1083" y="1883"/>
                  </a:lnTo>
                  <a:lnTo>
                    <a:pt x="0" y="911"/>
                  </a:lnTo>
                  <a:lnTo>
                    <a:pt x="43" y="542"/>
                  </a:lnTo>
                  <a:lnTo>
                    <a:pt x="1383" y="0"/>
                  </a:lnTo>
                  <a:close/>
                </a:path>
              </a:pathLst>
            </a:custGeom>
            <a:gradFill rotWithShape="0">
              <a:gsLst>
                <a:gs pos="0">
                  <a:srgbClr val="BBCDE3"/>
                </a:gs>
                <a:gs pos="100000">
                  <a:srgbClr val="FFFFFF"/>
                </a:gs>
              </a:gsLst>
              <a:lin ang="0"/>
            </a:gradFill>
            <a:ln>
              <a:noFill/>
            </a:ln>
          </p:spPr>
          <p:style>
            <a:lnRef idx="0">
              <a:scrgbClr r="0" g="0" b="0"/>
            </a:lnRef>
            <a:fillRef idx="0">
              <a:scrgbClr r="0" g="0" b="0"/>
            </a:fillRef>
            <a:effectRef idx="0">
              <a:scrgbClr r="0" g="0" b="0"/>
            </a:effectRef>
            <a:fontRef idx="minor"/>
          </p:style>
        </p:sp>
        <p:grpSp>
          <p:nvGrpSpPr>
            <p:cNvPr id="952" name="Group 8"/>
            <p:cNvGrpSpPr/>
            <p:nvPr/>
          </p:nvGrpSpPr>
          <p:grpSpPr>
            <a:xfrm>
              <a:off x="549360" y="3506760"/>
              <a:ext cx="2991600" cy="2112480"/>
              <a:chOff x="549360" y="3506760"/>
              <a:chExt cx="2991600" cy="2112480"/>
            </a:xfrm>
          </p:grpSpPr>
          <p:sp>
            <p:nvSpPr>
              <p:cNvPr id="953" name="CustomShape 9"/>
              <p:cNvSpPr/>
              <p:nvPr/>
            </p:nvSpPr>
            <p:spPr>
              <a:xfrm>
                <a:off x="797040" y="3959280"/>
                <a:ext cx="2553840" cy="1573920"/>
              </a:xfrm>
              <a:prstGeom prst="ellipse">
                <a:avLst/>
              </a:prstGeom>
              <a:gradFill rotWithShape="0">
                <a:gsLst>
                  <a:gs pos="0">
                    <a:srgbClr val="F0F1FF"/>
                  </a:gs>
                  <a:gs pos="100000">
                    <a:srgbClr val="B3C8DF"/>
                  </a:gs>
                </a:gsLst>
                <a:lin ang="0"/>
              </a:gradFill>
              <a:ln w="9360">
                <a:solidFill>
                  <a:srgbClr val="808080"/>
                </a:solidFill>
                <a:round/>
              </a:ln>
              <a:effectLst>
                <a:outerShdw dist="35638" dir="2700000" algn="ctr" rotWithShape="0">
                  <a:srgbClr val="ADADAD"/>
                </a:outerShdw>
              </a:effectLst>
            </p:spPr>
            <p:style>
              <a:lnRef idx="0">
                <a:scrgbClr r="0" g="0" b="0"/>
              </a:lnRef>
              <a:fillRef idx="0">
                <a:scrgbClr r="0" g="0" b="0"/>
              </a:fillRef>
              <a:effectRef idx="0">
                <a:scrgbClr r="0" g="0" b="0"/>
              </a:effectRef>
              <a:fontRef idx="minor"/>
            </p:style>
          </p:sp>
          <p:pic>
            <p:nvPicPr>
              <p:cNvPr id="954" name="Picture 9"/>
              <p:cNvPicPr/>
              <p:nvPr/>
            </p:nvPicPr>
            <p:blipFill>
              <a:blip r:embed="rId3"/>
              <a:stretch/>
            </p:blipFill>
            <p:spPr>
              <a:xfrm>
                <a:off x="2430360" y="3506760"/>
                <a:ext cx="1110600" cy="1352520"/>
              </a:xfrm>
              <a:prstGeom prst="rect">
                <a:avLst/>
              </a:prstGeom>
              <a:ln>
                <a:noFill/>
              </a:ln>
            </p:spPr>
          </p:pic>
          <p:pic>
            <p:nvPicPr>
              <p:cNvPr id="955" name="Picture 10"/>
              <p:cNvPicPr/>
              <p:nvPr/>
            </p:nvPicPr>
            <p:blipFill>
              <a:blip r:embed="rId4"/>
              <a:stretch/>
            </p:blipFill>
            <p:spPr>
              <a:xfrm>
                <a:off x="549360" y="4215240"/>
                <a:ext cx="1108800" cy="1404000"/>
              </a:xfrm>
              <a:prstGeom prst="rect">
                <a:avLst/>
              </a:prstGeom>
              <a:ln>
                <a:noFill/>
              </a:ln>
            </p:spPr>
          </p:pic>
        </p:grpSp>
        <p:sp>
          <p:nvSpPr>
            <p:cNvPr id="956" name="CustomShape 10"/>
            <p:cNvSpPr/>
            <p:nvPr/>
          </p:nvSpPr>
          <p:spPr>
            <a:xfrm>
              <a:off x="2289240" y="3065400"/>
              <a:ext cx="1445400" cy="342000"/>
            </a:xfrm>
            <a:prstGeom prst="roundRect">
              <a:avLst>
                <a:gd name="adj" fmla="val 4167"/>
              </a:avLst>
            </a:prstGeom>
            <a:solidFill>
              <a:schemeClr val="bg1"/>
            </a:solidFill>
            <a:ln w="9360">
              <a:solidFill>
                <a:srgbClr val="4D4D4D"/>
              </a:solidFill>
              <a:round/>
            </a:ln>
            <a:effectLst>
              <a:outerShdw dist="35638" dir="2700000" algn="ctr" rotWithShape="0">
                <a:srgbClr val="AFAFAF"/>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ES" spc="-1">
                  <a:solidFill>
                    <a:srgbClr val="000000"/>
                  </a:solidFill>
                  <a:latin typeface="Arial Narrow"/>
                  <a:ea typeface="DejaVu Sans"/>
                </a:rPr>
                <a:t>Cliente DHCP</a:t>
              </a:r>
              <a:endParaRPr lang="es-ES" spc="-1">
                <a:latin typeface="Arial"/>
              </a:endParaRPr>
            </a:p>
          </p:txBody>
        </p:sp>
        <p:sp>
          <p:nvSpPr>
            <p:cNvPr id="957" name="CustomShape 11"/>
            <p:cNvSpPr/>
            <p:nvPr/>
          </p:nvSpPr>
          <p:spPr>
            <a:xfrm>
              <a:off x="957240" y="5700600"/>
              <a:ext cx="1445400" cy="342000"/>
            </a:xfrm>
            <a:prstGeom prst="roundRect">
              <a:avLst>
                <a:gd name="adj" fmla="val 4167"/>
              </a:avLst>
            </a:prstGeom>
            <a:solidFill>
              <a:schemeClr val="bg1"/>
            </a:solidFill>
            <a:ln w="9360">
              <a:solidFill>
                <a:srgbClr val="4D4D4D"/>
              </a:solidFill>
              <a:round/>
            </a:ln>
            <a:effectLst>
              <a:outerShdw dist="35638" dir="2700000" algn="ctr" rotWithShape="0">
                <a:srgbClr val="AFAFAF"/>
              </a:outerShdw>
            </a:effectLst>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s-ES" spc="-1">
                  <a:solidFill>
                    <a:srgbClr val="000000"/>
                  </a:solidFill>
                  <a:latin typeface="Arial Narrow"/>
                  <a:ea typeface="DejaVu Sans"/>
                </a:rPr>
                <a:t>Server DHCP</a:t>
              </a:r>
              <a:endParaRPr lang="es-ES" spc="-1">
                <a:latin typeface="Arial"/>
              </a:endParaRPr>
            </a:p>
          </p:txBody>
        </p:sp>
        <p:sp>
          <p:nvSpPr>
            <p:cNvPr id="958" name="CustomShape 12"/>
            <p:cNvSpPr/>
            <p:nvPr/>
          </p:nvSpPr>
          <p:spPr>
            <a:xfrm>
              <a:off x="4505400" y="2766960"/>
              <a:ext cx="3859920" cy="3398040"/>
            </a:xfrm>
            <a:prstGeom prst="roundRect">
              <a:avLst>
                <a:gd name="adj" fmla="val 4167"/>
              </a:avLst>
            </a:prstGeom>
            <a:solidFill>
              <a:srgbClr val="B3C8DF"/>
            </a:solidFill>
            <a:ln w="9360">
              <a:solidFill>
                <a:srgbClr val="4D4D4D"/>
              </a:solidFill>
              <a:round/>
            </a:ln>
            <a:effectLst>
              <a:outerShdw dist="35638" dir="2700000" algn="ctr" rotWithShape="0">
                <a:srgbClr val="AFAFAF"/>
              </a:outerShdw>
            </a:effectLst>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s-ES" sz="2000" spc="-1">
                  <a:solidFill>
                    <a:srgbClr val="000000"/>
                  </a:solidFill>
                  <a:latin typeface="Arial Narrow"/>
                  <a:ea typeface="DejaVu Sans"/>
                </a:rPr>
                <a:t>Datos de configuración de un cliente</a:t>
              </a:r>
              <a:endParaRPr lang="es-ES" sz="2000" spc="-1">
                <a:latin typeface="Arial"/>
              </a:endParaRPr>
            </a:p>
          </p:txBody>
        </p:sp>
        <p:sp>
          <p:nvSpPr>
            <p:cNvPr id="959" name="CustomShape 13"/>
            <p:cNvSpPr/>
            <p:nvPr/>
          </p:nvSpPr>
          <p:spPr>
            <a:xfrm>
              <a:off x="4756320" y="3287880"/>
              <a:ext cx="3357000" cy="2629800"/>
            </a:xfrm>
            <a:prstGeom prst="roundRect">
              <a:avLst>
                <a:gd name="adj" fmla="val 4167"/>
              </a:avLst>
            </a:prstGeom>
            <a:gradFill rotWithShape="0">
              <a:gsLst>
                <a:gs pos="0">
                  <a:srgbClr val="EEEFD7"/>
                </a:gs>
                <a:gs pos="100000">
                  <a:srgbClr val="D5D69C"/>
                </a:gs>
              </a:gsLst>
              <a:lin ang="2700000"/>
            </a:gradFill>
            <a:ln w="9360">
              <a:solidFill>
                <a:srgbClr val="4D4D4D"/>
              </a:solidFill>
              <a:round/>
            </a:ln>
            <a:effectLst>
              <a:outerShdw dist="35638" dir="2700000" algn="ctr" rotWithShape="0">
                <a:srgbClr val="AFAFAF"/>
              </a:outerShdw>
            </a:effectLst>
          </p:spPr>
          <p:style>
            <a:lnRef idx="0">
              <a:scrgbClr r="0" g="0" b="0"/>
            </a:lnRef>
            <a:fillRef idx="0">
              <a:scrgbClr r="0" g="0" b="0"/>
            </a:fillRef>
            <a:effectRef idx="0">
              <a:scrgbClr r="0" g="0" b="0"/>
            </a:effectRef>
            <a:fontRef idx="minor"/>
          </p:style>
          <p:txBody>
            <a:bodyPr lIns="90000" tIns="91440" rIns="90000" bIns="45000"/>
            <a:lstStyle/>
            <a:p>
              <a:pPr marL="225360" indent="-224640">
                <a:lnSpc>
                  <a:spcPct val="90000"/>
                </a:lnSpc>
                <a:spcBef>
                  <a:spcPts val="1100"/>
                </a:spcBef>
                <a:buSzPct val="100101"/>
                <a:buBlip>
                  <a:blip r:embed="rId5"/>
                </a:buBlip>
              </a:pPr>
              <a:r>
                <a:rPr lang="es-ES" sz="2000" spc="-1">
                  <a:solidFill>
                    <a:srgbClr val="000000"/>
                  </a:solidFill>
                  <a:latin typeface="Arial Narrow"/>
                  <a:ea typeface="DejaVu Sans"/>
                </a:rPr>
                <a:t>Dirección IP</a:t>
              </a:r>
              <a:endParaRPr lang="es-ES" sz="2000" spc="-1">
                <a:latin typeface="Arial"/>
              </a:endParaRPr>
            </a:p>
            <a:p>
              <a:pPr marL="225360" indent="-224640">
                <a:lnSpc>
                  <a:spcPct val="90000"/>
                </a:lnSpc>
                <a:spcBef>
                  <a:spcPts val="1100"/>
                </a:spcBef>
                <a:buSzPct val="100101"/>
                <a:buBlip>
                  <a:blip r:embed="rId5"/>
                </a:buBlip>
              </a:pPr>
              <a:r>
                <a:rPr lang="es-ES" sz="2000" spc="-1">
                  <a:solidFill>
                    <a:srgbClr val="000000"/>
                  </a:solidFill>
                  <a:latin typeface="Arial Narrow"/>
                  <a:ea typeface="DejaVu Sans"/>
                </a:rPr>
                <a:t>Máscara de subred</a:t>
              </a:r>
              <a:endParaRPr lang="es-ES" sz="2000" spc="-1">
                <a:latin typeface="Arial"/>
              </a:endParaRPr>
            </a:p>
            <a:p>
              <a:pPr marL="225360" indent="-224640">
                <a:lnSpc>
                  <a:spcPct val="90000"/>
                </a:lnSpc>
                <a:spcBef>
                  <a:spcPts val="1100"/>
                </a:spcBef>
                <a:buSzPct val="100101"/>
                <a:buBlip>
                  <a:blip r:embed="rId5"/>
                </a:buBlip>
              </a:pPr>
              <a:r>
                <a:rPr lang="es-ES" sz="2000" spc="-1">
                  <a:solidFill>
                    <a:srgbClr val="000000"/>
                  </a:solidFill>
                  <a:latin typeface="Arial Narrow"/>
                  <a:ea typeface="DejaVu Sans"/>
                </a:rPr>
                <a:t>Opciones:</a:t>
              </a:r>
              <a:endParaRPr lang="es-ES" sz="2000" spc="-1">
                <a:latin typeface="Arial"/>
              </a:endParaRPr>
            </a:p>
            <a:p>
              <a:pPr marL="519120" lvl="1" indent="-178560">
                <a:lnSpc>
                  <a:spcPct val="95000"/>
                </a:lnSpc>
                <a:buClr>
                  <a:srgbClr val="4584D3"/>
                </a:buClr>
                <a:buFont typeface="Wingdings" charset="2"/>
                <a:buChar char=""/>
              </a:pPr>
              <a:r>
                <a:rPr lang="es-ES" sz="2000" spc="-1">
                  <a:solidFill>
                    <a:srgbClr val="000000"/>
                  </a:solidFill>
                  <a:latin typeface="Arial Narrow"/>
                  <a:ea typeface="DejaVu Sans"/>
                </a:rPr>
                <a:t>Dirección IP del ruter</a:t>
              </a:r>
              <a:endParaRPr lang="es-ES" sz="2000" spc="-1">
                <a:latin typeface="Arial"/>
              </a:endParaRPr>
            </a:p>
            <a:p>
              <a:pPr marL="519120" lvl="1" indent="-178560">
                <a:lnSpc>
                  <a:spcPct val="95000"/>
                </a:lnSpc>
                <a:buClr>
                  <a:srgbClr val="4584D3"/>
                </a:buClr>
                <a:buFont typeface="Wingdings" charset="2"/>
                <a:buChar char=""/>
              </a:pPr>
              <a:r>
                <a:rPr lang="es-ES" sz="2000" spc="-1">
                  <a:solidFill>
                    <a:srgbClr val="000000"/>
                  </a:solidFill>
                  <a:latin typeface="Arial Narrow"/>
                  <a:ea typeface="DejaVu Sans"/>
                </a:rPr>
                <a:t>Dirección IP del DNS</a:t>
              </a:r>
              <a:endParaRPr lang="es-ES" sz="2000" spc="-1">
                <a:latin typeface="Arial"/>
              </a:endParaRPr>
            </a:p>
            <a:p>
              <a:pPr marL="519120" lvl="1" indent="-178560">
                <a:lnSpc>
                  <a:spcPct val="95000"/>
                </a:lnSpc>
                <a:buClr>
                  <a:srgbClr val="4584D3"/>
                </a:buClr>
                <a:buFont typeface="Wingdings" charset="2"/>
                <a:buChar char=""/>
              </a:pPr>
              <a:r>
                <a:rPr lang="es-ES" sz="2000" spc="-1">
                  <a:solidFill>
                    <a:srgbClr val="000000"/>
                  </a:solidFill>
                  <a:latin typeface="Arial Narrow"/>
                  <a:ea typeface="DejaVu Sans"/>
                </a:rPr>
                <a:t>Dirección IP del WINS</a:t>
              </a:r>
              <a:endParaRPr lang="es-ES" sz="2000" spc="-1">
                <a:latin typeface="Arial"/>
              </a:endParaRPr>
            </a:p>
            <a:p>
              <a:pPr marL="519120" lvl="1" indent="-178560">
                <a:lnSpc>
                  <a:spcPct val="95000"/>
                </a:lnSpc>
                <a:buClr>
                  <a:srgbClr val="4584D3"/>
                </a:buClr>
                <a:buFont typeface="Wingdings" charset="2"/>
                <a:buChar char=""/>
              </a:pPr>
              <a:r>
                <a:rPr lang="es-ES" sz="2000" spc="-1">
                  <a:solidFill>
                    <a:srgbClr val="000000"/>
                  </a:solidFill>
                  <a:latin typeface="Arial Narrow"/>
                  <a:ea typeface="DejaVu Sans"/>
                </a:rPr>
                <a:t>Nombre de dominio</a:t>
              </a:r>
              <a:endParaRPr lang="es-ES" sz="2000" spc="-1">
                <a:latin typeface="Arial"/>
              </a:endParaRPr>
            </a:p>
          </p:txBody>
        </p:sp>
      </p:grpSp>
    </p:spTree>
  </p:cSld>
  <p:clrMapOvr>
    <a:masterClrMapping/>
  </p:clrMapOvr>
  <p:timing>
    <p:tnLst>
      <p:par>
        <p:cTn id="1" dur="indefinite" restart="never" nodeType="tmRoot">
          <p:childTnLst>
            <p:seq>
              <p:cTn id="2" dur="indefinite" nodeType="mainSeq">
                <p:childTnLst>
                  <p:par>
                    <p:cTn id="3" fill="hold" nodeType="clickEffect">
                      <p:stCondLst>
                        <p:cond delay="0"/>
                      </p:stCondLst>
                      <p:childTnLst>
                        <p:par>
                          <p:cTn id="4" fill="hold" nodeType="withEffect">
                            <p:stCondLst>
                              <p:cond delay="0"/>
                            </p:stCondLst>
                            <p:childTnLst>
                              <p:par>
                                <p:cTn id="5" presetID="15" presetClass="entr" fill="hold" nodeType="withEffect">
                                  <p:stCondLst>
                                    <p:cond delay="0"/>
                                  </p:stCondLst>
                                  <p:childTnLst>
                                    <p:set>
                                      <p:cBhvr>
                                        <p:cTn id="6" dur="1" fill="hold">
                                          <p:stCondLst>
                                            <p:cond delay="0"/>
                                          </p:stCondLst>
                                        </p:cTn>
                                        <p:tgtEl>
                                          <p:spTgt spid="950"/>
                                        </p:tgtEl>
                                        <p:attrNameLst>
                                          <p:attrName>style.visibility</p:attrName>
                                        </p:attrNameLst>
                                      </p:cBhvr>
                                      <p:to>
                                        <p:strVal val="visible"/>
                                      </p:to>
                                    </p:set>
                                    <p:anim calcmode="lin" valueType="num">
                                      <p:cBhvr additive="repl">
                                        <p:cTn id="7" dur="1000" fill="hold"/>
                                        <p:tgtEl>
                                          <p:spTgt spid="950"/>
                                        </p:tgtEl>
                                        <p:attrNameLst>
                                          <p:attrName>ppt_w</p:attrName>
                                        </p:attrNameLst>
                                      </p:cBhvr>
                                      <p:tavLst>
                                        <p:tav tm="0">
                                          <p:val>
                                            <p:fltVal val="0"/>
                                          </p:val>
                                        </p:tav>
                                        <p:tav tm="100000">
                                          <p:val>
                                            <p:strVal val="#ppt_w"/>
                                          </p:val>
                                        </p:tav>
                                      </p:tavLst>
                                    </p:anim>
                                    <p:anim calcmode="lin" valueType="num">
                                      <p:cBhvr additive="repl">
                                        <p:cTn id="8" dur="1000" fill="hold"/>
                                        <p:tgtEl>
                                          <p:spTgt spid="950"/>
                                        </p:tgtEl>
                                        <p:attrNameLst>
                                          <p:attrName>ppt_h</p:attrName>
                                        </p:attrNameLst>
                                      </p:cBhvr>
                                      <p:tavLst>
                                        <p:tav tm="0">
                                          <p:val>
                                            <p:fltVal val="0"/>
                                          </p:val>
                                        </p:tav>
                                        <p:tav tm="100000">
                                          <p:val>
                                            <p:strVal val="#ppt_h"/>
                                          </p:val>
                                        </p:tav>
                                      </p:tavLst>
                                    </p:anim>
                                    <p:anim calcmode="lin" valueType="num">
                                      <p:cBhvr additive="repl">
                                        <p:cTn id="9" dur="1000" fill="hold"/>
                                        <p:tgtEl>
                                          <p:spTgt spid="950"/>
                                        </p:tgtEl>
                                        <p:attrNameLst>
                                          <p:attrName>ppt_x</p:attrName>
                                        </p:attrNameLst>
                                      </p:cBhvr>
                                      <p:tavLst>
                                        <p:tav tm="0">
                                          <p:val>
                                            <p:fltVal val="0"/>
                                          </p:val>
                                        </p:tav>
                                        <p:tav tm="100000">
                                          <p:val>
                                            <p:fltVal val="1"/>
                                          </p:val>
                                        </p:tav>
                                      </p:tavLst>
                                    </p:anim>
                                    <p:anim calcmode="lin" valueType="num">
                                      <p:cBhvr additive="repl">
                                        <p:cTn id="10" dur="1000" fill="hold"/>
                                        <p:tgtEl>
                                          <p:spTgt spid="950"/>
                                        </p:tgtEl>
                                        <p:attrNameLst>
                                          <p:attrName>ppt_y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2088</TotalTime>
  <Words>990</Words>
  <Application>Microsoft Office PowerPoint</Application>
  <PresentationFormat>Panorámica</PresentationFormat>
  <Paragraphs>82</Paragraphs>
  <Slides>13</Slides>
  <Notes>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13</vt:i4>
      </vt:variant>
    </vt:vector>
  </HeadingPairs>
  <TitlesOfParts>
    <vt:vector size="21" baseType="lpstr">
      <vt:lpstr>Arial</vt:lpstr>
      <vt:lpstr>Arial Narrow</vt:lpstr>
      <vt:lpstr>Calibri</vt:lpstr>
      <vt:lpstr>Calibri Light</vt:lpstr>
      <vt:lpstr>Century Schoolbook</vt:lpstr>
      <vt:lpstr>DejaVu Sans</vt:lpstr>
      <vt:lpstr>Wingdings</vt:lpstr>
      <vt:lpstr>Tema de Office</vt:lpstr>
      <vt:lpstr>CP #2</vt:lpstr>
      <vt:lpstr>Aseguramiento del nivel de partida</vt:lpstr>
      <vt:lpstr>Recordando</vt:lpstr>
      <vt:lpstr>Diferencia entre un dominio y una zona</vt:lpstr>
      <vt:lpstr>Diferenciación entre servidores DNS primarios y secundarios</vt:lpstr>
      <vt:lpstr>A tener en cuenta…</vt:lpstr>
      <vt:lpstr>Presentación de PowerPoint</vt:lpstr>
      <vt:lpstr>Presentación de PowerPoint</vt:lpstr>
      <vt:lpstr>Presentación de PowerPoint</vt:lpstr>
      <vt:lpstr>Presentación de PowerPoint</vt:lpstr>
      <vt:lpstr>Tìpos de Host virtuales</vt:lpstr>
      <vt:lpstr>Ejemplo</vt:lpstr>
      <vt:lpstr>Configuración de Virtual host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Ruth</dc:creator>
  <cp:lastModifiedBy>Ruth</cp:lastModifiedBy>
  <cp:revision>20</cp:revision>
  <dcterms:created xsi:type="dcterms:W3CDTF">2022-10-17T05:26:26Z</dcterms:created>
  <dcterms:modified xsi:type="dcterms:W3CDTF">2022-10-18T16:15:03Z</dcterms:modified>
</cp:coreProperties>
</file>