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5B_6BCCF134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6F_DCF41858.xml" ContentType="application/vnd.ms-powerpoint.comments+xml"/>
  <Override PartName="/ppt/notesSlides/notesSlide6.xml" ContentType="application/vnd.openxmlformats-officedocument.presentationml.notesSlide+xml"/>
  <Override PartName="/ppt/comments/modernComment_16D_67C08681.xml" ContentType="application/vnd.ms-powerpoint.comments+xml"/>
  <Override PartName="/ppt/notesSlides/notesSlide7.xml" ContentType="application/vnd.openxmlformats-officedocument.presentationml.notesSlide+xml"/>
  <Override PartName="/ppt/comments/modernComment_16A_3C114969.xml" ContentType="application/vnd.ms-powerpoint.comments+xml"/>
  <Override PartName="/ppt/notesSlides/notesSlide8.xml" ContentType="application/vnd.openxmlformats-officedocument.presentationml.notesSlide+xml"/>
  <Override PartName="/ppt/comments/modernComment_16E_27F18FD9.xml" ContentType="application/vnd.ms-powerpoint.comments+xml"/>
  <Override PartName="/ppt/notesSlides/notesSlide9.xml" ContentType="application/vnd.openxmlformats-officedocument.presentationml.notesSlide+xml"/>
  <Override PartName="/ppt/comments/modernComment_170_8F008417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68_22A75AB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  <p:sldMasterId id="2147483678" r:id="rId5"/>
  </p:sldMasterIdLst>
  <p:notesMasterIdLst>
    <p:notesMasterId r:id="rId18"/>
  </p:notesMasterIdLst>
  <p:sldIdLst>
    <p:sldId id="329" r:id="rId6"/>
    <p:sldId id="347" r:id="rId7"/>
    <p:sldId id="369" r:id="rId8"/>
    <p:sldId id="350" r:id="rId9"/>
    <p:sldId id="340" r:id="rId10"/>
    <p:sldId id="367" r:id="rId11"/>
    <p:sldId id="365" r:id="rId12"/>
    <p:sldId id="362" r:id="rId13"/>
    <p:sldId id="366" r:id="rId14"/>
    <p:sldId id="368" r:id="rId15"/>
    <p:sldId id="370" r:id="rId16"/>
    <p:sldId id="360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4CA813-2443-82B7-234C-C29835318969}" name="Mark Cole" initials="" userId="S::MARK.COLE@BCBSRI.ORG::f39e6007-e187-47c9-943b-355e8ef40306" providerId="AD"/>
  <p188:author id="{46053121-0A8E-FDF4-8A2E-78EEFC829311}" name="Tatum Kelly" initials="TK" userId="S::Tatum.Kelly@BCBSRI.ORG::291ace3c-cce3-4101-81c0-a7db8e6baef1" providerId="AD"/>
  <p188:author id="{C65D8825-415F-D3B1-9E5C-B8094398BF99}" name="Andrew Faulkner" initials="AF" userId="S::andrew.faulkner@bcbsri.org::1a0a0d5b-1429-4657-965d-c9548a6d5a8b" providerId="AD"/>
  <p188:author id="{7BFEDAAB-1CED-7912-4D5C-88B4B3D5ACAA}" name="Andrew Faulkner" initials="AF" userId="S::ANDREW.FAULKNER@BCBSRI.ORG::1a0a0d5b-1429-4657-965d-c9548a6d5a8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y Reyes" initials="MR" lastIdx="1" clrIdx="0">
    <p:extLst>
      <p:ext uri="{19B8F6BF-5375-455C-9EA6-DF929625EA0E}">
        <p15:presenceInfo xmlns:p15="http://schemas.microsoft.com/office/powerpoint/2012/main" userId="S-1-5-21-248563636-3944693761-3450104092-358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9B5"/>
    <a:srgbClr val="FFFF99"/>
    <a:srgbClr val="E7FAFF"/>
    <a:srgbClr val="E6F7D1"/>
    <a:srgbClr val="FEE9DE"/>
    <a:srgbClr val="D09E00"/>
    <a:srgbClr val="A50021"/>
    <a:srgbClr val="F8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02E2C-7463-43E6-94DB-DAF976F86DAD}" v="153" dt="2024-04-19T15:30:19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omments/modernComment_15B_6BCCF1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4F37E7-0158-476A-8AEC-B0499B8BE46D}" authorId="{C65D8825-415F-D3B1-9E5C-B8094398BF99}" created="2024-02-29T19:13:31.682">
    <pc:sldMkLst xmlns:pc="http://schemas.microsoft.com/office/powerpoint/2013/main/command">
      <pc:docMk/>
      <pc:sldMk cId="1808593204" sldId="347"/>
    </pc:sldMkLst>
    <p188:replyLst>
      <p188:reply id="{CA68FE69-A73B-4F94-A17B-29ACFC19EE38}" authorId="{C65D8825-415F-D3B1-9E5C-B8094398BF99}" created="2024-03-29T15:39:23.527">
        <p188:txBody>
          <a:bodyPr/>
          <a:lstStyle/>
          <a:p>
            <a:r>
              <a:rPr lang="en-US"/>
              <a:t>check real time</a:t>
            </a:r>
          </a:p>
        </p188:txBody>
      </p188:reply>
    </p188:replyLst>
    <p188:txBody>
      <a:bodyPr/>
      <a:lstStyle/>
      <a:p>
        <a:r>
          <a:rPr lang="en-US"/>
          <a:t>remove 360</a:t>
        </a:r>
      </a:p>
    </p188:txBody>
  </p188:cm>
</p188:cmLst>
</file>

<file path=ppt/comments/modernComment_168_22A75A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E23363-46C5-4403-A3E5-5519B72A3292}" authorId="{C65D8825-415F-D3B1-9E5C-B8094398BF99}" created="2024-02-01T14:31:13.731">
    <pc:sldMkLst xmlns:pc="http://schemas.microsoft.com/office/powerpoint/2013/main/command">
      <pc:docMk/>
      <pc:sldMk cId="581393083" sldId="360"/>
    </pc:sldMkLst>
    <p188:replyLst>
      <p188:reply id="{8F0839CD-C348-404C-B737-E53C1F85E973}" authorId="{C65D8825-415F-D3B1-9E5C-B8094398BF99}" created="2024-02-01T14:45:52.297">
        <p188:txBody>
          <a:bodyPr/>
          <a:lstStyle/>
          <a:p>
            <a:r>
              <a:rPr lang="en-US"/>
              <a:t>goals for 2024</a:t>
            </a:r>
          </a:p>
        </p188:txBody>
      </p188:reply>
    </p188:replyLst>
    <p188:txBody>
      <a:bodyPr/>
      <a:lstStyle/>
      <a:p>
        <a:r>
          <a:rPr lang="en-US"/>
          <a:t>add actions and milestones</a:t>
        </a:r>
      </a:p>
    </p188:txBody>
  </p188:cm>
  <p188:cm id="{4A8B8789-D614-438A-942C-890E0148727D}" authorId="{C65D8825-415F-D3B1-9E5C-B8094398BF99}" created="2024-02-01T14:42:09.601">
    <pc:sldMkLst xmlns:pc="http://schemas.microsoft.com/office/powerpoint/2013/main/command">
      <pc:docMk/>
      <pc:sldMk cId="581393083" sldId="360"/>
    </pc:sldMkLst>
    <p188:replyLst>
      <p188:reply id="{FE7C9555-F03B-40F5-B95B-0AE863CC4C31}" authorId="{C65D8825-415F-D3B1-9E5C-B8094398BF99}" created="2024-02-01T14:42:37.742">
        <p188:txBody>
          <a:bodyPr/>
          <a:lstStyle/>
          <a:p>
            <a:r>
              <a:rPr lang="en-US"/>
              <a:t>common goals is one approach</a:t>
            </a:r>
          </a:p>
        </p188:txBody>
      </p188:reply>
    </p188:replyLst>
    <p188:txBody>
      <a:bodyPr/>
      <a:lstStyle/>
      <a:p>
        <a:r>
          <a:rPr lang="en-US"/>
          <a:t>how get "teeth" to it</a:t>
        </a:r>
      </a:p>
    </p188:txBody>
  </p188:cm>
  <p188:cm id="{4CCCE626-1475-4292-AC11-C4559D48E29A}" authorId="{C65D8825-415F-D3B1-9E5C-B8094398BF99}" created="2024-02-01T14:47:34.020">
    <pc:sldMkLst xmlns:pc="http://schemas.microsoft.com/office/powerpoint/2013/main/command">
      <pc:docMk/>
      <pc:sldMk cId="581393083" sldId="360"/>
    </pc:sldMkLst>
    <p188:txBody>
      <a:bodyPr/>
      <a:lstStyle/>
      <a:p>
        <a:r>
          <a:rPr lang="en-US"/>
          <a:t>all review charter</a:t>
        </a:r>
      </a:p>
    </p188:txBody>
  </p188:cm>
</p188:cmLst>
</file>

<file path=ppt/comments/modernComment_16A_3C1149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40F4BB-11BF-4EB9-93D6-6A305D959859}" authorId="{C65D8825-415F-D3B1-9E5C-B8094398BF99}" created="2024-02-01T14:33:18.220">
    <pc:sldMkLst xmlns:pc="http://schemas.microsoft.com/office/powerpoint/2013/main/command">
      <pc:docMk/>
      <pc:sldMk cId="982703423" sldId="340"/>
    </pc:sldMkLst>
    <p188:txBody>
      <a:bodyPr/>
      <a:lstStyle/>
      <a:p>
        <a:r>
          <a:rPr lang="en-US"/>
          <a:t>integrate AI</a:t>
        </a:r>
      </a:p>
    </p188:txBody>
  </p188:cm>
  <p188:cm id="{5F07656A-F796-41CF-B6E6-238C67AE7BCA}" authorId="{C65D8825-415F-D3B1-9E5C-B8094398BF99}" created="2024-02-01T14:52:12.156">
    <pc:sldMkLst xmlns:pc="http://schemas.microsoft.com/office/powerpoint/2013/main/command">
      <pc:docMk/>
      <pc:sldMk cId="982703423" sldId="340"/>
    </pc:sldMkLst>
    <p188:txBody>
      <a:bodyPr/>
      <a:lstStyle/>
      <a:p>
        <a:r>
          <a:rPr lang="en-US"/>
          <a:t>consolidate/eliminate/inventory</a:t>
        </a:r>
      </a:p>
    </p188:txBody>
  </p188:cm>
</p188:cmLst>
</file>

<file path=ppt/comments/modernComment_16D_67C086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808A22-C88B-4BF4-9FFF-D99F6AD84CC7}" authorId="{C65D8825-415F-D3B1-9E5C-B8094398BF99}" created="2024-02-01T14:32:22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25883089" sldId="355"/>
      <ac:spMk id="6" creationId="{09AFE34C-21E3-86E1-2F4A-4D3CE892372B}"/>
    </ac:deMkLst>
    <p188:txBody>
      <a:bodyPr/>
      <a:lstStyle/>
      <a:p>
        <a:r>
          <a:rPr lang="en-US"/>
          <a:t>actions and milestones</a:t>
        </a:r>
      </a:p>
    </p188:txBody>
  </p188:cm>
</p188:cmLst>
</file>

<file path=ppt/comments/modernComment_16E_27F18F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912DC6-8428-43FC-BB6C-8AE827DC881E}" authorId="{C65D8825-415F-D3B1-9E5C-B8094398BF99}" created="2024-02-01T14:33:18.220">
    <pc:sldMkLst xmlns:pc="http://schemas.microsoft.com/office/powerpoint/2013/main/command">
      <pc:docMk/>
      <pc:sldMk cId="982703423" sldId="340"/>
    </pc:sldMkLst>
    <p188:txBody>
      <a:bodyPr/>
      <a:lstStyle/>
      <a:p>
        <a:r>
          <a:rPr lang="en-US"/>
          <a:t>integrate AI</a:t>
        </a:r>
      </a:p>
    </p188:txBody>
  </p188:cm>
  <p188:cm id="{76D3C2D7-4FDB-4548-B0AF-E0A97969C060}" authorId="{C65D8825-415F-D3B1-9E5C-B8094398BF99}" created="2024-02-01T14:52:12.156">
    <pc:sldMkLst xmlns:pc="http://schemas.microsoft.com/office/powerpoint/2013/main/command">
      <pc:docMk/>
      <pc:sldMk cId="982703423" sldId="340"/>
    </pc:sldMkLst>
    <p188:txBody>
      <a:bodyPr/>
      <a:lstStyle/>
      <a:p>
        <a:r>
          <a:rPr lang="en-US"/>
          <a:t>consolidate/eliminate/inventory</a:t>
        </a:r>
      </a:p>
    </p188:txBody>
  </p188:cm>
</p188:cmLst>
</file>

<file path=ppt/comments/modernComment_16F_DCF418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5EE13C-3CD9-426C-A86C-6E00FEC5C1AC}" authorId="{C65D8825-415F-D3B1-9E5C-B8094398BF99}" created="2024-02-01T14:32:22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06984536" sldId="367"/>
      <ac:spMk id="6" creationId="{09AFE34C-21E3-86E1-2F4A-4D3CE892372B}"/>
    </ac:deMkLst>
    <p188:txBody>
      <a:bodyPr/>
      <a:lstStyle/>
      <a:p>
        <a:r>
          <a:rPr lang="en-US"/>
          <a:t>actions and milestones</a:t>
        </a:r>
      </a:p>
    </p188:txBody>
  </p188:cm>
</p188:cmLst>
</file>

<file path=ppt/comments/modernComment_170_8F0084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EB0CFF-9FB9-4F62-B31E-1F237B1F5BC6}" authorId="{C65D8825-415F-D3B1-9E5C-B8094398BF99}" created="2024-02-29T19:19:20.396">
    <pc:sldMkLst xmlns:pc="http://schemas.microsoft.com/office/powerpoint/2013/main/command">
      <pc:docMk/>
      <pc:sldMk cId="1812582427" sldId="359"/>
    </pc:sldMkLst>
    <p188:txBody>
      <a:bodyPr/>
      <a:lstStyle/>
      <a:p>
        <a:r>
          <a:rPr lang="en-US"/>
          <a:t>add Gannt chart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96EBC63-B6D4-4CA8-8CE1-26770E72E4C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BEF79404-791F-4F74-ACA4-0DD939E22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Projected 2019 utilization based on Winters’ method</a:t>
            </a:r>
          </a:p>
          <a:p>
            <a:pPr lvl="1"/>
            <a:r>
              <a:rPr lang="en-US"/>
              <a:t>Based on 3 years of historical data</a:t>
            </a:r>
          </a:p>
          <a:p>
            <a:pPr lvl="1"/>
            <a:r>
              <a:rPr lang="en-US"/>
              <a:t>Projects monthly seasonality for key utilization categories</a:t>
            </a:r>
          </a:p>
          <a:p>
            <a:r>
              <a:rPr lang="en-US"/>
              <a:t>Projected 2019 paid PMPM scaled to match financial plan</a:t>
            </a:r>
          </a:p>
          <a:p>
            <a:pPr lvl="1"/>
            <a:r>
              <a:rPr lang="en-US"/>
              <a:t>Monthly seasonality based on Winters’ method projections and number of business days in each month for each category</a:t>
            </a:r>
          </a:p>
          <a:p>
            <a:r>
              <a:rPr lang="en-US"/>
              <a:t>Aggregate paid PMPM completed using corporate completion factors</a:t>
            </a:r>
          </a:p>
          <a:p>
            <a:pPr lvl="1"/>
            <a:r>
              <a:rPr lang="en-US"/>
              <a:t>Utilization completion factors created at a more granular level based on historical experience</a:t>
            </a:r>
          </a:p>
          <a:p>
            <a:pPr lvl="1"/>
            <a:r>
              <a:rPr lang="en-US"/>
              <a:t>Inpatient completion factors based on authorization data from CCMS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1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F1DF3-C2B1-41F6-9ECA-5C2DB9F66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77E57-AF7A-AB39-5A0C-BD937C978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5D5A5-6475-9582-A6C1-BE7616F2D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Projected 2019 utilization based on Winters’ method</a:t>
            </a:r>
          </a:p>
          <a:p>
            <a:pPr lvl="1"/>
            <a:r>
              <a:rPr lang="en-US"/>
              <a:t>Based on 3 years of historical data</a:t>
            </a:r>
          </a:p>
          <a:p>
            <a:pPr lvl="1"/>
            <a:r>
              <a:rPr lang="en-US"/>
              <a:t>Projects monthly seasonality for key utilization categories</a:t>
            </a:r>
          </a:p>
          <a:p>
            <a:r>
              <a:rPr lang="en-US"/>
              <a:t>Projected 2019 paid PMPM scaled to match financial plan</a:t>
            </a:r>
          </a:p>
          <a:p>
            <a:pPr lvl="1"/>
            <a:r>
              <a:rPr lang="en-US"/>
              <a:t>Monthly seasonality based on Winters’ method projections and number of business days in each month for each category</a:t>
            </a:r>
          </a:p>
          <a:p>
            <a:r>
              <a:rPr lang="en-US"/>
              <a:t>Aggregate paid PMPM completed using corporate completion factors</a:t>
            </a:r>
          </a:p>
          <a:p>
            <a:pPr lvl="1"/>
            <a:r>
              <a:rPr lang="en-US"/>
              <a:t>Utilization completion factors created at a more granular level based on historical experience</a:t>
            </a:r>
          </a:p>
          <a:p>
            <a:pPr lvl="1"/>
            <a:r>
              <a:rPr lang="en-US"/>
              <a:t>Inpatient completion factors based on authorization data from CCMS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7A410-AD50-5DD2-FBC4-44A671F40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Projected 2019 utilization based on Winters’ method</a:t>
            </a:r>
          </a:p>
          <a:p>
            <a:pPr lvl="1"/>
            <a:r>
              <a:rPr lang="en-US"/>
              <a:t>Based on 3 years of historical data</a:t>
            </a:r>
          </a:p>
          <a:p>
            <a:pPr lvl="1"/>
            <a:r>
              <a:rPr lang="en-US"/>
              <a:t>Projects monthly seasonality for key utilization categories</a:t>
            </a:r>
          </a:p>
          <a:p>
            <a:r>
              <a:rPr lang="en-US"/>
              <a:t>Projected 2019 paid PMPM scaled to match financial plan</a:t>
            </a:r>
          </a:p>
          <a:p>
            <a:pPr lvl="1"/>
            <a:r>
              <a:rPr lang="en-US"/>
              <a:t>Monthly seasonality based on Winters’ method projections and number of business days in each month for each category</a:t>
            </a:r>
          </a:p>
          <a:p>
            <a:r>
              <a:rPr lang="en-US"/>
              <a:t>Aggregate paid PMPM completed using corporate completion factors</a:t>
            </a:r>
          </a:p>
          <a:p>
            <a:pPr lvl="1"/>
            <a:r>
              <a:rPr lang="en-US"/>
              <a:t>Utilization completion factors created at a more granular level based on historical experience</a:t>
            </a:r>
          </a:p>
          <a:p>
            <a:pPr lvl="1"/>
            <a:r>
              <a:rPr lang="en-US"/>
              <a:t>Inpatient completion factors based on authorization data from CCMS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Spotlight Data Transformation &amp; IT Service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57c2b1d1e7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1193800"/>
            <a:ext cx="5734050" cy="322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57c2b1d1e7_1_113:notes"/>
          <p:cNvSpPr txBox="1">
            <a:spLocks noGrp="1"/>
          </p:cNvSpPr>
          <p:nvPr>
            <p:ph type="body" idx="1"/>
          </p:nvPr>
        </p:nvSpPr>
        <p:spPr>
          <a:xfrm>
            <a:off x="727347" y="4599782"/>
            <a:ext cx="5818789" cy="3763344"/>
          </a:xfrm>
          <a:prstGeom prst="rect">
            <a:avLst/>
          </a:prstGeom>
        </p:spPr>
        <p:txBody>
          <a:bodyPr spcFirstLastPara="1" wrap="square" lIns="96166" tIns="48070" rIns="96166" bIns="48070" anchor="t" anchorCtr="0">
            <a:noAutofit/>
          </a:bodyPr>
          <a:lstStyle/>
          <a:p>
            <a:endParaRPr/>
          </a:p>
        </p:txBody>
      </p:sp>
      <p:sp>
        <p:nvSpPr>
          <p:cNvPr id="506" name="Google Shape;506;g157c2b1d1e7_1_113:notes"/>
          <p:cNvSpPr txBox="1">
            <a:spLocks noGrp="1"/>
          </p:cNvSpPr>
          <p:nvPr>
            <p:ph type="sldNum" idx="12"/>
          </p:nvPr>
        </p:nvSpPr>
        <p:spPr>
          <a:xfrm>
            <a:off x="4119945" y="9078432"/>
            <a:ext cx="3151793" cy="479504"/>
          </a:xfrm>
          <a:prstGeom prst="rect">
            <a:avLst/>
          </a:prstGeom>
        </p:spPr>
        <p:txBody>
          <a:bodyPr spcFirstLastPara="1" wrap="square" lIns="96166" tIns="48070" rIns="96166" bIns="48070" anchor="b" anchorCtr="0">
            <a:noAutofit/>
          </a:bodyPr>
          <a:lstStyle/>
          <a:p>
            <a:pPr defTabSz="933237" hangingPunct="1">
              <a:buClr>
                <a:srgbClr val="000000"/>
              </a:buClr>
              <a:defRPr/>
            </a:pPr>
            <a:fld id="{00000000-1234-1234-1234-123412341234}" type="slidenum">
              <a:rPr lang="en-US" kern="1200">
                <a:solidFill>
                  <a:prstClr val="black"/>
                </a:solidFill>
                <a:latin typeface="Calibri" panose="020F0502020204030204"/>
              </a:rPr>
              <a:pPr defTabSz="933237" hangingPunct="1">
                <a:buClr>
                  <a:srgbClr val="000000"/>
                </a:buClr>
                <a:defRPr/>
              </a:pPr>
              <a:t>3</a:t>
            </a:fld>
            <a:endParaRPr kern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837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Projected 2019 utilization based on Winters’ method</a:t>
            </a:r>
          </a:p>
          <a:p>
            <a:pPr lvl="1"/>
            <a:r>
              <a:rPr lang="en-US"/>
              <a:t>Based on 3 years of historical data</a:t>
            </a:r>
          </a:p>
          <a:p>
            <a:pPr lvl="1"/>
            <a:r>
              <a:rPr lang="en-US"/>
              <a:t>Projects monthly seasonality for key utilization categories</a:t>
            </a:r>
          </a:p>
          <a:p>
            <a:r>
              <a:rPr lang="en-US"/>
              <a:t>Projected 2019 paid PMPM scaled to match financial plan</a:t>
            </a:r>
          </a:p>
          <a:p>
            <a:pPr lvl="1"/>
            <a:r>
              <a:rPr lang="en-US"/>
              <a:t>Monthly seasonality based on Winters’ method projections and number of business days in each month for each category</a:t>
            </a:r>
          </a:p>
          <a:p>
            <a:r>
              <a:rPr lang="en-US"/>
              <a:t>Aggregate paid PMPM completed using corporate completion factors</a:t>
            </a:r>
          </a:p>
          <a:p>
            <a:pPr lvl="1"/>
            <a:r>
              <a:rPr lang="en-US"/>
              <a:t>Utilization completion factors created at a more granular level based on historical experience</a:t>
            </a:r>
          </a:p>
          <a:p>
            <a:pPr lvl="1"/>
            <a:r>
              <a:rPr lang="en-US"/>
              <a:t>Inpatient completion factors based on authorization data from CCMS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Internal Machine Learning:</a:t>
            </a:r>
          </a:p>
          <a:p>
            <a:r>
              <a:rPr lang="en-US"/>
              <a:t>- Gain Foundational Knowledge &amp; development for targeted business use cases</a:t>
            </a:r>
          </a:p>
          <a:p>
            <a:r>
              <a:rPr lang="en-US"/>
              <a:t>- Developing Predictive Models for better decision making</a:t>
            </a:r>
          </a:p>
          <a:p>
            <a:endParaRPr lang="en-US"/>
          </a:p>
          <a:p>
            <a:r>
              <a:rPr lang="en-US"/>
              <a:t>Copilot &amp; SF:</a:t>
            </a:r>
          </a:p>
          <a:p>
            <a:r>
              <a:rPr lang="en-US"/>
              <a:t>- Efficiency</a:t>
            </a:r>
          </a:p>
          <a:p>
            <a:r>
              <a:rPr lang="en-US"/>
              <a:t>- Self-service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Projected 2019 utilization based on Winters’ method</a:t>
            </a:r>
          </a:p>
          <a:p>
            <a:pPr lvl="1"/>
            <a:r>
              <a:rPr lang="en-US"/>
              <a:t>Based on 3 years of historical data</a:t>
            </a:r>
          </a:p>
          <a:p>
            <a:pPr lvl="1"/>
            <a:r>
              <a:rPr lang="en-US"/>
              <a:t>Projects monthly seasonality for key utilization categories</a:t>
            </a:r>
          </a:p>
          <a:p>
            <a:r>
              <a:rPr lang="en-US"/>
              <a:t>Projected 2019 paid PMPM scaled to match financial plan</a:t>
            </a:r>
          </a:p>
          <a:p>
            <a:pPr lvl="1"/>
            <a:r>
              <a:rPr lang="en-US"/>
              <a:t>Monthly seasonality based on Winters’ method projections and number of business days in each month for each category</a:t>
            </a:r>
          </a:p>
          <a:p>
            <a:r>
              <a:rPr lang="en-US"/>
              <a:t>Aggregate paid PMPM completed using corporate completion factors</a:t>
            </a:r>
          </a:p>
          <a:p>
            <a:pPr lvl="1"/>
            <a:r>
              <a:rPr lang="en-US"/>
              <a:t>Utilization completion factors created at a more granular level based on historical experience</a:t>
            </a:r>
          </a:p>
          <a:p>
            <a:pPr lvl="1"/>
            <a:r>
              <a:rPr lang="en-US"/>
              <a:t>Inpatient completion factors based on authorization data from CCMS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9404-791F-4F74-ACA4-0DD939E22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B65F5-BB9F-8540-A47E-1402110E9C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4460D-BD0E-474C-9CA4-3A0225B73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18894"/>
            <a:ext cx="11150600" cy="6020212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B4854DF-2704-C344-8FA2-662B0182B0CA}"/>
              </a:ext>
            </a:extLst>
          </p:cNvPr>
          <p:cNvSpPr txBox="1">
            <a:spLocks/>
          </p:cNvSpPr>
          <p:nvPr userDrawn="1"/>
        </p:nvSpPr>
        <p:spPr>
          <a:xfrm>
            <a:off x="7038223" y="1219455"/>
            <a:ext cx="4436281" cy="2188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SHORT</a:t>
            </a:r>
          </a:p>
          <a:p>
            <a:pPr algn="l">
              <a:lnSpc>
                <a:spcPct val="80000"/>
              </a:lnSpc>
            </a:pP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TITLE</a:t>
            </a:r>
            <a:b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HERE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B698015-68DB-8C4E-A5DA-4043CCDCE609}"/>
              </a:ext>
            </a:extLst>
          </p:cNvPr>
          <p:cNvSpPr txBox="1">
            <a:spLocks/>
          </p:cNvSpPr>
          <p:nvPr userDrawn="1"/>
        </p:nvSpPr>
        <p:spPr>
          <a:xfrm>
            <a:off x="7038223" y="3616935"/>
            <a:ext cx="4436281" cy="1181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Presenter Name</a:t>
            </a:r>
          </a:p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Company or Department Name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9F6820D-AE8D-2B4D-A5BC-4628F1D8F43C}"/>
              </a:ext>
            </a:extLst>
          </p:cNvPr>
          <p:cNvSpPr txBox="1">
            <a:spLocks/>
          </p:cNvSpPr>
          <p:nvPr userDrawn="1"/>
        </p:nvSpPr>
        <p:spPr>
          <a:xfrm>
            <a:off x="7038223" y="5007482"/>
            <a:ext cx="4308741" cy="104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33605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457200"/>
            <a:ext cx="4454525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7451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00" y="2057400"/>
            <a:ext cx="44545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E62204-ADA0-CA4A-BFC4-2DCE2402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1266BA-5E98-854B-8955-9AD06F1E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FEA84-4A81-9540-B7A6-DC261C1E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500" y="457200"/>
            <a:ext cx="4454525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89D3B07-5C07-6548-8C06-44009325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00" y="2057400"/>
            <a:ext cx="44545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22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44AE-D5CC-4B61-A248-134A66AF39F8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BentonSans-Book"/>
                <a:cs typeface="BentonSans-Book"/>
              </a:defRPr>
            </a:lvl1pPr>
          </a:lstStyle>
          <a:p>
            <a:pPr marL="31749">
              <a:spcBef>
                <a:spcPts val="37"/>
              </a:spcBef>
            </a:pPr>
            <a:fld id="{81D60167-4931-47E6-BA6A-407CBD079E47}" type="slidenum">
              <a:rPr lang="en-US" smtClean="0"/>
              <a:pPr marL="31749">
                <a:spcBef>
                  <a:spcPts val="37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E7AFBC-CDEC-9841-A81F-5DA5D409D1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0990E-2857-AC4D-AB29-B296D7916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18894"/>
            <a:ext cx="11150600" cy="6020212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7478D704-6E8B-A34A-ABCE-9B0E100BC37B}"/>
              </a:ext>
            </a:extLst>
          </p:cNvPr>
          <p:cNvSpPr txBox="1">
            <a:spLocks/>
          </p:cNvSpPr>
          <p:nvPr userDrawn="1"/>
        </p:nvSpPr>
        <p:spPr>
          <a:xfrm>
            <a:off x="6096000" y="1219455"/>
            <a:ext cx="5257800" cy="2488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LONGER</a:t>
            </a:r>
          </a:p>
          <a:p>
            <a:pPr algn="l">
              <a:lnSpc>
                <a:spcPct val="80000"/>
              </a:lnSpc>
            </a:pP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TITLE</a:t>
            </a:r>
            <a:b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HERE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6C8253E-C80E-D546-8189-490952081337}"/>
              </a:ext>
            </a:extLst>
          </p:cNvPr>
          <p:cNvSpPr txBox="1">
            <a:spLocks/>
          </p:cNvSpPr>
          <p:nvPr userDrawn="1"/>
        </p:nvSpPr>
        <p:spPr>
          <a:xfrm>
            <a:off x="6096000" y="3616935"/>
            <a:ext cx="4436281" cy="1181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Presenter Name</a:t>
            </a:r>
          </a:p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Company or Department Name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2BA970-6AE5-9E49-9483-F5F0CD2714D0}"/>
              </a:ext>
            </a:extLst>
          </p:cNvPr>
          <p:cNvSpPr txBox="1">
            <a:spLocks/>
          </p:cNvSpPr>
          <p:nvPr userDrawn="1"/>
        </p:nvSpPr>
        <p:spPr>
          <a:xfrm>
            <a:off x="6096000" y="5007482"/>
            <a:ext cx="4308741" cy="104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149676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97A5AA-69A4-EE43-94BA-3922699E3A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0898D7-F9A1-4841-88B3-D3CBF90CC2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18894"/>
            <a:ext cx="11150600" cy="6020212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A06E82F4-B2B9-4F4D-A446-B531E0934BF5}"/>
              </a:ext>
            </a:extLst>
          </p:cNvPr>
          <p:cNvSpPr txBox="1">
            <a:spLocks/>
          </p:cNvSpPr>
          <p:nvPr userDrawn="1"/>
        </p:nvSpPr>
        <p:spPr>
          <a:xfrm>
            <a:off x="4533900" y="1219456"/>
            <a:ext cx="7035800" cy="200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LONGEST TITLE</a:t>
            </a:r>
            <a:b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lang="en-US" b="1" spc="-150">
                <a:solidFill>
                  <a:schemeClr val="tx2"/>
                </a:solidFill>
                <a:latin typeface="Arial Black" panose="020B0A04020102020204" pitchFamily="34" charset="0"/>
              </a:rPr>
              <a:t>HERE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8A5B67A-61C9-8F4D-8671-72EA1E6E50A0}"/>
              </a:ext>
            </a:extLst>
          </p:cNvPr>
          <p:cNvSpPr txBox="1">
            <a:spLocks/>
          </p:cNvSpPr>
          <p:nvPr userDrawn="1"/>
        </p:nvSpPr>
        <p:spPr>
          <a:xfrm>
            <a:off x="4533900" y="3616935"/>
            <a:ext cx="4436281" cy="1181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Presenter Name</a:t>
            </a:r>
          </a:p>
          <a:p>
            <a:pPr algn="l">
              <a:lnSpc>
                <a:spcPct val="100000"/>
              </a:lnSpc>
            </a:pPr>
            <a:r>
              <a:rPr lang="en-US" sz="2000" b="1" spc="-150">
                <a:latin typeface="Arial Black" panose="020B0A04020102020204" pitchFamily="34" charset="0"/>
              </a:rPr>
              <a:t>Company or Department Name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98F4251-C7EB-6845-8F98-33BFFD1D8267}"/>
              </a:ext>
            </a:extLst>
          </p:cNvPr>
          <p:cNvSpPr txBox="1">
            <a:spLocks/>
          </p:cNvSpPr>
          <p:nvPr userDrawn="1"/>
        </p:nvSpPr>
        <p:spPr>
          <a:xfrm>
            <a:off x="4533900" y="5007482"/>
            <a:ext cx="4308741" cy="1042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Month XX, 20XX</a:t>
            </a:r>
          </a:p>
        </p:txBody>
      </p:sp>
    </p:spTree>
    <p:extLst>
      <p:ext uri="{BB962C8B-B14F-4D97-AF65-F5344CB8AC3E}">
        <p14:creationId xmlns:p14="http://schemas.microsoft.com/office/powerpoint/2010/main" val="34043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A9C7BA-CADC-7B41-81CC-03A5D0746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11F681B-D785-6645-BF71-7CED56BE6E52}"/>
              </a:ext>
            </a:extLst>
          </p:cNvPr>
          <p:cNvSpPr txBox="1">
            <a:spLocks/>
          </p:cNvSpPr>
          <p:nvPr userDrawn="1"/>
        </p:nvSpPr>
        <p:spPr>
          <a:xfrm>
            <a:off x="846919" y="1219456"/>
            <a:ext cx="10627584" cy="1042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b="1" spc="-15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65125"/>
            <a:ext cx="11610832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825625"/>
            <a:ext cx="1161083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8C7233-0629-CE45-9DC9-30806D14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825625"/>
            <a:ext cx="627683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627683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C0CA5E-321D-BA42-8955-4881003FA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904F26-9333-1841-BF6D-C79306153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500" y="365125"/>
            <a:ext cx="11610832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25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1681163"/>
            <a:ext cx="56800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00" y="2505075"/>
            <a:ext cx="56800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56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561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E89C95-F280-2F4C-BCA7-A52795CD0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6C2859-70A3-8E45-9956-67162573A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500" y="365125"/>
            <a:ext cx="11610832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04CA8D8-8F62-C649-8AEC-8AB68E573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BFA1BA-D0D7-4648-B6CF-5BEFD1F3C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500" y="365125"/>
            <a:ext cx="11610832" cy="1325563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8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69FB69-ED5A-6842-A6C6-8F50AF1B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9"/>
          <a:stretch/>
        </p:blipFill>
        <p:spPr>
          <a:xfrm>
            <a:off x="322305" y="6413414"/>
            <a:ext cx="1031789" cy="254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6013" y="6413414"/>
            <a:ext cx="1032536" cy="25411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0C06C2-E417-2347-A198-CD9DE0C5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4504" y="6356350"/>
            <a:ext cx="453828" cy="365125"/>
          </a:xfrm>
          <a:prstGeom prst="rect">
            <a:avLst/>
          </a:prstGeom>
        </p:spPr>
        <p:txBody>
          <a:bodyPr anchor="ctr"/>
          <a:lstStyle>
            <a:lvl1pPr algn="r">
              <a:defRPr sz="105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fld id="{C96A5B86-0725-40CD-BB85-5968F68A7E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EBD707-AAB4-F24C-92A2-E20694980FBB}"/>
              </a:ext>
            </a:extLst>
          </p:cNvPr>
          <p:cNvCxnSpPr/>
          <p:nvPr userDrawn="1"/>
        </p:nvCxnSpPr>
        <p:spPr>
          <a:xfrm>
            <a:off x="11514964" y="6416980"/>
            <a:ext cx="0" cy="22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661" r:id="rId2"/>
    <p:sldLayoutId id="2147483662" r:id="rId3"/>
    <p:sldLayoutId id="2147483660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i="0" kern="1200">
          <a:solidFill>
            <a:schemeClr val="tx1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2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07686" y="6392693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76068431-C3DA-431A-BD06-A9668BFDEBF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5F99FF-D8DE-5D4B-B236-DCA00BFA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153" y="6351766"/>
            <a:ext cx="1239647" cy="305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9619"/>
          <a:stretch/>
        </p:blipFill>
        <p:spPr>
          <a:xfrm>
            <a:off x="8862646" y="6382488"/>
            <a:ext cx="1067959" cy="2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all" spc="0" baseline="0">
          <a:ln>
            <a:noFill/>
          </a:ln>
          <a:solidFill>
            <a:srgbClr val="000000"/>
          </a:solidFill>
          <a:uFillTx/>
          <a:latin typeface="Arial Black" panose="020B0A04020102020204" pitchFamily="34" charset="0"/>
          <a:ea typeface="Arial Black" panose="020B0A04020102020204" pitchFamily="34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31775" marR="0" indent="-225425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505459" marR="0" indent="-280034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1188719" marR="0" indent="-27431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0_8F0084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8_22A75ABB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B_6BCCF13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7.png"/><Relationship Id="rId3" Type="http://schemas.microsoft.com/office/2018/10/relationships/comments" Target="../comments/modernComment_16F_DCF41858.xml"/><Relationship Id="rId7" Type="http://schemas.openxmlformats.org/officeDocument/2006/relationships/image" Target="../media/image33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17.sv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D_67C0868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18/10/relationships/comments" Target="../comments/modernComment_16A_3C114969.xml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E_27F18FD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3036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t>      </a:t>
            </a:r>
            <a:fld id="{C96A5B86-0725-40CD-BB85-5968F68A7E9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74AEB-C49E-4234-68C9-984B31EBB82F}"/>
              </a:ext>
            </a:extLst>
          </p:cNvPr>
          <p:cNvSpPr txBox="1">
            <a:spLocks/>
          </p:cNvSpPr>
          <p:nvPr/>
        </p:nvSpPr>
        <p:spPr>
          <a:xfrm>
            <a:off x="491173" y="466407"/>
            <a:ext cx="5614987" cy="67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2500" spc="-150">
                <a:latin typeface="Arial Black" panose="020B0A040201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BDFFE-1889-CF48-5AA6-516FDC96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73" y="1033143"/>
            <a:ext cx="570933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Current State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Proposed State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Steps to Achieve Our Goal</a:t>
            </a:r>
          </a:p>
        </p:txBody>
      </p:sp>
    </p:spTree>
    <p:extLst>
      <p:ext uri="{BB962C8B-B14F-4D97-AF65-F5344CB8AC3E}">
        <p14:creationId xmlns:p14="http://schemas.microsoft.com/office/powerpoint/2010/main" val="360883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MILESTONES &amp; DELIVERABLES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2A829D-1BE6-EF35-0856-CEC686723974}"/>
              </a:ext>
            </a:extLst>
          </p:cNvPr>
          <p:cNvSpPr txBox="1">
            <a:spLocks/>
          </p:cNvSpPr>
          <p:nvPr/>
        </p:nvSpPr>
        <p:spPr>
          <a:xfrm>
            <a:off x="3717565" y="872458"/>
            <a:ext cx="270691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800" spc="-150">
                <a:latin typeface="Arial Black"/>
                <a:ea typeface="+mn-ea"/>
                <a:cs typeface="+mn-cs"/>
              </a:rPr>
              <a:t>2024</a:t>
            </a:r>
            <a:endParaRPr lang="en-US" sz="18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DB7FF0-A2B5-2A9A-C757-FC49B3E00251}"/>
              </a:ext>
            </a:extLst>
          </p:cNvPr>
          <p:cNvSpPr txBox="1">
            <a:spLocks/>
          </p:cNvSpPr>
          <p:nvPr/>
        </p:nvSpPr>
        <p:spPr>
          <a:xfrm>
            <a:off x="9282837" y="872458"/>
            <a:ext cx="234157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800" spc="-150">
                <a:latin typeface="Arial Black"/>
                <a:ea typeface="+mn-ea"/>
                <a:cs typeface="+mn-cs"/>
              </a:rPr>
              <a:t>2025</a:t>
            </a:r>
            <a:endParaRPr lang="en-US" sz="18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87AAF-E1AF-DEFA-77C2-EB4AA85F1DB3}"/>
              </a:ext>
            </a:extLst>
          </p:cNvPr>
          <p:cNvSpPr txBox="1">
            <a:spLocks/>
          </p:cNvSpPr>
          <p:nvPr/>
        </p:nvSpPr>
        <p:spPr>
          <a:xfrm>
            <a:off x="1312402" y="1098010"/>
            <a:ext cx="1086384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600" spc="-150">
                <a:solidFill>
                  <a:schemeClr val="accent1">
                    <a:lumMod val="75000"/>
                  </a:schemeClr>
                </a:solidFill>
                <a:latin typeface="Arial Black"/>
                <a:ea typeface="+mn-ea"/>
                <a:cs typeface="+mn-cs"/>
              </a:rPr>
              <a:t>Q1		Q2		Q3		Q4		Q1		Q2</a:t>
            </a:r>
            <a:endParaRPr lang="en-US" sz="1600" spc="-15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9F84-0BE0-F43F-7A46-CB9BA0D5BE8C}"/>
              </a:ext>
            </a:extLst>
          </p:cNvPr>
          <p:cNvCxnSpPr/>
          <p:nvPr/>
        </p:nvCxnSpPr>
        <p:spPr>
          <a:xfrm>
            <a:off x="1312402" y="1408176"/>
            <a:ext cx="1031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A5BA5E4-5FD1-E928-B9E1-CC791E77F3D0}"/>
              </a:ext>
            </a:extLst>
          </p:cNvPr>
          <p:cNvSpPr txBox="1">
            <a:spLocks/>
          </p:cNvSpPr>
          <p:nvPr/>
        </p:nvSpPr>
        <p:spPr>
          <a:xfrm>
            <a:off x="114829" y="1852962"/>
            <a:ext cx="1485371" cy="80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400" b="0" spc="-150">
                <a:latin typeface="Arial Black"/>
                <a:ea typeface="+mn-ea"/>
                <a:cs typeface="+mn-cs"/>
              </a:rPr>
              <a:t>Efficient</a:t>
            </a:r>
          </a:p>
          <a:p>
            <a:r>
              <a:rPr lang="en-US" sz="1400" b="0" spc="-150">
                <a:latin typeface="Arial Black"/>
                <a:ea typeface="+mn-ea"/>
                <a:cs typeface="+mn-cs"/>
              </a:rPr>
              <a:t>Data</a:t>
            </a:r>
            <a:endParaRPr lang="en-US" sz="1400" b="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E26422A-8C2C-FECC-30C2-9944F26BFA63}"/>
              </a:ext>
            </a:extLst>
          </p:cNvPr>
          <p:cNvSpPr txBox="1">
            <a:spLocks/>
          </p:cNvSpPr>
          <p:nvPr/>
        </p:nvSpPr>
        <p:spPr>
          <a:xfrm>
            <a:off x="114828" y="3503612"/>
            <a:ext cx="1485371" cy="80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400" b="0" spc="-150">
                <a:latin typeface="Arial Black"/>
                <a:ea typeface="+mn-ea"/>
                <a:cs typeface="+mn-cs"/>
              </a:rPr>
              <a:t>AI &amp; Adv.</a:t>
            </a:r>
          </a:p>
          <a:p>
            <a:r>
              <a:rPr lang="en-US" sz="1400" b="0" spc="-150">
                <a:latin typeface="Arial Black"/>
                <a:ea typeface="+mn-ea"/>
                <a:cs typeface="+mn-cs"/>
              </a:rPr>
              <a:t>Analytics</a:t>
            </a:r>
            <a:endParaRPr lang="en-US" sz="1400" b="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03EE2F7-E6B0-31FB-37EB-6EE665AFE60B}"/>
              </a:ext>
            </a:extLst>
          </p:cNvPr>
          <p:cNvSpPr txBox="1">
            <a:spLocks/>
          </p:cNvSpPr>
          <p:nvPr/>
        </p:nvSpPr>
        <p:spPr>
          <a:xfrm>
            <a:off x="114827" y="4826444"/>
            <a:ext cx="1622533" cy="80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1400" b="0" spc="-150">
                <a:latin typeface="Arial Black"/>
                <a:ea typeface="+mn-ea"/>
                <a:cs typeface="+mn-cs"/>
              </a:rPr>
              <a:t>Governance</a:t>
            </a:r>
            <a:endParaRPr lang="en-US" sz="1400" b="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D7E7F-2819-A596-E959-88EA0223ADD2}"/>
              </a:ext>
            </a:extLst>
          </p:cNvPr>
          <p:cNvSpPr/>
          <p:nvPr/>
        </p:nvSpPr>
        <p:spPr>
          <a:xfrm>
            <a:off x="2797773" y="1604185"/>
            <a:ext cx="3191547" cy="437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Report Portal</a:t>
            </a:r>
          </a:p>
          <a:p>
            <a:pPr algn="ctr"/>
            <a:r>
              <a:rPr lang="en-US" sz="1000" i="1"/>
              <a:t>A Faulkner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F8664-1A9A-A9C3-8A38-1BFB67A0CE78}"/>
              </a:ext>
            </a:extLst>
          </p:cNvPr>
          <p:cNvSpPr/>
          <p:nvPr/>
        </p:nvSpPr>
        <p:spPr>
          <a:xfrm>
            <a:off x="2797772" y="2084347"/>
            <a:ext cx="3191547" cy="437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Common Datasets</a:t>
            </a:r>
          </a:p>
          <a:p>
            <a:pPr algn="ctr"/>
            <a:r>
              <a:rPr lang="en-US" sz="1000" i="1"/>
              <a:t>A Faulkner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A931C-EE06-C980-5F49-4BA38B0A63CB}"/>
              </a:ext>
            </a:extLst>
          </p:cNvPr>
          <p:cNvSpPr/>
          <p:nvPr/>
        </p:nvSpPr>
        <p:spPr>
          <a:xfrm>
            <a:off x="2797772" y="2564509"/>
            <a:ext cx="5011204" cy="437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Tools</a:t>
            </a:r>
          </a:p>
          <a:p>
            <a:pPr algn="ctr"/>
            <a:r>
              <a:rPr lang="en-US" sz="1000" i="1"/>
              <a:t>A Faulkner/L. Cheng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8E150-0336-1B0B-4C71-7A7B52C85E1D}"/>
              </a:ext>
            </a:extLst>
          </p:cNvPr>
          <p:cNvSpPr/>
          <p:nvPr/>
        </p:nvSpPr>
        <p:spPr>
          <a:xfrm>
            <a:off x="2797773" y="3255489"/>
            <a:ext cx="5011202" cy="4372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M365 Pilots</a:t>
            </a:r>
          </a:p>
          <a:p>
            <a:pPr algn="ctr"/>
            <a:r>
              <a:rPr lang="en-US" sz="1000" i="1"/>
              <a:t>J. Cooper/L. Cheng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C06F63-B76C-473E-EBD6-C2C15FCE18A0}"/>
              </a:ext>
            </a:extLst>
          </p:cNvPr>
          <p:cNvSpPr/>
          <p:nvPr/>
        </p:nvSpPr>
        <p:spPr>
          <a:xfrm>
            <a:off x="3717564" y="3735651"/>
            <a:ext cx="4091409" cy="4372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Snowflake ML</a:t>
            </a:r>
          </a:p>
          <a:p>
            <a:pPr algn="ctr"/>
            <a:r>
              <a:rPr lang="en-US" sz="1000" i="1"/>
              <a:t>J. Cooper/L. Cheng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D5F52F-4A39-1F66-E03A-61ED4A035947}"/>
              </a:ext>
            </a:extLst>
          </p:cNvPr>
          <p:cNvSpPr/>
          <p:nvPr/>
        </p:nvSpPr>
        <p:spPr>
          <a:xfrm>
            <a:off x="2797772" y="4215813"/>
            <a:ext cx="6135916" cy="4372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Internal ML</a:t>
            </a:r>
          </a:p>
          <a:p>
            <a:pPr algn="ctr"/>
            <a:r>
              <a:rPr lang="en-US" sz="1000" i="1"/>
              <a:t>J. Cooper/L. Cheng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E90563-5BFD-F524-66E8-B349952EEFB0}"/>
              </a:ext>
            </a:extLst>
          </p:cNvPr>
          <p:cNvSpPr/>
          <p:nvPr/>
        </p:nvSpPr>
        <p:spPr>
          <a:xfrm>
            <a:off x="2797772" y="4977084"/>
            <a:ext cx="3298228" cy="437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Governance Committee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L. Pant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51A77D-9EE0-8F9B-5A8F-49D3AFB2BC1E}"/>
              </a:ext>
            </a:extLst>
          </p:cNvPr>
          <p:cNvSpPr/>
          <p:nvPr/>
        </p:nvSpPr>
        <p:spPr>
          <a:xfrm>
            <a:off x="2797771" y="5457246"/>
            <a:ext cx="4599725" cy="437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Governance Portal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L Pant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CF3D80-80E4-7B6C-8FCE-9E82422DFDB1}"/>
              </a:ext>
            </a:extLst>
          </p:cNvPr>
          <p:cNvSpPr/>
          <p:nvPr/>
        </p:nvSpPr>
        <p:spPr>
          <a:xfrm>
            <a:off x="2797771" y="5937408"/>
            <a:ext cx="5011204" cy="437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Create Analytics Community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L Pant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95FB86-E92D-7BCF-277B-D4D03545AB0B}"/>
              </a:ext>
            </a:extLst>
          </p:cNvPr>
          <p:cNvSpPr/>
          <p:nvPr/>
        </p:nvSpPr>
        <p:spPr>
          <a:xfrm>
            <a:off x="6091290" y="4977084"/>
            <a:ext cx="5210694" cy="437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Ongoing</a:t>
            </a:r>
          </a:p>
          <a:p>
            <a:pPr algn="ctr"/>
            <a:r>
              <a:rPr lang="en-US" sz="1000" i="1">
                <a:solidFill>
                  <a:schemeClr val="tx1"/>
                </a:solidFill>
              </a:rPr>
              <a:t>L. Pant</a:t>
            </a:r>
          </a:p>
        </p:txBody>
      </p:sp>
    </p:spTree>
    <p:extLst>
      <p:ext uri="{BB962C8B-B14F-4D97-AF65-F5344CB8AC3E}">
        <p14:creationId xmlns:p14="http://schemas.microsoft.com/office/powerpoint/2010/main" val="23991757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3DB82-04B5-3627-E9A9-B2D752CD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C19B-C5B9-0A09-45E2-C9DF6C5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RESOURCE RISKS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E431-6E9A-C520-9023-2651C66A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3" y="877974"/>
            <a:ext cx="9948636" cy="5301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lnSpc>
                <a:spcPct val="150000"/>
              </a:lnSpc>
              <a:buNone/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AC5F-1545-38DA-A183-B2942432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DBD71D-A61E-45F4-3D0E-3CDE6C8F3F29}"/>
              </a:ext>
            </a:extLst>
          </p:cNvPr>
          <p:cNvSpPr txBox="1">
            <a:spLocks/>
          </p:cNvSpPr>
          <p:nvPr/>
        </p:nvSpPr>
        <p:spPr>
          <a:xfrm>
            <a:off x="850214" y="1191124"/>
            <a:ext cx="9406463" cy="3359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342900"/>
            <a:r>
              <a:rPr lang="en-US" sz="1800" b="1">
                <a:latin typeface="+mj-lt"/>
                <a:cs typeface="Arial" panose="020B0604020202020204"/>
              </a:rPr>
              <a:t>Reporting Portal build and maintenance</a:t>
            </a:r>
          </a:p>
          <a:p>
            <a:pPr marL="1028700" lvl="1" indent="-342900"/>
            <a:endParaRPr lang="en-US" sz="1800" b="1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1028700" lvl="1" indent="-342900"/>
            <a:r>
              <a:rPr lang="en-US" sz="1800" b="1">
                <a:solidFill>
                  <a:srgbClr val="000000"/>
                </a:solidFill>
                <a:latin typeface="+mj-lt"/>
                <a:cs typeface="Arial" panose="020B0604020202020204"/>
              </a:rPr>
              <a:t>Dataset Enhancement and Management</a:t>
            </a:r>
          </a:p>
          <a:p>
            <a:pPr marL="1028700" lvl="1" indent="-342900"/>
            <a:endParaRPr lang="en-US" sz="1800" b="1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1028700" lvl="1" indent="-342900"/>
            <a:r>
              <a:rPr lang="en-US" sz="1800" b="1">
                <a:solidFill>
                  <a:srgbClr val="000000"/>
                </a:solidFill>
                <a:latin typeface="+mj-lt"/>
                <a:cs typeface="Arial" panose="020B0604020202020204"/>
              </a:rPr>
              <a:t>Governance Leadership</a:t>
            </a:r>
          </a:p>
          <a:p>
            <a:pPr marL="1028700" lvl="1" indent="-342900"/>
            <a:endParaRPr lang="en-US" sz="1800" b="1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1028700" lvl="1" indent="-342900"/>
            <a:r>
              <a:rPr lang="en-US" sz="1800" b="1">
                <a:solidFill>
                  <a:srgbClr val="000000"/>
                </a:solidFill>
                <a:latin typeface="+mj-lt"/>
                <a:cs typeface="Arial" panose="020B0604020202020204"/>
              </a:rPr>
              <a:t>All – existing teams adding to responsibilities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312781-DA61-D9FA-0E5D-CD1A30DA586D}"/>
              </a:ext>
            </a:extLst>
          </p:cNvPr>
          <p:cNvSpPr txBox="1">
            <a:spLocks/>
          </p:cNvSpPr>
          <p:nvPr/>
        </p:nvSpPr>
        <p:spPr>
          <a:xfrm>
            <a:off x="1393009" y="3978164"/>
            <a:ext cx="9406463" cy="3359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en-US" sz="1800" b="1">
                <a:solidFill>
                  <a:srgbClr val="0090BA"/>
                </a:solidFill>
                <a:latin typeface="+mj-lt"/>
                <a:cs typeface="Arial" panose="020B0604020202020204"/>
              </a:rPr>
              <a:t>It will be difficult to sustain 2024 strategic initiatives without this Analytics plan.  Analytics and Data leadership commitment critical to success.</a:t>
            </a:r>
            <a:endParaRPr lang="en-US">
              <a:solidFill>
                <a:srgbClr val="0090BA"/>
              </a:solidFill>
              <a:cs typeface="Arial" panose="020B060402020202020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A5D8F8-88F0-089B-5252-36738A331872}"/>
              </a:ext>
            </a:extLst>
          </p:cNvPr>
          <p:cNvSpPr/>
          <p:nvPr/>
        </p:nvSpPr>
        <p:spPr>
          <a:xfrm>
            <a:off x="860796" y="4004008"/>
            <a:ext cx="1033397" cy="3027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90" y="143689"/>
            <a:ext cx="11610832" cy="1325563"/>
          </a:xfrm>
        </p:spPr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ANALYTICS GOVERNANCE/COMMUNITY</a:t>
            </a:r>
            <a:br>
              <a:rPr lang="en-US" sz="2500" spc="-150">
                <a:latin typeface="Arial Black"/>
                <a:ea typeface="+mn-ea"/>
                <a:cs typeface="+mn-cs"/>
              </a:rPr>
            </a:br>
            <a:br>
              <a:rPr lang="en-US" sz="2500" spc="-150">
                <a:latin typeface="Arial Black" panose="020B0A04020102020204" pitchFamily="34" charset="0"/>
                <a:ea typeface="+mn-ea"/>
                <a:cs typeface="+mn-cs"/>
              </a:rPr>
            </a:br>
            <a:endParaRPr lang="en-US" sz="2000" b="0">
              <a:latin typeface="+mn-lt"/>
              <a:ea typeface="+mn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58" y="877974"/>
            <a:ext cx="10427101" cy="4674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lnSpc>
                <a:spcPct val="150000"/>
              </a:lnSpc>
              <a:buNone/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F96FFC-3E72-9F82-1218-3F5A1739FC87}"/>
              </a:ext>
            </a:extLst>
          </p:cNvPr>
          <p:cNvSpPr txBox="1">
            <a:spLocks/>
          </p:cNvSpPr>
          <p:nvPr/>
        </p:nvSpPr>
        <p:spPr>
          <a:xfrm>
            <a:off x="75098" y="741356"/>
            <a:ext cx="11462819" cy="5803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0">
                <a:latin typeface="+mn-lt"/>
                <a:cs typeface="Arial"/>
              </a:rPr>
              <a:t>It is an enabling structure that helps the organization to get the </a:t>
            </a:r>
            <a:r>
              <a:rPr lang="en-US" sz="1800" b="1">
                <a:latin typeface="+mn-lt"/>
                <a:cs typeface="Arial"/>
              </a:rPr>
              <a:t>right information</a:t>
            </a:r>
            <a:r>
              <a:rPr lang="en-US" sz="1800" b="0">
                <a:latin typeface="+mn-lt"/>
                <a:cs typeface="Arial"/>
              </a:rPr>
              <a:t>, to the </a:t>
            </a:r>
            <a:r>
              <a:rPr lang="en-US" sz="1800" b="1">
                <a:latin typeface="+mn-lt"/>
                <a:cs typeface="Arial"/>
              </a:rPr>
              <a:t>right people</a:t>
            </a:r>
            <a:r>
              <a:rPr lang="en-US" sz="1800" b="0">
                <a:latin typeface="+mn-lt"/>
                <a:cs typeface="Arial"/>
              </a:rPr>
              <a:t>, at the </a:t>
            </a:r>
            <a:r>
              <a:rPr lang="en-US" sz="1800" b="1">
                <a:latin typeface="+mn-lt"/>
                <a:cs typeface="Arial"/>
              </a:rPr>
              <a:t>right time</a:t>
            </a:r>
            <a:r>
              <a:rPr lang="en-US" sz="1800" b="0">
                <a:latin typeface="+mn-lt"/>
                <a:cs typeface="Arial"/>
              </a:rPr>
              <a:t>.</a:t>
            </a:r>
            <a:endParaRPr lang="en-US"/>
          </a:p>
          <a:p>
            <a:pPr marL="457200" lvl="1" indent="0">
              <a:buNone/>
            </a:pPr>
            <a:r>
              <a:rPr lang="en-US" sz="1800">
                <a:latin typeface="+mj-lt"/>
                <a:cs typeface="Arial"/>
              </a:rPr>
              <a:t>By </a:t>
            </a:r>
            <a:r>
              <a:rPr lang="en-US" sz="1800">
                <a:ea typeface="+mn-lt"/>
                <a:cs typeface="+mn-lt"/>
              </a:rPr>
              <a:t>exercise of authority, control, and shared decision making in terms of planning, monitoring, and enforcing the management of data assets.</a:t>
            </a:r>
            <a:endParaRPr lang="en-US" sz="1800" b="0">
              <a:latin typeface="+mj-lt"/>
              <a:cs typeface="Arial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800">
                <a:latin typeface="+mj-lt"/>
              </a:rPr>
              <a:t>Drivers &amp; Benefits</a:t>
            </a:r>
          </a:p>
          <a:p>
            <a:pPr marL="1143000" lvl="1" indent="-457200">
              <a:lnSpc>
                <a:spcPct val="150000"/>
              </a:lnSpc>
            </a:pPr>
            <a:endParaRPr lang="en-US" b="1">
              <a:latin typeface="+mj-lt"/>
              <a:cs typeface="Arial" panose="020B0604020202020204"/>
            </a:endParaRPr>
          </a:p>
          <a:p>
            <a:pPr marL="1143000" lvl="1" indent="-457200">
              <a:lnSpc>
                <a:spcPct val="150000"/>
              </a:lnSpc>
            </a:pPr>
            <a:endParaRPr lang="en-US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accent1"/>
              </a:solidFill>
              <a:latin typeface="+mj-lt"/>
              <a:cs typeface="Arial" panose="020B0604020202020204"/>
            </a:endParaRPr>
          </a:p>
          <a:p>
            <a:pPr marL="457200" indent="-457200">
              <a:buChar char="•"/>
            </a:pPr>
            <a:endParaRPr lang="en-US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+mj-lt"/>
            </a:endParaRPr>
          </a:p>
          <a:p>
            <a:pPr marL="457200" indent="-457200"/>
            <a:endParaRPr lang="en-US">
              <a:latin typeface="+mj-lt"/>
            </a:endParaRPr>
          </a:p>
          <a:p>
            <a:pPr marL="1143000" lvl="1" indent="-457200"/>
            <a:endParaRPr lang="en-US" b="1">
              <a:latin typeface="+mj-lt"/>
              <a:cs typeface="Arial" panose="020B0604020202020204"/>
            </a:endParaRPr>
          </a:p>
          <a:p>
            <a:pPr marL="1143000" lvl="1" indent="-457200"/>
            <a:endParaRPr lang="en-US">
              <a:latin typeface="+mj-lt"/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+mj-lt"/>
              <a:cs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FD686-AEAF-1F8B-6943-E5FF9F3DA482}"/>
              </a:ext>
            </a:extLst>
          </p:cNvPr>
          <p:cNvSpPr txBox="1"/>
          <p:nvPr/>
        </p:nvSpPr>
        <p:spPr>
          <a:xfrm>
            <a:off x="259906" y="2600129"/>
            <a:ext cx="5629349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Data Quality</a:t>
            </a:r>
            <a:endParaRPr lang="en-US" sz="1600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Understand data footprint, establish standards for  data management. Ensure data’s fitness for the intended purpose and  foster data trustworthiness </a:t>
            </a:r>
          </a:p>
          <a:p>
            <a:endParaRPr lang="en-US" sz="1600">
              <a:cs typeface="Arial"/>
            </a:endParaRPr>
          </a:p>
          <a:p>
            <a:r>
              <a:rPr lang="en-US" sz="1600" b="1">
                <a:ea typeface="+mn-lt"/>
                <a:cs typeface="+mn-lt"/>
              </a:rPr>
              <a:t>Efficiency</a:t>
            </a:r>
            <a:endParaRPr lang="en-US" sz="1600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Foster collaboration among analytics team, encouraging knowledge sharing and streamlining  data access for a unified approach to insights </a:t>
            </a:r>
          </a:p>
          <a:p>
            <a:endParaRPr lang="en-US" sz="1600">
              <a:cs typeface="Arial"/>
            </a:endParaRPr>
          </a:p>
          <a:p>
            <a:r>
              <a:rPr lang="en-US" sz="1600" b="1">
                <a:ea typeface="+mn-lt"/>
                <a:cs typeface="+mn-lt"/>
              </a:rPr>
              <a:t>Eliminate Redundancy</a:t>
            </a:r>
            <a:r>
              <a:rPr lang="en-US" sz="1600">
                <a:ea typeface="+mn-lt"/>
                <a:cs typeface="+mn-lt"/>
              </a:rPr>
              <a:t>  </a:t>
            </a:r>
            <a:endParaRPr lang="en-US" sz="1600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Eliminate redundancy and create consistency  to enable reliability, accuracy and confidence in data</a:t>
            </a:r>
          </a:p>
          <a:p>
            <a:r>
              <a:rPr lang="en-US" sz="1600">
                <a:ea typeface="+mn-lt"/>
                <a:cs typeface="+mn-lt"/>
              </a:rPr>
              <a:t>  </a:t>
            </a:r>
            <a:endParaRPr lang="en-US" sz="16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5A956-76D6-925C-60BB-F79F12D16925}"/>
              </a:ext>
            </a:extLst>
          </p:cNvPr>
          <p:cNvSpPr txBox="1"/>
          <p:nvPr/>
        </p:nvSpPr>
        <p:spPr>
          <a:xfrm>
            <a:off x="6326371" y="2574685"/>
            <a:ext cx="5209953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Decision-Making</a:t>
            </a:r>
            <a:endParaRPr lang="en-US" sz="1600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Decision‐making is enabled and accelerated as the velocity at which data is available and can be interpreted increases</a:t>
            </a:r>
          </a:p>
          <a:p>
            <a:endParaRPr lang="en-US" sz="1600">
              <a:solidFill>
                <a:srgbClr val="000000"/>
              </a:solidFill>
              <a:cs typeface="Arial"/>
            </a:endParaRPr>
          </a:p>
          <a:p>
            <a:r>
              <a:rPr lang="en-US" sz="1600" b="1">
                <a:solidFill>
                  <a:srgbClr val="3F3F3F"/>
                </a:solidFill>
                <a:cs typeface="Arial"/>
              </a:rPr>
              <a:t>Satisfaction</a:t>
            </a:r>
            <a:endParaRPr lang="en-US" sz="1600" b="1">
              <a:cs typeface="Arial"/>
            </a:endParaRPr>
          </a:p>
          <a:p>
            <a:r>
              <a:rPr lang="en-US" sz="1600">
                <a:ea typeface="+mn-lt"/>
                <a:cs typeface="+mn-lt"/>
              </a:rPr>
              <a:t>A data-enabled workforce and partner </a:t>
            </a:r>
          </a:p>
          <a:p>
            <a:r>
              <a:rPr lang="en-US" sz="1600">
                <a:ea typeface="+mn-lt"/>
                <a:cs typeface="+mn-lt"/>
              </a:rPr>
              <a:t>ecosystem -  focused on ease of use, the ability to share data – breeds satisfaction</a:t>
            </a:r>
            <a:endParaRPr lang="en-US" sz="1600">
              <a:cs typeface="Arial"/>
            </a:endParaRPr>
          </a:p>
          <a:p>
            <a:endParaRPr lang="en-US" sz="1600">
              <a:cs typeface="Arial"/>
            </a:endParaRPr>
          </a:p>
          <a:p>
            <a:r>
              <a:rPr lang="en-US" sz="1600" b="1">
                <a:solidFill>
                  <a:srgbClr val="3F3F3F"/>
                </a:solidFill>
                <a:cs typeface="Arial"/>
              </a:rPr>
              <a:t>Training &amp; Awareness</a:t>
            </a:r>
          </a:p>
          <a:p>
            <a:r>
              <a:rPr lang="en-US" sz="1600">
                <a:solidFill>
                  <a:srgbClr val="3F3F3F"/>
                </a:solidFill>
                <a:cs typeface="Arial"/>
              </a:rPr>
              <a:t>Regular training session on data governance principles ,policies. SharePoint equipped with training materials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581393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110BAD4-2ED9-71C3-EE63-9CCEAC47EE46}"/>
              </a:ext>
            </a:extLst>
          </p:cNvPr>
          <p:cNvSpPr/>
          <p:nvPr/>
        </p:nvSpPr>
        <p:spPr>
          <a:xfrm>
            <a:off x="8422994" y="942758"/>
            <a:ext cx="3345791" cy="2486241"/>
          </a:xfrm>
          <a:prstGeom prst="roundRect">
            <a:avLst>
              <a:gd name="adj" fmla="val 76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5DF41A-71F4-9EE1-2D65-CB96F1A0133E}"/>
              </a:ext>
            </a:extLst>
          </p:cNvPr>
          <p:cNvSpPr/>
          <p:nvPr/>
        </p:nvSpPr>
        <p:spPr>
          <a:xfrm>
            <a:off x="4465388" y="2251045"/>
            <a:ext cx="3222395" cy="2258282"/>
          </a:xfrm>
          <a:prstGeom prst="roundRect">
            <a:avLst>
              <a:gd name="adj" fmla="val 76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CA8CA6-2F1C-C5C3-68D6-E41BA5237859}"/>
              </a:ext>
            </a:extLst>
          </p:cNvPr>
          <p:cNvSpPr/>
          <p:nvPr/>
        </p:nvSpPr>
        <p:spPr>
          <a:xfrm>
            <a:off x="808285" y="3318663"/>
            <a:ext cx="2965577" cy="2286000"/>
          </a:xfrm>
          <a:prstGeom prst="roundRect">
            <a:avLst>
              <a:gd name="adj" fmla="val 769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50CB55-BA9C-E56A-A3B2-6BD7595CD19C}"/>
              </a:ext>
            </a:extLst>
          </p:cNvPr>
          <p:cNvGraphicFramePr>
            <a:graphicFrameLocks noGrp="1"/>
          </p:cNvGraphicFramePr>
          <p:nvPr/>
        </p:nvGraphicFramePr>
        <p:xfrm>
          <a:off x="437930" y="5736896"/>
          <a:ext cx="11553024" cy="710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28043">
                  <a:extLst>
                    <a:ext uri="{9D8B030D-6E8A-4147-A177-3AD203B41FA5}">
                      <a16:colId xmlns:a16="http://schemas.microsoft.com/office/drawing/2014/main" val="518437353"/>
                    </a:ext>
                  </a:extLst>
                </a:gridCol>
                <a:gridCol w="4048217">
                  <a:extLst>
                    <a:ext uri="{9D8B030D-6E8A-4147-A177-3AD203B41FA5}">
                      <a16:colId xmlns:a16="http://schemas.microsoft.com/office/drawing/2014/main" val="2426079260"/>
                    </a:ext>
                  </a:extLst>
                </a:gridCol>
                <a:gridCol w="3876764">
                  <a:extLst>
                    <a:ext uri="{9D8B030D-6E8A-4147-A177-3AD203B41FA5}">
                      <a16:colId xmlns:a16="http://schemas.microsoft.com/office/drawing/2014/main" val="1203824697"/>
                    </a:ext>
                  </a:extLst>
                </a:gridCol>
              </a:tblGrid>
              <a:tr h="710720"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YESTERDAY</a:t>
                      </a:r>
                    </a:p>
                    <a:p>
                      <a:pPr algn="ctr"/>
                      <a:r>
                        <a:rPr lang="en-US" sz="1200" b="1" i="0">
                          <a:latin typeface="+mn-lt"/>
                          <a:cs typeface="Arial Black" panose="020B0604020202020204" pitchFamily="34" charset="0"/>
                        </a:rPr>
                        <a:t>(2020-2021)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TODAY</a:t>
                      </a:r>
                    </a:p>
                    <a:p>
                      <a:pPr algn="ctr"/>
                      <a:r>
                        <a:rPr lang="en-US" sz="1200" b="1" i="0">
                          <a:latin typeface="+mn-lt"/>
                          <a:cs typeface="Arial Black" panose="020B0604020202020204" pitchFamily="34" charset="0"/>
                        </a:rPr>
                        <a:t>(2022-2024)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TOMORROW</a:t>
                      </a:r>
                    </a:p>
                    <a:p>
                      <a:pPr algn="ctr"/>
                      <a:r>
                        <a:rPr lang="en-US" sz="1200" b="1" i="0">
                          <a:latin typeface="+mn-lt"/>
                          <a:cs typeface="Arial Black" panose="020B0604020202020204" pitchFamily="34" charset="0"/>
                        </a:rPr>
                        <a:t>(2024-2025)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9383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FD304E-6043-A640-4B4D-26687B78A669}"/>
              </a:ext>
            </a:extLst>
          </p:cNvPr>
          <p:cNvSpPr txBox="1"/>
          <p:nvPr/>
        </p:nvSpPr>
        <p:spPr>
          <a:xfrm>
            <a:off x="219808" y="169571"/>
            <a:ext cx="11254697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>
                <a:latin typeface="Arial Black"/>
                <a:cs typeface="Arial Black" panose="020B0604020202020204" pitchFamily="34" charset="0"/>
              </a:rPr>
              <a:t>DATA &amp; ANALYTICS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76ABE-6B3C-9080-9D5B-4C2F52680C43}"/>
              </a:ext>
            </a:extLst>
          </p:cNvPr>
          <p:cNvSpPr txBox="1"/>
          <p:nvPr/>
        </p:nvSpPr>
        <p:spPr>
          <a:xfrm>
            <a:off x="8541957" y="1115955"/>
            <a:ext cx="3179171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b="1">
                <a:cs typeface="Arial"/>
              </a:rPr>
              <a:t>1</a:t>
            </a:r>
            <a:r>
              <a:rPr lang="en-US" b="1" baseline="30000">
                <a:cs typeface="Arial"/>
              </a:rPr>
              <a:t>st</a:t>
            </a:r>
            <a:r>
              <a:rPr lang="en-US" b="1">
                <a:cs typeface="Arial"/>
              </a:rPr>
              <a:t> generation analytics</a:t>
            </a:r>
            <a:r>
              <a:rPr lang="en-US">
                <a:cs typeface="Arial"/>
              </a:rPr>
              <a:t> build enables key capabilities such as: </a:t>
            </a:r>
            <a:r>
              <a:rPr lang="en-US" b="1">
                <a:cs typeface="Arial"/>
              </a:rPr>
              <a:t>personalized member advocacy</a:t>
            </a:r>
            <a:r>
              <a:rPr lang="en-US">
                <a:cs typeface="Arial"/>
              </a:rPr>
              <a:t>, provider reporting, </a:t>
            </a:r>
            <a:r>
              <a:rPr lang="en-US" b="1">
                <a:cs typeface="Arial"/>
              </a:rPr>
              <a:t>member insights</a:t>
            </a:r>
            <a:r>
              <a:rPr lang="en-US">
                <a:cs typeface="Arial"/>
              </a:rPr>
              <a:t>, and advanced VBC payment models</a:t>
            </a:r>
            <a:endParaRPr lang="en-US" b="0" strike="sngStrike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1F10D-9D1E-FF87-E609-886C3DDCE198}"/>
              </a:ext>
            </a:extLst>
          </p:cNvPr>
          <p:cNvSpPr txBox="1"/>
          <p:nvPr/>
        </p:nvSpPr>
        <p:spPr>
          <a:xfrm>
            <a:off x="872177" y="3432874"/>
            <a:ext cx="271873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/>
              <a:t>Descriptive analytics, cumbersome</a:t>
            </a:r>
            <a:r>
              <a:rPr lang="en-US" b="0"/>
              <a:t> data </a:t>
            </a:r>
            <a:r>
              <a:rPr lang="en-US"/>
              <a:t>exchanges, and disparate</a:t>
            </a:r>
            <a:r>
              <a:rPr lang="en-US" b="0"/>
              <a:t> data sources</a:t>
            </a:r>
            <a:r>
              <a:rPr lang="en-US"/>
              <a:t>. Minimal advanced analytics.</a:t>
            </a:r>
            <a:endParaRPr lang="en-US" b="0">
              <a:cs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51FAE-7192-1830-A283-FB1A31B888F9}"/>
              </a:ext>
            </a:extLst>
          </p:cNvPr>
          <p:cNvSpPr txBox="1"/>
          <p:nvPr/>
        </p:nvSpPr>
        <p:spPr>
          <a:xfrm>
            <a:off x="4669196" y="2385637"/>
            <a:ext cx="285484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Arial"/>
              </a:rPr>
              <a:t>Building a </a:t>
            </a:r>
            <a:r>
              <a:rPr lang="en-US" b="1">
                <a:cs typeface="Arial"/>
              </a:rPr>
              <a:t>modern data hub</a:t>
            </a:r>
            <a:r>
              <a:rPr lang="en-US">
                <a:cs typeface="Arial"/>
              </a:rPr>
              <a:t> with a single source of truth, inclusive of clinical, SOGI, REL data enabled for </a:t>
            </a:r>
            <a:r>
              <a:rPr lang="en-US" b="1">
                <a:cs typeface="Arial"/>
              </a:rPr>
              <a:t>near real-time data exchange </a:t>
            </a:r>
            <a:r>
              <a:rPr lang="en-US">
                <a:cs typeface="Arial"/>
              </a:rPr>
              <a:t>with members and providers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FCDE54C-1CB2-9F90-6451-517103B8A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4FF1B8B2-4959-DE43-C350-76A28EF3BC1F}"/>
              </a:ext>
            </a:extLst>
          </p:cNvPr>
          <p:cNvSpPr/>
          <p:nvPr/>
        </p:nvSpPr>
        <p:spPr>
          <a:xfrm>
            <a:off x="7955280" y="3789680"/>
            <a:ext cx="467714" cy="792480"/>
          </a:xfrm>
          <a:prstGeom prst="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l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30DC1-1CB7-425D-7948-62E6D21C49B8}"/>
              </a:ext>
            </a:extLst>
          </p:cNvPr>
          <p:cNvSpPr txBox="1"/>
          <p:nvPr/>
        </p:nvSpPr>
        <p:spPr>
          <a:xfrm>
            <a:off x="7495890" y="4758177"/>
            <a:ext cx="14860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Today</a:t>
            </a:r>
            <a:r>
              <a:rPr lang="en-US">
                <a:solidFill>
                  <a:srgbClr val="000000"/>
                </a:solidFill>
                <a:sym typeface="Calibri"/>
              </a:rPr>
              <a:t>’s focus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593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57c2b1d1e7_1_113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F720C3-8B7D-AF9F-C2A8-4FD46325EB5B}"/>
              </a:ext>
            </a:extLst>
          </p:cNvPr>
          <p:cNvSpPr/>
          <p:nvPr/>
        </p:nvSpPr>
        <p:spPr>
          <a:xfrm>
            <a:off x="286890" y="4560369"/>
            <a:ext cx="575128" cy="575351"/>
          </a:xfrm>
          <a:prstGeom prst="ellipse">
            <a:avLst/>
          </a:prstGeom>
          <a:solidFill>
            <a:srgbClr val="BD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9E9F53-6DFE-4343-7690-774EE26E4D64}"/>
              </a:ext>
            </a:extLst>
          </p:cNvPr>
          <p:cNvSpPr/>
          <p:nvPr/>
        </p:nvSpPr>
        <p:spPr>
          <a:xfrm>
            <a:off x="3279957" y="4571726"/>
            <a:ext cx="564690" cy="564913"/>
          </a:xfrm>
          <a:prstGeom prst="ellipse">
            <a:avLst/>
          </a:prstGeom>
          <a:solidFill>
            <a:srgbClr val="BDE7F5"/>
          </a:solidFill>
          <a:ln>
            <a:solidFill>
              <a:srgbClr val="BD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9D9AB3-0972-8E30-2E1F-C6BB3198A5CC}"/>
              </a:ext>
            </a:extLst>
          </p:cNvPr>
          <p:cNvSpPr/>
          <p:nvPr/>
        </p:nvSpPr>
        <p:spPr>
          <a:xfrm>
            <a:off x="271430" y="5356856"/>
            <a:ext cx="585566" cy="575351"/>
          </a:xfrm>
          <a:prstGeom prst="ellipse">
            <a:avLst/>
          </a:prstGeom>
          <a:solidFill>
            <a:srgbClr val="BDE7F5"/>
          </a:solidFill>
          <a:ln>
            <a:solidFill>
              <a:srgbClr val="BD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CB153A-285C-C31F-3454-3E72FCCA8404}"/>
              </a:ext>
            </a:extLst>
          </p:cNvPr>
          <p:cNvSpPr/>
          <p:nvPr/>
        </p:nvSpPr>
        <p:spPr>
          <a:xfrm>
            <a:off x="3286915" y="3837025"/>
            <a:ext cx="564690" cy="564913"/>
          </a:xfrm>
          <a:prstGeom prst="ellipse">
            <a:avLst/>
          </a:prstGeom>
          <a:solidFill>
            <a:srgbClr val="BDE7F5"/>
          </a:solidFill>
          <a:ln>
            <a:solidFill>
              <a:srgbClr val="BD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5505A-7FB4-F8A9-7A83-58D053A130CE}"/>
              </a:ext>
            </a:extLst>
          </p:cNvPr>
          <p:cNvSpPr/>
          <p:nvPr/>
        </p:nvSpPr>
        <p:spPr>
          <a:xfrm>
            <a:off x="3251384" y="5362209"/>
            <a:ext cx="564690" cy="564913"/>
          </a:xfrm>
          <a:prstGeom prst="ellipse">
            <a:avLst/>
          </a:prstGeom>
          <a:solidFill>
            <a:srgbClr val="BDE7F5"/>
          </a:solidFill>
          <a:ln>
            <a:solidFill>
              <a:srgbClr val="BD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BB4D-4EF4-8858-32EF-BC09F6D416EE}"/>
              </a:ext>
            </a:extLst>
          </p:cNvPr>
          <p:cNvSpPr txBox="1"/>
          <p:nvPr/>
        </p:nvSpPr>
        <p:spPr>
          <a:xfrm>
            <a:off x="3904552" y="5338339"/>
            <a:ext cx="248161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 off projects</a:t>
            </a:r>
            <a:r>
              <a:rPr lang="en-US" sz="1400" b="1">
                <a:solidFill>
                  <a:srgbClr val="000000"/>
                </a:solidFill>
                <a:latin typeface="Arial" panose="020B0604020202020204"/>
              </a:rPr>
              <a:t>/ requests 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</a:t>
            </a:r>
            <a:r>
              <a:rPr lang="en-US" sz="1400" b="1">
                <a:solidFill>
                  <a:srgbClr val="000000"/>
                </a:solidFill>
                <a:latin typeface="Arial" panose="020B0604020202020204"/>
              </a:rPr>
              <a:t>always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aligned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30664-459D-FEDB-6082-316DB578CEC3}"/>
              </a:ext>
            </a:extLst>
          </p:cNvPr>
          <p:cNvSpPr txBox="1"/>
          <p:nvPr/>
        </p:nvSpPr>
        <p:spPr>
          <a:xfrm>
            <a:off x="-87929" y="1226231"/>
            <a:ext cx="532831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000000"/>
                </a:solidFill>
                <a:latin typeface="Arial" panose="020B0604020202020204"/>
              </a:rPr>
              <a:t>CURRENT STATE</a:t>
            </a:r>
            <a:endParaRPr lang="en-US" sz="32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 algn="ctr">
              <a:buFont typeface="Arial"/>
              <a:buChar char="•"/>
              <a:defRPr/>
            </a:pPr>
            <a:endParaRPr lang="en-US" sz="16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 algn="ctr">
              <a:buFont typeface="Arial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  <a:cs typeface="Arial"/>
              </a:rPr>
              <a:t>Distributed teams</a:t>
            </a:r>
            <a:endParaRPr lang="en-US"/>
          </a:p>
          <a:p>
            <a:pPr marL="285750" indent="-285750" algn="ctr">
              <a:buFont typeface="Arial,Sans-Serif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  <a:cs typeface="Arial"/>
              </a:rPr>
              <a:t>Widespread data sources</a:t>
            </a:r>
            <a:endParaRPr lang="en-US" sz="1600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 algn="ctr">
              <a:buFont typeface="Arial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  <a:cs typeface="Arial"/>
              </a:rPr>
              <a:t>Many tools/reports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87D46-EB66-E4D4-19A8-F2BB27193742}"/>
              </a:ext>
            </a:extLst>
          </p:cNvPr>
          <p:cNvSpPr txBox="1"/>
          <p:nvPr/>
        </p:nvSpPr>
        <p:spPr>
          <a:xfrm>
            <a:off x="4034884" y="3818181"/>
            <a:ext cx="1908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Businesses waiting on reports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F7B6F-98B0-8E52-BB61-C75A3E4EFC0B}"/>
              </a:ext>
            </a:extLst>
          </p:cNvPr>
          <p:cNvSpPr txBox="1"/>
          <p:nvPr/>
        </p:nvSpPr>
        <p:spPr>
          <a:xfrm>
            <a:off x="3980249" y="4564151"/>
            <a:ext cx="175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Mixed use of trainings/tools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BF4B23-D7B5-E23F-E52E-EB852AC44183}"/>
              </a:ext>
            </a:extLst>
          </p:cNvPr>
          <p:cNvSpPr txBox="1"/>
          <p:nvPr/>
        </p:nvSpPr>
        <p:spPr>
          <a:xfrm>
            <a:off x="1059953" y="5439410"/>
            <a:ext cx="2102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Distributing reports/dashboards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3CD98-9D14-1A85-A28D-FEF7E2E14944}"/>
              </a:ext>
            </a:extLst>
          </p:cNvPr>
          <p:cNvSpPr txBox="1"/>
          <p:nvPr/>
        </p:nvSpPr>
        <p:spPr>
          <a:xfrm>
            <a:off x="982503" y="4656155"/>
            <a:ext cx="2172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Time spent on data wrangling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1AFDFA-7A94-521D-31EB-039471D26CA6}"/>
              </a:ext>
            </a:extLst>
          </p:cNvPr>
          <p:cNvSpPr txBox="1"/>
          <p:nvPr/>
        </p:nvSpPr>
        <p:spPr>
          <a:xfrm>
            <a:off x="7786498" y="1194926"/>
            <a:ext cx="368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FUTURE STATE</a:t>
            </a:r>
          </a:p>
        </p:txBody>
      </p:sp>
      <p:sp>
        <p:nvSpPr>
          <p:cNvPr id="7" name="Google Shape;750;g157c2b1d1e7_1_139">
            <a:extLst>
              <a:ext uri="{FF2B5EF4-FFF2-40B4-BE49-F238E27FC236}">
                <a16:creationId xmlns:a16="http://schemas.microsoft.com/office/drawing/2014/main" id="{E228DDE7-0C32-19B1-DDCB-3DC74FE24B9F}"/>
              </a:ext>
            </a:extLst>
          </p:cNvPr>
          <p:cNvSpPr txBox="1">
            <a:spLocks/>
          </p:cNvSpPr>
          <p:nvPr/>
        </p:nvSpPr>
        <p:spPr>
          <a:xfrm>
            <a:off x="391905" y="307078"/>
            <a:ext cx="110826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</a:rPr>
              <a:t>CURRENT AND FUTURE STATE OF ANALYTICS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8A9099-21AD-A7F9-97F9-95AE2369CD08}"/>
              </a:ext>
            </a:extLst>
          </p:cNvPr>
          <p:cNvSpPr/>
          <p:nvPr/>
        </p:nvSpPr>
        <p:spPr>
          <a:xfrm>
            <a:off x="3427756" y="4017749"/>
            <a:ext cx="323778" cy="235706"/>
          </a:xfrm>
          <a:custGeom>
            <a:avLst/>
            <a:gdLst>
              <a:gd name="connsiteX0" fmla="*/ 438856 w 684545"/>
              <a:gd name="connsiteY0" fmla="*/ 456066 h 491536"/>
              <a:gd name="connsiteX1" fmla="*/ 600861 w 684545"/>
              <a:gd name="connsiteY1" fmla="*/ 456066 h 491536"/>
              <a:gd name="connsiteX2" fmla="*/ 617892 w 684545"/>
              <a:gd name="connsiteY2" fmla="*/ 473098 h 491536"/>
              <a:gd name="connsiteX3" fmla="*/ 617892 w 684545"/>
              <a:gd name="connsiteY3" fmla="*/ 491536 h 491536"/>
              <a:gd name="connsiteX4" fmla="*/ 421825 w 684545"/>
              <a:gd name="connsiteY4" fmla="*/ 491536 h 491536"/>
              <a:gd name="connsiteX5" fmla="*/ 421825 w 684545"/>
              <a:gd name="connsiteY5" fmla="*/ 473098 h 491536"/>
              <a:gd name="connsiteX6" fmla="*/ 438856 w 684545"/>
              <a:gd name="connsiteY6" fmla="*/ 456066 h 491536"/>
              <a:gd name="connsiteX7" fmla="*/ 8305 w 684545"/>
              <a:gd name="connsiteY7" fmla="*/ 441708 h 491536"/>
              <a:gd name="connsiteX8" fmla="*/ 672862 w 684545"/>
              <a:gd name="connsiteY8" fmla="*/ 441708 h 491536"/>
              <a:gd name="connsiteX9" fmla="*/ 681167 w 684545"/>
              <a:gd name="connsiteY9" fmla="*/ 450013 h 491536"/>
              <a:gd name="connsiteX10" fmla="*/ 681167 w 684545"/>
              <a:gd name="connsiteY10" fmla="*/ 483231 h 491536"/>
              <a:gd name="connsiteX11" fmla="*/ 672862 w 684545"/>
              <a:gd name="connsiteY11" fmla="*/ 491536 h 491536"/>
              <a:gd name="connsiteX12" fmla="*/ 622893 w 684545"/>
              <a:gd name="connsiteY12" fmla="*/ 491536 h 491536"/>
              <a:gd name="connsiteX13" fmla="*/ 622893 w 684545"/>
              <a:gd name="connsiteY13" fmla="*/ 466341 h 491536"/>
              <a:gd name="connsiteX14" fmla="*/ 605862 w 684545"/>
              <a:gd name="connsiteY14" fmla="*/ 449309 h 491536"/>
              <a:gd name="connsiteX15" fmla="*/ 433855 w 684545"/>
              <a:gd name="connsiteY15" fmla="*/ 449309 h 491536"/>
              <a:gd name="connsiteX16" fmla="*/ 416824 w 684545"/>
              <a:gd name="connsiteY16" fmla="*/ 466341 h 491536"/>
              <a:gd name="connsiteX17" fmla="*/ 416824 w 684545"/>
              <a:gd name="connsiteY17" fmla="*/ 491536 h 491536"/>
              <a:gd name="connsiteX18" fmla="*/ 8305 w 684545"/>
              <a:gd name="connsiteY18" fmla="*/ 491536 h 491536"/>
              <a:gd name="connsiteX19" fmla="*/ 0 w 684545"/>
              <a:gd name="connsiteY19" fmla="*/ 483231 h 491536"/>
              <a:gd name="connsiteX20" fmla="*/ 0 w 684545"/>
              <a:gd name="connsiteY20" fmla="*/ 450013 h 491536"/>
              <a:gd name="connsiteX21" fmla="*/ 8305 w 684545"/>
              <a:gd name="connsiteY21" fmla="*/ 441708 h 491536"/>
              <a:gd name="connsiteX22" fmla="*/ 289470 w 684545"/>
              <a:gd name="connsiteY22" fmla="*/ 415750 h 491536"/>
              <a:gd name="connsiteX23" fmla="*/ 285688 w 684545"/>
              <a:gd name="connsiteY23" fmla="*/ 419532 h 491536"/>
              <a:gd name="connsiteX24" fmla="*/ 289470 w 684545"/>
              <a:gd name="connsiteY24" fmla="*/ 423314 h 491536"/>
              <a:gd name="connsiteX25" fmla="*/ 397609 w 684545"/>
              <a:gd name="connsiteY25" fmla="*/ 423314 h 491536"/>
              <a:gd name="connsiteX26" fmla="*/ 401391 w 684545"/>
              <a:gd name="connsiteY26" fmla="*/ 419532 h 491536"/>
              <a:gd name="connsiteX27" fmla="*/ 397609 w 684545"/>
              <a:gd name="connsiteY27" fmla="*/ 415750 h 491536"/>
              <a:gd name="connsiteX28" fmla="*/ 596013 w 684545"/>
              <a:gd name="connsiteY28" fmla="*/ 388012 h 491536"/>
              <a:gd name="connsiteX29" fmla="*/ 98639 w 684545"/>
              <a:gd name="connsiteY29" fmla="*/ 388621 h 491536"/>
              <a:gd name="connsiteX30" fmla="*/ 74129 w 684545"/>
              <a:gd name="connsiteY30" fmla="*/ 403147 h 491536"/>
              <a:gd name="connsiteX31" fmla="*/ 612950 w 684545"/>
              <a:gd name="connsiteY31" fmla="*/ 403147 h 491536"/>
              <a:gd name="connsiteX32" fmla="*/ 57429 w 684545"/>
              <a:gd name="connsiteY32" fmla="*/ 376677 h 491536"/>
              <a:gd name="connsiteX33" fmla="*/ 623738 w 684545"/>
              <a:gd name="connsiteY33" fmla="*/ 377522 h 491536"/>
              <a:gd name="connsiteX34" fmla="*/ 684545 w 684545"/>
              <a:gd name="connsiteY34" fmla="*/ 434649 h 491536"/>
              <a:gd name="connsiteX35" fmla="*/ 2533 w 684545"/>
              <a:gd name="connsiteY35" fmla="*/ 434649 h 491536"/>
              <a:gd name="connsiteX36" fmla="*/ 342326 w 684545"/>
              <a:gd name="connsiteY36" fmla="*/ 332470 h 491536"/>
              <a:gd name="connsiteX37" fmla="*/ 352621 w 684545"/>
              <a:gd name="connsiteY37" fmla="*/ 342766 h 491536"/>
              <a:gd name="connsiteX38" fmla="*/ 342326 w 684545"/>
              <a:gd name="connsiteY38" fmla="*/ 353061 h 491536"/>
              <a:gd name="connsiteX39" fmla="*/ 332031 w 684545"/>
              <a:gd name="connsiteY39" fmla="*/ 342766 h 491536"/>
              <a:gd name="connsiteX40" fmla="*/ 342326 w 684545"/>
              <a:gd name="connsiteY40" fmla="*/ 332470 h 491536"/>
              <a:gd name="connsiteX41" fmla="*/ 342326 w 684545"/>
              <a:gd name="connsiteY41" fmla="*/ 326187 h 491536"/>
              <a:gd name="connsiteX42" fmla="*/ 325747 w 684545"/>
              <a:gd name="connsiteY42" fmla="*/ 342766 h 491536"/>
              <a:gd name="connsiteX43" fmla="*/ 342326 w 684545"/>
              <a:gd name="connsiteY43" fmla="*/ 359344 h 491536"/>
              <a:gd name="connsiteX44" fmla="*/ 358904 w 684545"/>
              <a:gd name="connsiteY44" fmla="*/ 342766 h 491536"/>
              <a:gd name="connsiteX45" fmla="*/ 342326 w 684545"/>
              <a:gd name="connsiteY45" fmla="*/ 326187 h 491536"/>
              <a:gd name="connsiteX46" fmla="*/ 118859 w 684545"/>
              <a:gd name="connsiteY46" fmla="*/ 30414 h 491536"/>
              <a:gd name="connsiteX47" fmla="*/ 94642 w 684545"/>
              <a:gd name="connsiteY47" fmla="*/ 54630 h 491536"/>
              <a:gd name="connsiteX48" fmla="*/ 94642 w 684545"/>
              <a:gd name="connsiteY48" fmla="*/ 319812 h 491536"/>
              <a:gd name="connsiteX49" fmla="*/ 589901 w 684545"/>
              <a:gd name="connsiteY49" fmla="*/ 319812 h 491536"/>
              <a:gd name="connsiteX50" fmla="*/ 589901 w 684545"/>
              <a:gd name="connsiteY50" fmla="*/ 54630 h 491536"/>
              <a:gd name="connsiteX51" fmla="*/ 565685 w 684545"/>
              <a:gd name="connsiteY51" fmla="*/ 30414 h 491536"/>
              <a:gd name="connsiteX52" fmla="*/ 126794 w 684545"/>
              <a:gd name="connsiteY52" fmla="*/ 0 h 491536"/>
              <a:gd name="connsiteX53" fmla="*/ 557858 w 684545"/>
              <a:gd name="connsiteY53" fmla="*/ 0 h 491536"/>
              <a:gd name="connsiteX54" fmla="*/ 623737 w 684545"/>
              <a:gd name="connsiteY54" fmla="*/ 65880 h 491536"/>
              <a:gd name="connsiteX55" fmla="*/ 623737 w 684545"/>
              <a:gd name="connsiteY55" fmla="*/ 364854 h 491536"/>
              <a:gd name="connsiteX56" fmla="*/ 60914 w 684545"/>
              <a:gd name="connsiteY56" fmla="*/ 364854 h 491536"/>
              <a:gd name="connsiteX57" fmla="*/ 60914 w 684545"/>
              <a:gd name="connsiteY57" fmla="*/ 65880 h 491536"/>
              <a:gd name="connsiteX58" fmla="*/ 126794 w 684545"/>
              <a:gd name="connsiteY58" fmla="*/ 0 h 49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84545" h="491536">
                <a:moveTo>
                  <a:pt x="438856" y="456066"/>
                </a:moveTo>
                <a:lnTo>
                  <a:pt x="600861" y="456066"/>
                </a:lnTo>
                <a:cubicBezTo>
                  <a:pt x="610267" y="456066"/>
                  <a:pt x="617892" y="463691"/>
                  <a:pt x="617892" y="473098"/>
                </a:cubicBezTo>
                <a:lnTo>
                  <a:pt x="617892" y="491536"/>
                </a:lnTo>
                <a:lnTo>
                  <a:pt x="421825" y="491536"/>
                </a:lnTo>
                <a:lnTo>
                  <a:pt x="421825" y="473098"/>
                </a:lnTo>
                <a:cubicBezTo>
                  <a:pt x="421825" y="463691"/>
                  <a:pt x="429450" y="456066"/>
                  <a:pt x="438856" y="456066"/>
                </a:cubicBezTo>
                <a:close/>
                <a:moveTo>
                  <a:pt x="8305" y="441708"/>
                </a:moveTo>
                <a:lnTo>
                  <a:pt x="672862" y="441708"/>
                </a:lnTo>
                <a:cubicBezTo>
                  <a:pt x="677449" y="441708"/>
                  <a:pt x="681167" y="445427"/>
                  <a:pt x="681167" y="450013"/>
                </a:cubicBezTo>
                <a:lnTo>
                  <a:pt x="681167" y="483231"/>
                </a:lnTo>
                <a:cubicBezTo>
                  <a:pt x="681167" y="487818"/>
                  <a:pt x="677449" y="491536"/>
                  <a:pt x="672862" y="491536"/>
                </a:cubicBezTo>
                <a:lnTo>
                  <a:pt x="622893" y="491536"/>
                </a:lnTo>
                <a:lnTo>
                  <a:pt x="622893" y="466341"/>
                </a:lnTo>
                <a:cubicBezTo>
                  <a:pt x="622893" y="456935"/>
                  <a:pt x="615268" y="449309"/>
                  <a:pt x="605862" y="449309"/>
                </a:cubicBezTo>
                <a:lnTo>
                  <a:pt x="433855" y="449309"/>
                </a:lnTo>
                <a:cubicBezTo>
                  <a:pt x="424449" y="449309"/>
                  <a:pt x="416824" y="456935"/>
                  <a:pt x="416824" y="466341"/>
                </a:cubicBezTo>
                <a:lnTo>
                  <a:pt x="416824" y="491536"/>
                </a:lnTo>
                <a:lnTo>
                  <a:pt x="8305" y="491536"/>
                </a:lnTo>
                <a:cubicBezTo>
                  <a:pt x="3718" y="491536"/>
                  <a:pt x="0" y="487818"/>
                  <a:pt x="0" y="483231"/>
                </a:cubicBezTo>
                <a:lnTo>
                  <a:pt x="0" y="450013"/>
                </a:lnTo>
                <a:cubicBezTo>
                  <a:pt x="0" y="445427"/>
                  <a:pt x="3718" y="441708"/>
                  <a:pt x="8305" y="441708"/>
                </a:cubicBezTo>
                <a:close/>
                <a:moveTo>
                  <a:pt x="289470" y="415750"/>
                </a:moveTo>
                <a:cubicBezTo>
                  <a:pt x="287381" y="415750"/>
                  <a:pt x="285688" y="417443"/>
                  <a:pt x="285688" y="419532"/>
                </a:cubicBezTo>
                <a:cubicBezTo>
                  <a:pt x="285688" y="421621"/>
                  <a:pt x="287381" y="423314"/>
                  <a:pt x="289470" y="423314"/>
                </a:cubicBezTo>
                <a:lnTo>
                  <a:pt x="397609" y="423314"/>
                </a:lnTo>
                <a:cubicBezTo>
                  <a:pt x="399698" y="423314"/>
                  <a:pt x="401391" y="421621"/>
                  <a:pt x="401391" y="419532"/>
                </a:cubicBezTo>
                <a:cubicBezTo>
                  <a:pt x="401391" y="417443"/>
                  <a:pt x="399698" y="415750"/>
                  <a:pt x="397609" y="415750"/>
                </a:cubicBezTo>
                <a:close/>
                <a:moveTo>
                  <a:pt x="596013" y="388012"/>
                </a:moveTo>
                <a:lnTo>
                  <a:pt x="98639" y="388621"/>
                </a:lnTo>
                <a:lnTo>
                  <a:pt x="74129" y="403147"/>
                </a:lnTo>
                <a:lnTo>
                  <a:pt x="612950" y="403147"/>
                </a:lnTo>
                <a:close/>
                <a:moveTo>
                  <a:pt x="57429" y="376677"/>
                </a:moveTo>
                <a:lnTo>
                  <a:pt x="623738" y="377522"/>
                </a:lnTo>
                <a:lnTo>
                  <a:pt x="684545" y="434649"/>
                </a:lnTo>
                <a:lnTo>
                  <a:pt x="2533" y="434649"/>
                </a:lnTo>
                <a:close/>
                <a:moveTo>
                  <a:pt x="342326" y="332470"/>
                </a:moveTo>
                <a:cubicBezTo>
                  <a:pt x="348012" y="332470"/>
                  <a:pt x="352621" y="337080"/>
                  <a:pt x="352621" y="342766"/>
                </a:cubicBezTo>
                <a:cubicBezTo>
                  <a:pt x="352621" y="348452"/>
                  <a:pt x="348012" y="353061"/>
                  <a:pt x="342326" y="353061"/>
                </a:cubicBezTo>
                <a:cubicBezTo>
                  <a:pt x="336640" y="353061"/>
                  <a:pt x="332031" y="348452"/>
                  <a:pt x="332031" y="342766"/>
                </a:cubicBezTo>
                <a:cubicBezTo>
                  <a:pt x="332031" y="337080"/>
                  <a:pt x="336640" y="332470"/>
                  <a:pt x="342326" y="332470"/>
                </a:cubicBezTo>
                <a:close/>
                <a:moveTo>
                  <a:pt x="342326" y="326187"/>
                </a:moveTo>
                <a:cubicBezTo>
                  <a:pt x="333170" y="326187"/>
                  <a:pt x="325747" y="333610"/>
                  <a:pt x="325747" y="342766"/>
                </a:cubicBezTo>
                <a:cubicBezTo>
                  <a:pt x="325747" y="351922"/>
                  <a:pt x="333170" y="359344"/>
                  <a:pt x="342326" y="359344"/>
                </a:cubicBezTo>
                <a:cubicBezTo>
                  <a:pt x="351482" y="359344"/>
                  <a:pt x="358904" y="351922"/>
                  <a:pt x="358904" y="342766"/>
                </a:cubicBezTo>
                <a:cubicBezTo>
                  <a:pt x="358904" y="333610"/>
                  <a:pt x="351482" y="326187"/>
                  <a:pt x="342326" y="326187"/>
                </a:cubicBezTo>
                <a:close/>
                <a:moveTo>
                  <a:pt x="118859" y="30414"/>
                </a:moveTo>
                <a:cubicBezTo>
                  <a:pt x="105484" y="30414"/>
                  <a:pt x="94642" y="41256"/>
                  <a:pt x="94642" y="54630"/>
                </a:cubicBezTo>
                <a:lnTo>
                  <a:pt x="94642" y="319812"/>
                </a:lnTo>
                <a:lnTo>
                  <a:pt x="589901" y="319812"/>
                </a:lnTo>
                <a:cubicBezTo>
                  <a:pt x="589432" y="229448"/>
                  <a:pt x="589526" y="144151"/>
                  <a:pt x="589901" y="54630"/>
                </a:cubicBezTo>
                <a:cubicBezTo>
                  <a:pt x="589901" y="41256"/>
                  <a:pt x="579059" y="30414"/>
                  <a:pt x="565685" y="30414"/>
                </a:cubicBezTo>
                <a:close/>
                <a:moveTo>
                  <a:pt x="126794" y="0"/>
                </a:moveTo>
                <a:lnTo>
                  <a:pt x="557858" y="0"/>
                </a:lnTo>
                <a:cubicBezTo>
                  <a:pt x="594242" y="0"/>
                  <a:pt x="623737" y="29496"/>
                  <a:pt x="623737" y="65880"/>
                </a:cubicBezTo>
                <a:lnTo>
                  <a:pt x="623737" y="364854"/>
                </a:lnTo>
                <a:lnTo>
                  <a:pt x="60914" y="364854"/>
                </a:lnTo>
                <a:lnTo>
                  <a:pt x="60914" y="65880"/>
                </a:lnTo>
                <a:cubicBezTo>
                  <a:pt x="60914" y="29496"/>
                  <a:pt x="90410" y="0"/>
                  <a:pt x="126794" y="0"/>
                </a:cubicBezTo>
                <a:close/>
              </a:path>
            </a:pathLst>
          </a:custGeom>
          <a:solidFill>
            <a:srgbClr val="0079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</a:p>
        </p:txBody>
      </p:sp>
      <p:pic>
        <p:nvPicPr>
          <p:cNvPr id="18" name="Graphic 17" descr="Mining tools with solid fill">
            <a:extLst>
              <a:ext uri="{FF2B5EF4-FFF2-40B4-BE49-F238E27FC236}">
                <a16:creationId xmlns:a16="http://schemas.microsoft.com/office/drawing/2014/main" id="{9233D2C4-6635-7955-7987-062FFDC0F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95401" y="4675313"/>
            <a:ext cx="353507" cy="353507"/>
          </a:xfrm>
          <a:prstGeom prst="rect">
            <a:avLst/>
          </a:prstGeom>
        </p:spPr>
      </p:pic>
      <p:pic>
        <p:nvPicPr>
          <p:cNvPr id="29" name="Graphic 28" descr="Document with solid fill">
            <a:extLst>
              <a:ext uri="{FF2B5EF4-FFF2-40B4-BE49-F238E27FC236}">
                <a16:creationId xmlns:a16="http://schemas.microsoft.com/office/drawing/2014/main" id="{2A03A1D7-570A-4741-5234-F46B81D92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9533" y="5441140"/>
            <a:ext cx="406602" cy="406602"/>
          </a:xfrm>
          <a:prstGeom prst="rect">
            <a:avLst/>
          </a:prstGeom>
        </p:spPr>
      </p:pic>
      <p:pic>
        <p:nvPicPr>
          <p:cNvPr id="6" name="Graphic 5" descr="Hourglass 90% with solid fill">
            <a:extLst>
              <a:ext uri="{FF2B5EF4-FFF2-40B4-BE49-F238E27FC236}">
                <a16:creationId xmlns:a16="http://schemas.microsoft.com/office/drawing/2014/main" id="{7F1E2110-E9A7-8340-C35A-B84648B09F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5723" y="4708004"/>
            <a:ext cx="327418" cy="3274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A86397B-A48A-0DBF-4729-58C1452F63FF}"/>
              </a:ext>
            </a:extLst>
          </p:cNvPr>
          <p:cNvSpPr/>
          <p:nvPr/>
        </p:nvSpPr>
        <p:spPr>
          <a:xfrm>
            <a:off x="339333" y="4609420"/>
            <a:ext cx="474278" cy="474278"/>
          </a:xfrm>
          <a:prstGeom prst="ellipse">
            <a:avLst/>
          </a:prstGeom>
          <a:noFill/>
          <a:ln w="25400">
            <a:solidFill>
              <a:srgbClr val="18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26B1BE-E591-586B-09C4-0D220B18A0B9}"/>
              </a:ext>
            </a:extLst>
          </p:cNvPr>
          <p:cNvSpPr/>
          <p:nvPr/>
        </p:nvSpPr>
        <p:spPr>
          <a:xfrm>
            <a:off x="334919" y="5427994"/>
            <a:ext cx="484716" cy="474278"/>
          </a:xfrm>
          <a:prstGeom prst="ellipse">
            <a:avLst/>
          </a:prstGeom>
          <a:noFill/>
          <a:ln w="25400">
            <a:solidFill>
              <a:srgbClr val="18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DF1946-A333-D0F5-ED44-3FA621AFDC7B}"/>
              </a:ext>
            </a:extLst>
          </p:cNvPr>
          <p:cNvSpPr/>
          <p:nvPr/>
        </p:nvSpPr>
        <p:spPr>
          <a:xfrm>
            <a:off x="3340235" y="4632701"/>
            <a:ext cx="463839" cy="463839"/>
          </a:xfrm>
          <a:prstGeom prst="ellipse">
            <a:avLst/>
          </a:prstGeom>
          <a:noFill/>
          <a:ln w="25400">
            <a:solidFill>
              <a:srgbClr val="18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E8855A-840E-D4D6-372E-A6046CC89B11}"/>
              </a:ext>
            </a:extLst>
          </p:cNvPr>
          <p:cNvSpPr/>
          <p:nvPr/>
        </p:nvSpPr>
        <p:spPr>
          <a:xfrm>
            <a:off x="3350178" y="3898000"/>
            <a:ext cx="463839" cy="463839"/>
          </a:xfrm>
          <a:prstGeom prst="ellipse">
            <a:avLst/>
          </a:prstGeom>
          <a:noFill/>
          <a:ln w="25400">
            <a:solidFill>
              <a:srgbClr val="18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0B92DD-9265-EC0C-7BEF-78F89BDFBAFD}"/>
              </a:ext>
            </a:extLst>
          </p:cNvPr>
          <p:cNvSpPr/>
          <p:nvPr/>
        </p:nvSpPr>
        <p:spPr>
          <a:xfrm>
            <a:off x="3312246" y="5418152"/>
            <a:ext cx="463839" cy="463839"/>
          </a:xfrm>
          <a:prstGeom prst="ellipse">
            <a:avLst/>
          </a:prstGeom>
          <a:noFill/>
          <a:ln w="25400">
            <a:solidFill>
              <a:srgbClr val="188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phic 2" descr="Thumbs Down with solid fill">
            <a:extLst>
              <a:ext uri="{FF2B5EF4-FFF2-40B4-BE49-F238E27FC236}">
                <a16:creationId xmlns:a16="http://schemas.microsoft.com/office/drawing/2014/main" id="{CCD26697-519F-9A61-243A-B80435475C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2035" y="5493975"/>
            <a:ext cx="345505" cy="345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9F61D-E248-4B85-5A89-A58FAB31C405}"/>
              </a:ext>
            </a:extLst>
          </p:cNvPr>
          <p:cNvSpPr txBox="1"/>
          <p:nvPr/>
        </p:nvSpPr>
        <p:spPr>
          <a:xfrm>
            <a:off x="6810459" y="1889118"/>
            <a:ext cx="50674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</a:rPr>
              <a:t>More collaboration among teams - community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</a:rPr>
              <a:t>Common data sources</a:t>
            </a:r>
            <a:endParaRPr lang="en-US" sz="16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>
                <a:solidFill>
                  <a:srgbClr val="000000"/>
                </a:solidFill>
                <a:latin typeface="Arial" panose="020B0604020202020204"/>
              </a:rPr>
              <a:t>More mature tool/tech adoption/AI</a:t>
            </a:r>
            <a:endParaRPr lang="en-US" sz="16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1200150" lvl="2" indent="-285750">
              <a:buFont typeface="Wingdings" panose="020B0604020202020204" pitchFamily="34" charset="0"/>
              <a:buChar char="§"/>
              <a:defRPr/>
            </a:pPr>
            <a:endParaRPr lang="en-US" sz="1600" b="1">
              <a:solidFill>
                <a:srgbClr val="000000"/>
              </a:solidFill>
              <a:latin typeface="Arial" panose="020B0604020202020204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8247F-58C7-C617-4EAE-1114F26DD152}"/>
              </a:ext>
            </a:extLst>
          </p:cNvPr>
          <p:cNvSpPr txBox="1"/>
          <p:nvPr/>
        </p:nvSpPr>
        <p:spPr>
          <a:xfrm>
            <a:off x="7194680" y="3808676"/>
            <a:ext cx="4441170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sz="1500" b="1">
                <a:solidFill>
                  <a:srgbClr val="000000"/>
                </a:solidFill>
                <a:latin typeface="Arial" panose="020B0604020202020204"/>
              </a:rPr>
              <a:t>Maintain SME Expertise</a:t>
            </a:r>
            <a:endParaRPr lang="en-US" sz="15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sz="1500" b="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sz="1500" b="1">
                <a:solidFill>
                  <a:srgbClr val="000000"/>
                </a:solidFill>
                <a:latin typeface="Arial" panose="020B0604020202020204"/>
              </a:rPr>
              <a:t>Easier</a:t>
            </a:r>
            <a:r>
              <a:rPr lang="en-US" sz="1500" b="1">
                <a:solidFill>
                  <a:srgbClr val="000000"/>
                </a:solidFill>
                <a:latin typeface="Arial" panose="020B0604020202020204"/>
                <a:cs typeface="Arial"/>
              </a:rPr>
              <a:t> access to consistent data/reports</a:t>
            </a:r>
            <a:endParaRPr lang="en-US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  <a:defRPr/>
            </a:pPr>
            <a:endParaRPr lang="en-US" sz="1500" b="1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>
                <a:solidFill>
                  <a:srgbClr val="000000"/>
                </a:solidFill>
                <a:latin typeface="Arial" panose="020B0604020202020204"/>
              </a:rPr>
              <a:t>Time &amp; skills for predictive insights/advanced analytics</a:t>
            </a:r>
            <a:endParaRPr lang="en-US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500" b="1">
              <a:solidFill>
                <a:srgbClr val="000000"/>
              </a:solidFill>
              <a:latin typeface="Arial" panose="020B0604020202020204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r>
              <a:rPr lang="en-US" sz="1500" b="1">
                <a:solidFill>
                  <a:srgbClr val="000000"/>
                </a:solidFill>
                <a:latin typeface="Arial" panose="020B0604020202020204"/>
                <a:cs typeface="Arial"/>
              </a:rPr>
              <a:t>More efficient data compute/storage/cost</a:t>
            </a:r>
          </a:p>
          <a:p>
            <a:pPr marL="285750" indent="-285750">
              <a:buFont typeface="Arial,Sans-Serif" panose="020B0604020202020204" pitchFamily="34" charset="0"/>
              <a:buChar char="•"/>
              <a:defRPr/>
            </a:pPr>
            <a:endParaRPr lang="en-US" sz="1500" b="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500" b="1">
                <a:solidFill>
                  <a:srgbClr val="000000"/>
                </a:solidFill>
                <a:latin typeface="Arial" panose="020B0604020202020204"/>
              </a:rPr>
              <a:t>Ability to support corporate strategy pillars</a:t>
            </a:r>
            <a:endParaRPr lang="en-US" sz="1500" b="1">
              <a:solidFill>
                <a:srgbClr val="000000"/>
              </a:solidFill>
              <a:latin typeface="Arial" panose="020B0604020202020204"/>
              <a:cs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E57C93-0A8C-E825-B03A-0246BE200E9F}"/>
              </a:ext>
            </a:extLst>
          </p:cNvPr>
          <p:cNvSpPr/>
          <p:nvPr/>
        </p:nvSpPr>
        <p:spPr>
          <a:xfrm rot="5400000">
            <a:off x="9041619" y="3044000"/>
            <a:ext cx="618601" cy="452796"/>
          </a:xfrm>
          <a:prstGeom prst="rightArrow">
            <a:avLst/>
          </a:prstGeom>
          <a:solidFill>
            <a:srgbClr val="00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A2F67D-2100-BBA2-D103-576320811CA9}"/>
              </a:ext>
            </a:extLst>
          </p:cNvPr>
          <p:cNvSpPr/>
          <p:nvPr/>
        </p:nvSpPr>
        <p:spPr>
          <a:xfrm rot="5400000">
            <a:off x="2173182" y="3106630"/>
            <a:ext cx="618601" cy="452796"/>
          </a:xfrm>
          <a:prstGeom prst="rightArrow">
            <a:avLst/>
          </a:prstGeom>
          <a:solidFill>
            <a:srgbClr val="00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1BACB-8AAC-E32A-8CB1-F40F191562D2}"/>
              </a:ext>
            </a:extLst>
          </p:cNvPr>
          <p:cNvSpPr txBox="1"/>
          <p:nvPr/>
        </p:nvSpPr>
        <p:spPr>
          <a:xfrm>
            <a:off x="919872" y="3810648"/>
            <a:ext cx="21721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Arial" panose="020B0604020202020204"/>
                <a:cs typeface="Arial"/>
              </a:rPr>
              <a:t>Strong business SME expertise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pic>
        <p:nvPicPr>
          <p:cNvPr id="15" name="Graphic 14" descr="Head with gears with solid fill">
            <a:extLst>
              <a:ext uri="{FF2B5EF4-FFF2-40B4-BE49-F238E27FC236}">
                <a16:creationId xmlns:a16="http://schemas.microsoft.com/office/drawing/2014/main" id="{7647051A-CB62-44C1-E284-F345C98941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6581" y="3758960"/>
            <a:ext cx="496866" cy="507305"/>
          </a:xfrm>
          <a:prstGeom prst="rect">
            <a:avLst/>
          </a:prstGeom>
        </p:spPr>
      </p:pic>
      <p:pic>
        <p:nvPicPr>
          <p:cNvPr id="2" name="Graphic 1" descr="Head with gears with solid fill">
            <a:extLst>
              <a:ext uri="{FF2B5EF4-FFF2-40B4-BE49-F238E27FC236}">
                <a16:creationId xmlns:a16="http://schemas.microsoft.com/office/drawing/2014/main" id="{96D814EE-8D5D-0DED-F9BA-0019D1E3E9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73540" y="3748521"/>
            <a:ext cx="496866" cy="507305"/>
          </a:xfrm>
          <a:prstGeom prst="rect">
            <a:avLst/>
          </a:prstGeom>
        </p:spPr>
      </p:pic>
      <p:pic>
        <p:nvPicPr>
          <p:cNvPr id="5" name="Graphic 4" descr="Supply And Demand outline">
            <a:extLst>
              <a:ext uri="{FF2B5EF4-FFF2-40B4-BE49-F238E27FC236}">
                <a16:creationId xmlns:a16="http://schemas.microsoft.com/office/drawing/2014/main" id="{E2EC98A5-9B50-AE40-3978-9A212C3B1C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0444" y="4589747"/>
            <a:ext cx="559497" cy="569934"/>
          </a:xfrm>
          <a:prstGeom prst="rect">
            <a:avLst/>
          </a:prstGeom>
        </p:spPr>
      </p:pic>
      <p:pic>
        <p:nvPicPr>
          <p:cNvPr id="8" name="Graphic 7" descr="Clock with solid fill">
            <a:extLst>
              <a:ext uri="{FF2B5EF4-FFF2-40B4-BE49-F238E27FC236}">
                <a16:creationId xmlns:a16="http://schemas.microsoft.com/office/drawing/2014/main" id="{47103803-15FA-EA5D-4E27-CA775F9B79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09567" y="5591827"/>
            <a:ext cx="559496" cy="5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9E36D-5B60-2A03-3315-554938F8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6A5B86-0725-40CD-BB85-5968F68A7E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22F12B68-82A9-A4C8-1550-FAFCDCA7C721}"/>
              </a:ext>
            </a:extLst>
          </p:cNvPr>
          <p:cNvSpPr/>
          <p:nvPr/>
        </p:nvSpPr>
        <p:spPr>
          <a:xfrm>
            <a:off x="1556725" y="1037912"/>
            <a:ext cx="4077721" cy="2696409"/>
          </a:xfrm>
          <a:prstGeom prst="roundRect">
            <a:avLst>
              <a:gd name="adj" fmla="val 769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50;g157c2b1d1e7_1_139">
            <a:extLst>
              <a:ext uri="{FF2B5EF4-FFF2-40B4-BE49-F238E27FC236}">
                <a16:creationId xmlns:a16="http://schemas.microsoft.com/office/drawing/2014/main" id="{085C7DFD-F512-D836-2BF1-BE3E2E8AC939}"/>
              </a:ext>
            </a:extLst>
          </p:cNvPr>
          <p:cNvSpPr txBox="1">
            <a:spLocks/>
          </p:cNvSpPr>
          <p:nvPr/>
        </p:nvSpPr>
        <p:spPr>
          <a:xfrm>
            <a:off x="391905" y="307078"/>
            <a:ext cx="110826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</a:rPr>
              <a:t>HOW CAN WE GET THERE?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F0158378-3663-3A2C-819C-551DD4C48130}"/>
              </a:ext>
            </a:extLst>
          </p:cNvPr>
          <p:cNvSpPr/>
          <p:nvPr/>
        </p:nvSpPr>
        <p:spPr>
          <a:xfrm>
            <a:off x="4057139" y="3829745"/>
            <a:ext cx="4077721" cy="2808622"/>
          </a:xfrm>
          <a:prstGeom prst="roundRect">
            <a:avLst>
              <a:gd name="adj" fmla="val 769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FD1AFB6D-9A65-BD35-C937-4521FF47C684}"/>
              </a:ext>
            </a:extLst>
          </p:cNvPr>
          <p:cNvSpPr/>
          <p:nvPr/>
        </p:nvSpPr>
        <p:spPr>
          <a:xfrm>
            <a:off x="6515615" y="1037912"/>
            <a:ext cx="4077721" cy="2696409"/>
          </a:xfrm>
          <a:prstGeom prst="roundRect">
            <a:avLst>
              <a:gd name="adj" fmla="val 769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D318A-8986-8865-6FE7-BA8457754BEB}"/>
              </a:ext>
            </a:extLst>
          </p:cNvPr>
          <p:cNvSpPr txBox="1"/>
          <p:nvPr/>
        </p:nvSpPr>
        <p:spPr>
          <a:xfrm>
            <a:off x="1457742" y="1199123"/>
            <a:ext cx="38790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Efficient Data Access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F6E8E-B6F7-240F-A8B5-A69939D52688}"/>
              </a:ext>
            </a:extLst>
          </p:cNvPr>
          <p:cNvSpPr txBox="1"/>
          <p:nvPr/>
        </p:nvSpPr>
        <p:spPr>
          <a:xfrm>
            <a:off x="4156485" y="3951921"/>
            <a:ext cx="38790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Governance/Community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0F5DE-A64E-93A7-CEF1-6DB3518BA2A3}"/>
              </a:ext>
            </a:extLst>
          </p:cNvPr>
          <p:cNvSpPr txBox="1"/>
          <p:nvPr/>
        </p:nvSpPr>
        <p:spPr>
          <a:xfrm>
            <a:off x="6614961" y="1175573"/>
            <a:ext cx="38790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/>
              <a:t>AI &amp; Advanced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9593-BB84-4B70-8846-DDE7ED0C7BDF}"/>
              </a:ext>
            </a:extLst>
          </p:cNvPr>
          <p:cNvSpPr txBox="1"/>
          <p:nvPr/>
        </p:nvSpPr>
        <p:spPr>
          <a:xfrm>
            <a:off x="1928011" y="1656271"/>
            <a:ext cx="409491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Central report portal</a:t>
            </a:r>
            <a:endParaRPr lang="en-US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500"/>
              <a:t>Common datasets</a:t>
            </a:r>
            <a:endParaRPr lang="en-US" sz="15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cs typeface="Arial"/>
              </a:rPr>
              <a:t>Automated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cs typeface="Arial"/>
              </a:rPr>
              <a:t>Expanded tool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4B54D-E988-5889-5DF2-A32CC55CE440}"/>
              </a:ext>
            </a:extLst>
          </p:cNvPr>
          <p:cNvSpPr txBox="1"/>
          <p:nvPr/>
        </p:nvSpPr>
        <p:spPr>
          <a:xfrm>
            <a:off x="6799266" y="1544905"/>
            <a:ext cx="360203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Evaluate AI tools and POC to support efficient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Understand various facets of the population through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Develop predictive models to drive better decision making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62A7B-2CF7-A555-1242-A43C50633D5E}"/>
              </a:ext>
            </a:extLst>
          </p:cNvPr>
          <p:cNvSpPr txBox="1"/>
          <p:nvPr/>
        </p:nvSpPr>
        <p:spPr>
          <a:xfrm>
            <a:off x="4062540" y="4133363"/>
            <a:ext cx="3899903" cy="1985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Committee to align definitions/ approaches – tools, datasets</a:t>
            </a:r>
            <a:endParaRPr lang="en-US" sz="15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cs typeface="Arial"/>
              </a:rPr>
              <a:t>Analyst community</a:t>
            </a:r>
            <a:endParaRPr lang="en-US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/>
              <a:t>Partnership with business line on vendor projects (</a:t>
            </a:r>
            <a:r>
              <a:rPr lang="en-US" sz="1500" err="1"/>
              <a:t>apree</a:t>
            </a:r>
            <a:r>
              <a:rPr lang="en-US" sz="1500"/>
              <a:t>, </a:t>
            </a:r>
            <a:r>
              <a:rPr lang="en-US" sz="1500" err="1"/>
              <a:t>inetframe</a:t>
            </a:r>
            <a:r>
              <a:rPr lang="en-US" sz="1500"/>
              <a:t>, DPH, </a:t>
            </a:r>
            <a:r>
              <a:rPr lang="en-US" sz="1500" err="1"/>
              <a:t>Cedargate</a:t>
            </a:r>
            <a:r>
              <a:rPr lang="en-US" sz="1500"/>
              <a:t>, </a:t>
            </a:r>
            <a:r>
              <a:rPr lang="en-US" sz="1500" err="1"/>
              <a:t>etc</a:t>
            </a:r>
            <a:r>
              <a:rPr lang="en-US" sz="1500"/>
              <a:t>)</a:t>
            </a:r>
            <a:endParaRPr lang="en-US" sz="1500">
              <a:cs typeface="Arial"/>
            </a:endParaRPr>
          </a:p>
          <a:p>
            <a:endParaRPr lang="en-US"/>
          </a:p>
        </p:txBody>
      </p:sp>
      <p:pic>
        <p:nvPicPr>
          <p:cNvPr id="14" name="Graphic 13" descr="Meeting outline">
            <a:extLst>
              <a:ext uri="{FF2B5EF4-FFF2-40B4-BE49-F238E27FC236}">
                <a16:creationId xmlns:a16="http://schemas.microsoft.com/office/drawing/2014/main" id="{11C94E00-EEB4-4026-A3E4-9F961566B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310" y="5667767"/>
            <a:ext cx="914400" cy="914400"/>
          </a:xfrm>
          <a:prstGeom prst="rect">
            <a:avLst/>
          </a:prstGeom>
        </p:spPr>
      </p:pic>
      <p:pic>
        <p:nvPicPr>
          <p:cNvPr id="16" name="Graphic 15" descr="Internet outline">
            <a:extLst>
              <a:ext uri="{FF2B5EF4-FFF2-40B4-BE49-F238E27FC236}">
                <a16:creationId xmlns:a16="http://schemas.microsoft.com/office/drawing/2014/main" id="{943F2EA6-CAD3-C3F7-6AE5-FE43368FF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3317" y="2711398"/>
            <a:ext cx="914400" cy="914400"/>
          </a:xfrm>
          <a:prstGeom prst="rect">
            <a:avLst/>
          </a:prstGeom>
        </p:spPr>
      </p:pic>
      <p:pic>
        <p:nvPicPr>
          <p:cNvPr id="18" name="Graphic 17" descr="Supply And Demand outline">
            <a:extLst>
              <a:ext uri="{FF2B5EF4-FFF2-40B4-BE49-F238E27FC236}">
                <a16:creationId xmlns:a16="http://schemas.microsoft.com/office/drawing/2014/main" id="{0CFCD367-1E60-F412-FAFB-179EB0893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458" y="3065747"/>
            <a:ext cx="559497" cy="5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EFFICIENT DATA ACCESS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3" y="877974"/>
            <a:ext cx="9948636" cy="4674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lnSpc>
                <a:spcPct val="150000"/>
              </a:lnSpc>
              <a:buNone/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4613E9-3AD5-791B-EA61-0F3CA4427B63}"/>
              </a:ext>
            </a:extLst>
          </p:cNvPr>
          <p:cNvSpPr txBox="1">
            <a:spLocks/>
          </p:cNvSpPr>
          <p:nvPr/>
        </p:nvSpPr>
        <p:spPr>
          <a:xfrm>
            <a:off x="1223476" y="1113314"/>
            <a:ext cx="9523183" cy="5016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1700" b="0">
                <a:latin typeface="+mn-lt"/>
              </a:rPr>
              <a:t>Streamlined Report Portal</a:t>
            </a:r>
            <a:endParaRPr lang="en-US" sz="1700" b="1">
              <a:solidFill>
                <a:srgbClr val="000000"/>
              </a:solidFill>
              <a:latin typeface="Arial Black"/>
              <a:cs typeface="Arial" panose="020B0604020202020204"/>
            </a:endParaRPr>
          </a:p>
          <a:p>
            <a:pPr marL="971550" lvl="1" indent="-285750">
              <a:lnSpc>
                <a:spcPct val="150000"/>
              </a:lnSpc>
            </a:pPr>
            <a:r>
              <a:rPr lang="en-US" sz="1400" err="1">
                <a:solidFill>
                  <a:srgbClr val="000000"/>
                </a:solidFill>
                <a:latin typeface="+mj-lt"/>
                <a:cs typeface="Arial" panose="020B0604020202020204"/>
              </a:rPr>
              <a:t>Sharepoint</a:t>
            </a: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 site to access key analytics dashboards and reports by business and analytics</a:t>
            </a:r>
            <a:endParaRPr lang="en-US">
              <a:cs typeface="Arial"/>
            </a:endParaRP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Build integration/new/enhancement opportunities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Create/communicate central location- who to go to for what</a:t>
            </a: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Adopt and Grow Common Datasets to reduce "data wrangling" by analysts</a:t>
            </a:r>
            <a:endParaRPr lang="en-US"/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Inventory/share access datasets/files across the analytics organization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Continue to enhance and adopt Common Dataset project - structured enhancement/maintenance/access process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Increase automation of report/dashboard refreshes – SAS scheduler, common dataset usage to PBI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Training – Cloud Native, link to PBI; align to Mede, CG</a:t>
            </a:r>
            <a:endParaRPr lang="en-US">
              <a:cs typeface="Arial"/>
            </a:endParaRP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Increase New Tool Adoption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Refresh/conduct Mede/PBI/</a:t>
            </a:r>
            <a:r>
              <a:rPr lang="en-US" sz="1400" err="1">
                <a:solidFill>
                  <a:srgbClr val="000000"/>
                </a:solidFill>
                <a:latin typeface="+mj-lt"/>
                <a:cs typeface="Arial" panose="020B0604020202020204"/>
              </a:rPr>
              <a:t>CedarGate</a:t>
            </a: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 training, support and communications (identify SMEs)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Expand Python / R usage (training, hiring, SMEs)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Develop SAS migration strategy</a:t>
            </a:r>
            <a:endParaRPr lang="en-US"/>
          </a:p>
          <a:p>
            <a:pPr marL="971550" lvl="1" indent="-285750"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Test AI for reporting – dashboards; ad </a:t>
            </a:r>
            <a:r>
              <a:rPr lang="en-US" sz="1400" err="1">
                <a:solidFill>
                  <a:srgbClr val="000000"/>
                </a:solidFill>
                <a:latin typeface="+mj-lt"/>
                <a:cs typeface="Arial" panose="020B0604020202020204"/>
              </a:rPr>
              <a:t>hocs</a:t>
            </a:r>
            <a:r>
              <a:rPr lang="en-US" sz="1400">
                <a:solidFill>
                  <a:srgbClr val="000000"/>
                </a:solidFill>
                <a:latin typeface="+mj-lt"/>
                <a:cs typeface="Arial" panose="020B0604020202020204"/>
              </a:rPr>
              <a:t>; member/prospect lists</a:t>
            </a:r>
          </a:p>
          <a:p>
            <a:pPr>
              <a:lnSpc>
                <a:spcPct val="150000"/>
              </a:lnSpc>
            </a:pPr>
            <a:endParaRPr lang="en-US" sz="1800" b="0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1028700" lvl="1" indent="-342900">
              <a:lnSpc>
                <a:spcPct val="150000"/>
              </a:lnSpc>
            </a:pPr>
            <a:endParaRPr lang="en-US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b="1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 marL="457200" indent="-457200">
              <a:buChar char="•"/>
            </a:pPr>
            <a:endParaRPr lang="en-US" b="1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 marL="457200" indent="-457200">
              <a:buChar char="•"/>
            </a:pPr>
            <a:endParaRPr lang="en-US" b="1">
              <a:latin typeface="+mj-lt"/>
              <a:cs typeface="Arial" panose="020B0604020202020204"/>
            </a:endParaRPr>
          </a:p>
          <a:p>
            <a:pPr marL="457200" indent="-457200"/>
            <a:endParaRPr lang="en-US" b="1">
              <a:latin typeface="+mj-lt"/>
              <a:cs typeface="Arial" panose="020B0604020202020204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b="1">
              <a:latin typeface="+mj-lt"/>
              <a:cs typeface="Arial" panose="020B0604020202020204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>
              <a:latin typeface="+mj-lt"/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latin typeface="+mj-lt"/>
              <a:cs typeface="Arial" panose="020B0604020202020204"/>
            </a:endParaRPr>
          </a:p>
        </p:txBody>
      </p:sp>
      <p:pic>
        <p:nvPicPr>
          <p:cNvPr id="5" name="Graphic 4" descr="Internet outline">
            <a:extLst>
              <a:ext uri="{FF2B5EF4-FFF2-40B4-BE49-F238E27FC236}">
                <a16:creationId xmlns:a16="http://schemas.microsoft.com/office/drawing/2014/main" id="{7F966322-9A76-9FC1-8B15-1F235CAD4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920" y="1427480"/>
            <a:ext cx="914400" cy="914400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C05D8BEB-387A-E5D3-CEF1-36156D150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475" y="3019425"/>
            <a:ext cx="914400" cy="914400"/>
          </a:xfrm>
          <a:prstGeom prst="rect">
            <a:avLst/>
          </a:prstGeom>
        </p:spPr>
      </p:pic>
      <p:pic>
        <p:nvPicPr>
          <p:cNvPr id="8" name="Graphic 7" descr="Tools outline">
            <a:extLst>
              <a:ext uri="{FF2B5EF4-FFF2-40B4-BE49-F238E27FC236}">
                <a16:creationId xmlns:a16="http://schemas.microsoft.com/office/drawing/2014/main" id="{AE2E8606-EBF6-CF12-C11D-F53D0E8B3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475" y="4848225"/>
            <a:ext cx="819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AI &amp; ADVANCED ANALYTICS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C44AB3-D9EA-D2F4-7637-EF1B50079B1A}"/>
              </a:ext>
            </a:extLst>
          </p:cNvPr>
          <p:cNvSpPr/>
          <p:nvPr/>
        </p:nvSpPr>
        <p:spPr>
          <a:xfrm>
            <a:off x="1245578" y="3108542"/>
            <a:ext cx="1774664" cy="2029040"/>
          </a:xfrm>
          <a:custGeom>
            <a:avLst/>
            <a:gdLst>
              <a:gd name="connsiteX0" fmla="*/ 0 w 1612635"/>
              <a:gd name="connsiteY0" fmla="*/ 701496 h 1402992"/>
              <a:gd name="connsiteX1" fmla="*/ 350748 w 1612635"/>
              <a:gd name="connsiteY1" fmla="*/ 0 h 1402992"/>
              <a:gd name="connsiteX2" fmla="*/ 1261887 w 1612635"/>
              <a:gd name="connsiteY2" fmla="*/ 0 h 1402992"/>
              <a:gd name="connsiteX3" fmla="*/ 1612635 w 1612635"/>
              <a:gd name="connsiteY3" fmla="*/ 701496 h 1402992"/>
              <a:gd name="connsiteX4" fmla="*/ 1261887 w 1612635"/>
              <a:gd name="connsiteY4" fmla="*/ 1402992 h 1402992"/>
              <a:gd name="connsiteX5" fmla="*/ 350748 w 1612635"/>
              <a:gd name="connsiteY5" fmla="*/ 1402992 h 1402992"/>
              <a:gd name="connsiteX6" fmla="*/ 0 w 1612635"/>
              <a:gd name="connsiteY6" fmla="*/ 701496 h 140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2635" h="1402992">
                <a:moveTo>
                  <a:pt x="806318" y="0"/>
                </a:moveTo>
                <a:lnTo>
                  <a:pt x="1612634" y="305151"/>
                </a:lnTo>
                <a:lnTo>
                  <a:pt x="1612634" y="1097841"/>
                </a:lnTo>
                <a:lnTo>
                  <a:pt x="806318" y="1402992"/>
                </a:lnTo>
                <a:lnTo>
                  <a:pt x="1" y="1097841"/>
                </a:lnTo>
                <a:lnTo>
                  <a:pt x="1" y="305151"/>
                </a:lnTo>
                <a:lnTo>
                  <a:pt x="806318" y="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18633" tIns="251303" rIns="218634" bIns="251302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b="1" kern="1200"/>
          </a:p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/>
              <a:t>Internal AI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59BE6A-F1A1-ECA6-A06E-A4F5AFD4E2D1}"/>
              </a:ext>
            </a:extLst>
          </p:cNvPr>
          <p:cNvSpPr/>
          <p:nvPr/>
        </p:nvSpPr>
        <p:spPr>
          <a:xfrm>
            <a:off x="294103" y="1373834"/>
            <a:ext cx="1774664" cy="2029040"/>
          </a:xfrm>
          <a:custGeom>
            <a:avLst/>
            <a:gdLst>
              <a:gd name="connsiteX0" fmla="*/ 0 w 1612635"/>
              <a:gd name="connsiteY0" fmla="*/ 701496 h 1402992"/>
              <a:gd name="connsiteX1" fmla="*/ 350748 w 1612635"/>
              <a:gd name="connsiteY1" fmla="*/ 0 h 1402992"/>
              <a:gd name="connsiteX2" fmla="*/ 1261887 w 1612635"/>
              <a:gd name="connsiteY2" fmla="*/ 0 h 1402992"/>
              <a:gd name="connsiteX3" fmla="*/ 1612635 w 1612635"/>
              <a:gd name="connsiteY3" fmla="*/ 701496 h 1402992"/>
              <a:gd name="connsiteX4" fmla="*/ 1261887 w 1612635"/>
              <a:gd name="connsiteY4" fmla="*/ 1402992 h 1402992"/>
              <a:gd name="connsiteX5" fmla="*/ 350748 w 1612635"/>
              <a:gd name="connsiteY5" fmla="*/ 1402992 h 1402992"/>
              <a:gd name="connsiteX6" fmla="*/ 0 w 1612635"/>
              <a:gd name="connsiteY6" fmla="*/ 701496 h 140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2635" h="1402992">
                <a:moveTo>
                  <a:pt x="806318" y="0"/>
                </a:moveTo>
                <a:lnTo>
                  <a:pt x="1612634" y="305151"/>
                </a:lnTo>
                <a:lnTo>
                  <a:pt x="1612634" y="1097841"/>
                </a:lnTo>
                <a:lnTo>
                  <a:pt x="806318" y="1402992"/>
                </a:lnTo>
                <a:lnTo>
                  <a:pt x="1" y="1097841"/>
                </a:lnTo>
                <a:lnTo>
                  <a:pt x="1" y="305151"/>
                </a:lnTo>
                <a:lnTo>
                  <a:pt x="80631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18633" tIns="251303" rIns="218634" bIns="251302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b="1"/>
          </a:p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/>
              <a:t>Microsoft</a:t>
            </a:r>
            <a:endParaRPr lang="en-US" sz="2100" b="1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0F9C70-351F-7BD4-91E6-03E046C54C75}"/>
              </a:ext>
            </a:extLst>
          </p:cNvPr>
          <p:cNvSpPr/>
          <p:nvPr/>
        </p:nvSpPr>
        <p:spPr>
          <a:xfrm>
            <a:off x="2204281" y="1373834"/>
            <a:ext cx="1774664" cy="2029040"/>
          </a:xfrm>
          <a:custGeom>
            <a:avLst/>
            <a:gdLst>
              <a:gd name="connsiteX0" fmla="*/ 0 w 1612635"/>
              <a:gd name="connsiteY0" fmla="*/ 701496 h 1402992"/>
              <a:gd name="connsiteX1" fmla="*/ 350748 w 1612635"/>
              <a:gd name="connsiteY1" fmla="*/ 0 h 1402992"/>
              <a:gd name="connsiteX2" fmla="*/ 1261887 w 1612635"/>
              <a:gd name="connsiteY2" fmla="*/ 0 h 1402992"/>
              <a:gd name="connsiteX3" fmla="*/ 1612635 w 1612635"/>
              <a:gd name="connsiteY3" fmla="*/ 701496 h 1402992"/>
              <a:gd name="connsiteX4" fmla="*/ 1261887 w 1612635"/>
              <a:gd name="connsiteY4" fmla="*/ 1402992 h 1402992"/>
              <a:gd name="connsiteX5" fmla="*/ 350748 w 1612635"/>
              <a:gd name="connsiteY5" fmla="*/ 1402992 h 1402992"/>
              <a:gd name="connsiteX6" fmla="*/ 0 w 1612635"/>
              <a:gd name="connsiteY6" fmla="*/ 701496 h 140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2635" h="1402992">
                <a:moveTo>
                  <a:pt x="806318" y="0"/>
                </a:moveTo>
                <a:lnTo>
                  <a:pt x="1612634" y="305151"/>
                </a:lnTo>
                <a:lnTo>
                  <a:pt x="1612634" y="1097841"/>
                </a:lnTo>
                <a:lnTo>
                  <a:pt x="806318" y="1402992"/>
                </a:lnTo>
                <a:lnTo>
                  <a:pt x="1" y="1097841"/>
                </a:lnTo>
                <a:lnTo>
                  <a:pt x="1" y="305151"/>
                </a:lnTo>
                <a:lnTo>
                  <a:pt x="806318" y="0"/>
                </a:lnTo>
                <a:close/>
              </a:path>
            </a:pathLst>
          </a:custGeom>
          <a:solidFill>
            <a:schemeClr val="bg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18633" tIns="251303" rIns="218634" bIns="251302" numCol="1" spcCol="1270" anchor="t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b="1" kern="1200"/>
          </a:p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/>
              <a:t>Snowflake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7A170-6589-E85C-AF8D-9062A290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8" y="2474150"/>
            <a:ext cx="612026" cy="61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AE5D9-4497-ACB1-A2F4-4AA28A9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09" y="4147104"/>
            <a:ext cx="585580" cy="5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lake logo - Social media &amp; Logos Icons">
            <a:extLst>
              <a:ext uri="{FF2B5EF4-FFF2-40B4-BE49-F238E27FC236}">
                <a16:creationId xmlns:a16="http://schemas.microsoft.com/office/drawing/2014/main" id="{628D45FF-50B7-69EB-ED24-B4B6D8EB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76" y="2557966"/>
            <a:ext cx="444394" cy="4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C30C76-55A8-167A-3B0D-00DBCE0A358C}"/>
              </a:ext>
            </a:extLst>
          </p:cNvPr>
          <p:cNvSpPr txBox="1"/>
          <p:nvPr/>
        </p:nvSpPr>
        <p:spPr>
          <a:xfrm>
            <a:off x="4204958" y="1690688"/>
            <a:ext cx="4187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Microsoft &amp; Snowflake AI tools</a:t>
            </a:r>
          </a:p>
          <a:p>
            <a:pPr lvl="1"/>
            <a:r>
              <a:rPr lang="en-US"/>
              <a:t>Story-telling through data</a:t>
            </a:r>
          </a:p>
          <a:p>
            <a:pPr lvl="1"/>
            <a:r>
              <a:rPr lang="en-US"/>
              <a:t>Self-Service Analytics</a:t>
            </a:r>
          </a:p>
          <a:p>
            <a:pPr lvl="1"/>
            <a:r>
              <a:rPr lang="en-US"/>
              <a:t>Modernize legacy code</a:t>
            </a:r>
          </a:p>
          <a:p>
            <a:pPr lvl="1"/>
            <a:r>
              <a:rPr lang="en-US"/>
              <a:t>Automatic documentation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b="1"/>
              <a:t>Internal Machine Learning</a:t>
            </a:r>
          </a:p>
          <a:p>
            <a:pPr lvl="1"/>
            <a:r>
              <a:rPr lang="en-US"/>
              <a:t>Understanding population</a:t>
            </a:r>
          </a:p>
          <a:p>
            <a:pPr lvl="1"/>
            <a:r>
              <a:rPr lang="en-US"/>
              <a:t>Modeling member behavior</a:t>
            </a:r>
          </a:p>
          <a:p>
            <a:pPr lvl="1"/>
            <a:r>
              <a:rPr lang="en-US"/>
              <a:t>Improved decision making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DC3FB051-738B-9005-0D85-B5442A29D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09952" y="1620523"/>
            <a:ext cx="914400" cy="914400"/>
          </a:xfrm>
          <a:prstGeom prst="rect">
            <a:avLst/>
          </a:prstGeom>
        </p:spPr>
      </p:pic>
      <p:pic>
        <p:nvPicPr>
          <p:cNvPr id="27" name="Graphic 26" descr="Head with gears with solid fill">
            <a:extLst>
              <a:ext uri="{FF2B5EF4-FFF2-40B4-BE49-F238E27FC236}">
                <a16:creationId xmlns:a16="http://schemas.microsoft.com/office/drawing/2014/main" id="{A07C35CD-3856-87BA-B2F2-4130AB40AE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8087" y="2882138"/>
            <a:ext cx="914400" cy="914400"/>
          </a:xfrm>
          <a:prstGeom prst="rect">
            <a:avLst/>
          </a:prstGeom>
        </p:spPr>
      </p:pic>
      <p:pic>
        <p:nvPicPr>
          <p:cNvPr id="29" name="Graphic 28" descr="Diploma roll with solid fill">
            <a:extLst>
              <a:ext uri="{FF2B5EF4-FFF2-40B4-BE49-F238E27FC236}">
                <a16:creationId xmlns:a16="http://schemas.microsoft.com/office/drawing/2014/main" id="{06E08019-A6E1-7AFF-4852-1E8B299BDF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8087" y="4390996"/>
            <a:ext cx="914400" cy="914400"/>
          </a:xfrm>
          <a:prstGeom prst="rect">
            <a:avLst/>
          </a:prstGeom>
        </p:spPr>
      </p:pic>
      <p:pic>
        <p:nvPicPr>
          <p:cNvPr id="31" name="Graphic 30" descr="Shuffle with solid fill">
            <a:extLst>
              <a:ext uri="{FF2B5EF4-FFF2-40B4-BE49-F238E27FC236}">
                <a16:creationId xmlns:a16="http://schemas.microsoft.com/office/drawing/2014/main" id="{2EE7575E-4D57-8665-429C-E8B8B6A25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3372" y="2260476"/>
            <a:ext cx="914400" cy="914400"/>
          </a:xfrm>
          <a:prstGeom prst="rect">
            <a:avLst/>
          </a:prstGeom>
        </p:spPr>
      </p:pic>
      <p:pic>
        <p:nvPicPr>
          <p:cNvPr id="32" name="Graphic 31" descr="Shuffle with solid fill">
            <a:extLst>
              <a:ext uri="{FF2B5EF4-FFF2-40B4-BE49-F238E27FC236}">
                <a16:creationId xmlns:a16="http://schemas.microsoft.com/office/drawing/2014/main" id="{C3F54A49-7056-9960-E742-C8574807F0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3372" y="3618788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9CB6F6-AC9A-8666-65C5-356BF6D38194}"/>
              </a:ext>
            </a:extLst>
          </p:cNvPr>
          <p:cNvSpPr txBox="1"/>
          <p:nvPr/>
        </p:nvSpPr>
        <p:spPr>
          <a:xfrm>
            <a:off x="8901411" y="1633761"/>
            <a:ext cx="214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/>
              <a:t>Efficient </a:t>
            </a:r>
          </a:p>
          <a:p>
            <a:pPr algn="ctr"/>
            <a:r>
              <a:rPr lang="en-US" sz="2400" b="1" i="1"/>
              <a:t>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DE52A-A35A-F086-9FFD-212A43765AAC}"/>
              </a:ext>
            </a:extLst>
          </p:cNvPr>
          <p:cNvSpPr txBox="1"/>
          <p:nvPr/>
        </p:nvSpPr>
        <p:spPr>
          <a:xfrm>
            <a:off x="8931896" y="2970594"/>
            <a:ext cx="214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/>
              <a:t>Empowered </a:t>
            </a:r>
          </a:p>
          <a:p>
            <a:pPr algn="ctr"/>
            <a:r>
              <a:rPr lang="en-US" sz="2400" b="1" i="1"/>
              <a:t>Business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C1C5C-42A4-1DA9-942F-B0FDB388172D}"/>
              </a:ext>
            </a:extLst>
          </p:cNvPr>
          <p:cNvSpPr txBox="1"/>
          <p:nvPr/>
        </p:nvSpPr>
        <p:spPr>
          <a:xfrm>
            <a:off x="9101715" y="4317186"/>
            <a:ext cx="214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/>
              <a:t>Foundational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37069845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AI &amp; ADVANCE ANALYTICS - WORKPLAN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3C7B4-C997-150A-B92A-8D44D63BFAB2}"/>
              </a:ext>
            </a:extLst>
          </p:cNvPr>
          <p:cNvSpPr txBox="1"/>
          <p:nvPr/>
        </p:nvSpPr>
        <p:spPr>
          <a:xfrm>
            <a:off x="8202580" y="727789"/>
            <a:ext cx="3505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Lead:  Joe Cooper/Lei Cheng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15009F-2A3F-1C9B-D4AF-E811A69B0B33}"/>
              </a:ext>
            </a:extLst>
          </p:cNvPr>
          <p:cNvGraphicFramePr>
            <a:graphicFrameLocks noGrp="1"/>
          </p:cNvGraphicFramePr>
          <p:nvPr/>
        </p:nvGraphicFramePr>
        <p:xfrm>
          <a:off x="2768600" y="1448752"/>
          <a:ext cx="6654800" cy="39604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6666983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190381025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36385713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904412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68350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Workstream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0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61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4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3704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generation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620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 &amp; Recommendations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712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M365 PBI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89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generation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6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 &amp; Recommendations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Lei/Jonathan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218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Snowflake APIs - pending InfoSec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81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generation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63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 &amp; Recommendations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86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352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allocation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00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389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Modeling/ML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Allocate time/resources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318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Aligning Business cases to Predictive 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619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Experimentation &amp; Evaluation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404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31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0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GOVERNANCE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3" y="877974"/>
            <a:ext cx="9948636" cy="4674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lnSpc>
                <a:spcPct val="150000"/>
              </a:lnSpc>
              <a:buNone/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  <a:cs typeface="Arial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4613E9-3AD5-791B-EA61-0F3CA4427B63}"/>
              </a:ext>
            </a:extLst>
          </p:cNvPr>
          <p:cNvSpPr txBox="1">
            <a:spLocks/>
          </p:cNvSpPr>
          <p:nvPr/>
        </p:nvSpPr>
        <p:spPr>
          <a:xfrm>
            <a:off x="1664797" y="877974"/>
            <a:ext cx="9562385" cy="5294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endParaRPr lang="en-US" sz="1800" b="1">
              <a:latin typeface="+mj-lt"/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Analytics teams come together to </a:t>
            </a:r>
            <a:r>
              <a:rPr lang="en-US" sz="1800">
                <a:solidFill>
                  <a:srgbClr val="000000"/>
                </a:solidFill>
                <a:latin typeface="+mj-lt"/>
                <a:cs typeface="Arial" panose="020B0604020202020204"/>
              </a:rPr>
              <a:t>align Projects, Datasets</a:t>
            </a:r>
            <a:r>
              <a:rPr lang="en-US" sz="1800">
                <a:latin typeface="+mn-lt"/>
                <a:cs typeface="Arial"/>
              </a:rPr>
              <a:t>, </a:t>
            </a:r>
            <a:r>
              <a:rPr lang="en-US" sz="1800">
                <a:solidFill>
                  <a:srgbClr val="000000"/>
                </a:solidFill>
                <a:latin typeface="+mj-lt"/>
                <a:cs typeface="Arial" panose="020B0604020202020204"/>
              </a:rPr>
              <a:t>Reports/Dashboards, Definitions </a:t>
            </a:r>
          </a:p>
          <a:p>
            <a:pPr marL="747395" lvl="1" indent="-285750">
              <a:lnSpc>
                <a:spcPct val="150000"/>
              </a:lnSpc>
            </a:pPr>
            <a:r>
              <a:rPr lang="en-US" sz="1800">
                <a:solidFill>
                  <a:srgbClr val="000000"/>
                </a:solidFill>
                <a:latin typeface="+mj-lt"/>
                <a:cs typeface="Arial" panose="020B0604020202020204"/>
              </a:rPr>
              <a:t>Review meetings to identify best approach to aligned solutions and </a:t>
            </a: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Identify opportunities for de-duplication/redundancies, efficiency, gaps in data needs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Committee members bring forward projects, reports, data sources, definitions</a:t>
            </a:r>
          </a:p>
          <a:p>
            <a:pPr marL="742950" lvl="2" indent="-285750">
              <a:lnSpc>
                <a:spcPct val="150000"/>
              </a:lnSpc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Make recommendations and decisions</a:t>
            </a:r>
            <a:endParaRPr lang="en-US" sz="1800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800">
                <a:solidFill>
                  <a:srgbClr val="000000"/>
                </a:solidFill>
                <a:latin typeface="+mj-lt"/>
                <a:cs typeface="Arial" panose="020B0604020202020204"/>
              </a:rPr>
              <a:t>Portal </a:t>
            </a: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for documentation and reference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800">
                <a:solidFill>
                  <a:srgbClr val="000000"/>
                </a:solidFill>
                <a:latin typeface="+mj-lt"/>
                <a:cs typeface="Arial" panose="020B0604020202020204"/>
              </a:rPr>
              <a:t>Real Time Analyst Community </a:t>
            </a: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– sharing of ideas, code, SMEs</a:t>
            </a:r>
            <a:endParaRPr lang="en-US" sz="180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sz="1800" b="0">
                <a:solidFill>
                  <a:srgbClr val="000000"/>
                </a:solidFill>
                <a:latin typeface="+mj-lt"/>
                <a:cs typeface="Arial" panose="020B0604020202020204"/>
              </a:rPr>
              <a:t>Part of larger data governance structure responsible for managing organization-wide data assets</a:t>
            </a:r>
          </a:p>
          <a:p>
            <a:pPr marL="285750" indent="-285750">
              <a:lnSpc>
                <a:spcPct val="150000"/>
              </a:lnSpc>
            </a:pPr>
            <a:endParaRPr lang="en-US" sz="1800" b="0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971550" lvl="1">
              <a:lnSpc>
                <a:spcPct val="150000"/>
              </a:lnSpc>
            </a:pPr>
            <a:endParaRPr lang="en-US" sz="1800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 marL="971550" lvl="1">
              <a:lnSpc>
                <a:spcPct val="150000"/>
              </a:lnSpc>
            </a:pPr>
            <a:endParaRPr lang="en-US" sz="1800">
              <a:solidFill>
                <a:srgbClr val="000000"/>
              </a:solidFill>
              <a:latin typeface="+mj-lt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800" b="1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 marL="457200" indent="-457200">
              <a:buChar char="•"/>
            </a:pPr>
            <a:endParaRPr lang="en-US" sz="1800" b="1">
              <a:solidFill>
                <a:srgbClr val="0090BA"/>
              </a:solidFill>
              <a:latin typeface="+mj-lt"/>
              <a:cs typeface="Arial" panose="020B0604020202020204"/>
            </a:endParaRPr>
          </a:p>
          <a:p>
            <a:pPr marL="457200" indent="-457200">
              <a:buChar char="•"/>
            </a:pPr>
            <a:endParaRPr lang="en-US" sz="1800" b="1">
              <a:latin typeface="+mj-lt"/>
              <a:cs typeface="Arial" panose="020B0604020202020204"/>
            </a:endParaRPr>
          </a:p>
          <a:p>
            <a:pPr marL="457200" indent="-457200"/>
            <a:endParaRPr lang="en-US" sz="1800" b="1">
              <a:latin typeface="+mj-lt"/>
              <a:cs typeface="Arial" panose="020B0604020202020204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sz="1800" b="1">
              <a:latin typeface="+mj-lt"/>
              <a:cs typeface="Arial" panose="020B0604020202020204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sz="1800">
              <a:latin typeface="+mj-lt"/>
              <a:cs typeface="Arial" panose="020B060402020202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>
              <a:latin typeface="+mj-lt"/>
              <a:cs typeface="Arial" panose="020B0604020202020204"/>
            </a:endParaRPr>
          </a:p>
        </p:txBody>
      </p:sp>
      <p:pic>
        <p:nvPicPr>
          <p:cNvPr id="5" name="Graphic 4" descr="Meeting outline">
            <a:extLst>
              <a:ext uri="{FF2B5EF4-FFF2-40B4-BE49-F238E27FC236}">
                <a16:creationId xmlns:a16="http://schemas.microsoft.com/office/drawing/2014/main" id="{1C16F7BF-89D5-AED5-5F60-9629840F5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1962150"/>
            <a:ext cx="914400" cy="914400"/>
          </a:xfrm>
          <a:prstGeom prst="rect">
            <a:avLst/>
          </a:prstGeom>
        </p:spPr>
      </p:pic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CA578916-F171-F58C-5DAD-5D92F99C6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4495800"/>
            <a:ext cx="914400" cy="914400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18BF5FCB-EEE1-E067-9089-FEF558E7B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645" y="3618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5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spc="-150">
                <a:latin typeface="Arial Black"/>
                <a:ea typeface="+mn-ea"/>
                <a:cs typeface="+mn-cs"/>
              </a:rPr>
              <a:t>GOVERNANCE - WORKPLAN</a:t>
            </a:r>
            <a:endParaRPr lang="en-US" sz="2500" spc="-15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3" y="877974"/>
            <a:ext cx="9948636" cy="4674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0">
              <a:lnSpc>
                <a:spcPct val="150000"/>
              </a:lnSpc>
              <a:buNone/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  <a:cs typeface="Arial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latin typeface="+mj-lt"/>
            </a:endParaRPr>
          </a:p>
          <a:p>
            <a:pPr marL="1143000" lvl="1" indent="-457200">
              <a:lnSpc>
                <a:spcPct val="150000"/>
              </a:lnSpc>
            </a:pPr>
            <a:endParaRPr lang="en-US" sz="2000" b="1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1143000" lvl="1" indent="-457200"/>
            <a:endParaRPr lang="en-US" sz="2000" b="1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5B86-0725-40CD-BB85-5968F68A7E96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604020202020204" pitchFamily="34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96003-F33A-FB14-D0BC-8D74D4316F9F}"/>
              </a:ext>
            </a:extLst>
          </p:cNvPr>
          <p:cNvSpPr txBox="1"/>
          <p:nvPr/>
        </p:nvSpPr>
        <p:spPr>
          <a:xfrm>
            <a:off x="8202580" y="727789"/>
            <a:ext cx="3505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Lead:  Lokesh Pant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3D3F05-369E-A90B-E1EC-CDC0C5B09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1082"/>
              </p:ext>
            </p:extLst>
          </p:nvPr>
        </p:nvGraphicFramePr>
        <p:xfrm>
          <a:off x="1877568" y="1366889"/>
          <a:ext cx="8199119" cy="4320839"/>
        </p:xfrm>
        <a:graphic>
          <a:graphicData uri="http://schemas.openxmlformats.org/drawingml/2006/table">
            <a:tbl>
              <a:tblPr/>
              <a:tblGrid>
                <a:gridCol w="1957779">
                  <a:extLst>
                    <a:ext uri="{9D8B030D-6E8A-4147-A177-3AD203B41FA5}">
                      <a16:colId xmlns:a16="http://schemas.microsoft.com/office/drawing/2014/main" val="385148847"/>
                    </a:ext>
                  </a:extLst>
                </a:gridCol>
                <a:gridCol w="4048039">
                  <a:extLst>
                    <a:ext uri="{9D8B030D-6E8A-4147-A177-3AD203B41FA5}">
                      <a16:colId xmlns:a16="http://schemas.microsoft.com/office/drawing/2014/main" val="2426872869"/>
                    </a:ext>
                  </a:extLst>
                </a:gridCol>
                <a:gridCol w="1133451">
                  <a:extLst>
                    <a:ext uri="{9D8B030D-6E8A-4147-A177-3AD203B41FA5}">
                      <a16:colId xmlns:a16="http://schemas.microsoft.com/office/drawing/2014/main" val="3634527517"/>
                    </a:ext>
                  </a:extLst>
                </a:gridCol>
                <a:gridCol w="1059850">
                  <a:extLst>
                    <a:ext uri="{9D8B030D-6E8A-4147-A177-3AD203B41FA5}">
                      <a16:colId xmlns:a16="http://schemas.microsoft.com/office/drawing/2014/main" val="3897231810"/>
                    </a:ext>
                  </a:extLst>
                </a:gridCol>
              </a:tblGrid>
              <a:tr h="242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Workstream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428720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592431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Finalize members and approach/cadence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577982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small and expand – start with what we have/underway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50133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Participants bring key initiatives to council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85808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Align on new datasets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93727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Align in CedarGate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228981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Align on Navigator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6299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data topics – eg different definitions, approaches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17737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new proposed report portal additions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863013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table inventory/descriptions (include home grown)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Analytic 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136886"/>
                  </a:ext>
                </a:extLst>
              </a:tr>
              <a:tr h="20190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19052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 objectives and approach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Lokesh/Nikhil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60601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portal look/feel - iterative (Sharepoint?)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Lokesh/Nikhil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07119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and launch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Lokesh/Nikhil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583299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917858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analytics community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sites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70362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 exchange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Lokesh/Leads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424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90BA"/>
      </a:dk2>
      <a:lt2>
        <a:srgbClr val="5BC2E7"/>
      </a:lt2>
      <a:accent1>
        <a:srgbClr val="0090BA"/>
      </a:accent1>
      <a:accent2>
        <a:srgbClr val="D3D3D3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90BA"/>
      </a:hlink>
      <a:folHlink>
        <a:srgbClr val="5BC2E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2019-MM">
  <a:themeElements>
    <a:clrScheme name="BCBSR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2BC"/>
      </a:accent1>
      <a:accent2>
        <a:srgbClr val="6399AE"/>
      </a:accent2>
      <a:accent3>
        <a:srgbClr val="E25205"/>
      </a:accent3>
      <a:accent4>
        <a:srgbClr val="F1BE48"/>
      </a:accent4>
      <a:accent5>
        <a:srgbClr val="78BE20"/>
      </a:accent5>
      <a:accent6>
        <a:srgbClr val="C3D600"/>
      </a:accent6>
      <a:hlink>
        <a:srgbClr val="00496D"/>
      </a:hlink>
      <a:folHlink>
        <a:srgbClr val="A2006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algn="l">
          <a:defRPr sz="800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 2019-MM" id="{3C72461C-32BD-48BF-92A8-B12DD5BF5EEF}" vid="{B1576489-B29A-4084-9B27-2CD17ECA7F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A0C1F002F2F4C8EB58B293AF42A98" ma:contentTypeVersion="6" ma:contentTypeDescription="Create a new document." ma:contentTypeScope="" ma:versionID="06094e04e131c96fcc5751bfc5ec4382">
  <xsd:schema xmlns:xsd="http://www.w3.org/2001/XMLSchema" xmlns:xs="http://www.w3.org/2001/XMLSchema" xmlns:p="http://schemas.microsoft.com/office/2006/metadata/properties" xmlns:ns2="2ec59f5e-9c87-4ede-b816-cc3ffc974d4a" xmlns:ns3="203c5bdd-8a84-4ad7-b1bb-74b720a3fc63" targetNamespace="http://schemas.microsoft.com/office/2006/metadata/properties" ma:root="true" ma:fieldsID="567d68da203b7e829e35aaf5ca521072" ns2:_="" ns3:_="">
    <xsd:import namespace="2ec59f5e-9c87-4ede-b816-cc3ffc974d4a"/>
    <xsd:import namespace="203c5bdd-8a84-4ad7-b1bb-74b720a3f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c59f5e-9c87-4ede-b816-cc3ffc974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c5bdd-8a84-4ad7-b1bb-74b720a3fc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03c5bdd-8a84-4ad7-b1bb-74b720a3fc63">
      <UserInfo>
        <DisplayName>Joe Cooper</DisplayName>
        <AccountId>13</AccountId>
        <AccountType/>
      </UserInfo>
      <UserInfo>
        <DisplayName>Mark Cole</DisplayName>
        <AccountId>122</AccountId>
        <AccountType/>
      </UserInfo>
      <UserInfo>
        <DisplayName>Lokesh Pant</DisplayName>
        <AccountId>15</AccountId>
        <AccountType/>
      </UserInfo>
      <UserInfo>
        <DisplayName>Tracy McPhillips</DisplayName>
        <AccountId>12</AccountId>
        <AccountType/>
      </UserInfo>
      <UserInfo>
        <DisplayName>Angelo Pirri Jr</DisplayName>
        <AccountId>121</AccountId>
        <AccountType/>
      </UserInfo>
      <UserInfo>
        <DisplayName>Lei Cheng</DisplayName>
        <AccountId>39</AccountId>
        <AccountType/>
      </UserInfo>
      <UserInfo>
        <DisplayName>Nikhil Andra</DisplayName>
        <AccountId>78</AccountId>
        <AccountType/>
      </UserInfo>
      <UserInfo>
        <DisplayName>David Comella</DisplayName>
        <AccountId>54</AccountId>
        <AccountType/>
      </UserInfo>
      <UserInfo>
        <DisplayName>Tatum Kelly</DisplayName>
        <AccountId>18</AccountId>
        <AccountType/>
      </UserInfo>
      <UserInfo>
        <DisplayName>Danielle Leonardo</DisplayName>
        <AccountId>24</AccountId>
        <AccountType/>
      </UserInfo>
      <UserInfo>
        <DisplayName>Debbie Cabral</DisplayName>
        <AccountId>10</AccountId>
        <AccountType/>
      </UserInfo>
      <UserInfo>
        <DisplayName>Michael J Marrone</DisplayName>
        <AccountId>40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75840-A2E1-4133-AA23-E555F3BABDCE}">
  <ds:schemaRefs>
    <ds:schemaRef ds:uri="203c5bdd-8a84-4ad7-b1bb-74b720a3fc63"/>
    <ds:schemaRef ds:uri="2ec59f5e-9c87-4ede-b816-cc3ffc974d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6BA3C08-3873-4E6C-B83B-4D40F0140CA6}">
  <ds:schemaRefs>
    <ds:schemaRef ds:uri="203c5bdd-8a84-4ad7-b1bb-74b720a3fc63"/>
    <ds:schemaRef ds:uri="2ec59f5e-9c87-4ede-b816-cc3ffc974d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E4DB76-D111-41FF-932E-C6E8D5EAF8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1590</Words>
  <Application>Microsoft Office PowerPoint</Application>
  <PresentationFormat>Widescreen</PresentationFormat>
  <Paragraphs>398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Arial,Sans-Serif</vt:lpstr>
      <vt:lpstr>BentonSans-Book</vt:lpstr>
      <vt:lpstr>Calibri</vt:lpstr>
      <vt:lpstr>Courier New,monospace</vt:lpstr>
      <vt:lpstr>Wingdings</vt:lpstr>
      <vt:lpstr>Office Theme</vt:lpstr>
      <vt:lpstr>Theme 2019-MM</vt:lpstr>
      <vt:lpstr>PowerPoint Presentation</vt:lpstr>
      <vt:lpstr>PowerPoint Presentation</vt:lpstr>
      <vt:lpstr>PowerPoint Presentation</vt:lpstr>
      <vt:lpstr>PowerPoint Presentation</vt:lpstr>
      <vt:lpstr>EFFICIENT DATA ACCESS</vt:lpstr>
      <vt:lpstr>AI &amp; ADVANCED ANALYTICS</vt:lpstr>
      <vt:lpstr>AI &amp; ADVANCE ANALYTICS - WORKPLAN</vt:lpstr>
      <vt:lpstr>GOVERNANCE</vt:lpstr>
      <vt:lpstr>GOVERNANCE - WORKPLAN</vt:lpstr>
      <vt:lpstr>MILESTONES &amp; DELIVERABLES</vt:lpstr>
      <vt:lpstr>RESOURCE RISKS</vt:lpstr>
      <vt:lpstr>ANALYTICS GOVERNANCE/COMMUNITY  </vt:lpstr>
    </vt:vector>
  </TitlesOfParts>
  <Company>BCBSRI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Leonardo</dc:creator>
  <cp:lastModifiedBy>Utpal Nayak</cp:lastModifiedBy>
  <cp:revision>3</cp:revision>
  <cp:lastPrinted>2019-07-18T22:41:48Z</cp:lastPrinted>
  <dcterms:created xsi:type="dcterms:W3CDTF">2019-03-21T17:40:33Z</dcterms:created>
  <dcterms:modified xsi:type="dcterms:W3CDTF">2024-05-02T21:58:07Z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0x0101006F6A0C1F002F2F4C8EB58B293AF42A98</vt:lpwstr>
  </property>
  <property fmtid="{D5CDD505-2E9C-101B-9397-08002B2CF9AE}" pid="3" name="MediaServiceImageTags">
    <vt:lpwstr/>
  </property>
</Properties>
</file>