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94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6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0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github.com/UtrechtUniversity/lexces-silicosis-predict/blob/main/docs/reports/Silicosis_diagnostic_rul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2263A-CDF8-AB19-288E-52A283DE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31" b="829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2E7AB-C0A7-DE8D-9DE3-78A82CFF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160" y="1210237"/>
            <a:ext cx="5075853" cy="258136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/>
              <a:t>Silicosis Diagnostic Prediction Rule </a:t>
            </a:r>
            <a:br>
              <a:rPr lang="en-US" sz="3600" dirty="0"/>
            </a:br>
            <a:r>
              <a:rPr lang="en-US" sz="36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9BD7-52CE-55A4-D6AA-827C357A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086" y="4098864"/>
            <a:ext cx="4572000" cy="1548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Javier Mancilla Galindo</a:t>
            </a:r>
          </a:p>
          <a:p>
            <a:pPr algn="ctr"/>
            <a:r>
              <a:rPr lang="en-US" dirty="0"/>
              <a:t>Occupational Epidemiology </a:t>
            </a:r>
          </a:p>
          <a:p>
            <a:pPr algn="ctr"/>
            <a:r>
              <a:rPr lang="en-US" dirty="0"/>
              <a:t>One Health Chemical Agents – IRAS, UU </a:t>
            </a:r>
          </a:p>
        </p:txBody>
      </p:sp>
    </p:spTree>
    <p:extLst>
      <p:ext uri="{BB962C8B-B14F-4D97-AF65-F5344CB8AC3E}">
        <p14:creationId xmlns:p14="http://schemas.microsoft.com/office/powerpoint/2010/main" val="415689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5325797" cy="8575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Differential Misclassification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Zawistowski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M,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Sussman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JB, Hofer TP, Bentley D, Hayward RA,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Wiitala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WL.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Corrected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ROC analysis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for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misclassified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binary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outcomes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Stat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2017;36(13):2148-2160. doi:10.1002/sim.7260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EEF9E-1C00-E382-968D-C61D607C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698877"/>
            <a:ext cx="5533053" cy="4782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D640D-0039-A9AE-769D-A977031A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48" y="2198254"/>
            <a:ext cx="1641786" cy="41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03" y="525492"/>
            <a:ext cx="9225993" cy="8575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Simulated data to replicate ORIGINAL MODEL DEVELOPMENT DATA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9C5186C-E19D-014D-69CA-640592D0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5" y="2286000"/>
            <a:ext cx="8306105" cy="3406588"/>
          </a:xfrm>
        </p:spPr>
        <p:txBody>
          <a:bodyPr/>
          <a:lstStyle/>
          <a:p>
            <a:r>
              <a:rPr lang="en-US" dirty="0">
                <a:latin typeface="BlinkMacSystemFont"/>
              </a:rPr>
              <a:t>Summary of 5000 simulated datasets, each N = 1291 </a:t>
            </a:r>
          </a:p>
          <a:p>
            <a:pPr lvl="1"/>
            <a:r>
              <a:rPr lang="en-US" dirty="0">
                <a:latin typeface="BlinkMacSystemFont"/>
              </a:rPr>
              <a:t>	Risk Categories</a:t>
            </a:r>
          </a:p>
          <a:p>
            <a:pPr lvl="1"/>
            <a:endParaRPr lang="en-US" dirty="0">
              <a:latin typeface="BlinkMacSystemFont"/>
            </a:endParaRPr>
          </a:p>
          <a:p>
            <a:pPr lvl="1"/>
            <a:endParaRPr lang="en-US" dirty="0">
              <a:latin typeface="BlinkMacSystemFont"/>
            </a:endParaRPr>
          </a:p>
          <a:p>
            <a:pPr lvl="1"/>
            <a:r>
              <a:rPr lang="en-US" dirty="0">
                <a:latin typeface="BlinkMacSystemFont"/>
              </a:rPr>
              <a:t>	Number of cases</a:t>
            </a:r>
          </a:p>
          <a:p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FB781-865C-01D3-012C-FD5E3B8F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52969"/>
              </p:ext>
            </p:extLst>
          </p:nvPr>
        </p:nvGraphicFramePr>
        <p:xfrm>
          <a:off x="3032124" y="3246646"/>
          <a:ext cx="6127750" cy="608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381828343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051948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583627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180205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358066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7001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>
                          <a:effectLst/>
                        </a:rPr>
                        <a:t>Risk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 err="1">
                          <a:effectLst/>
                        </a:rPr>
                        <a:t>Median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>
                          <a:effectLst/>
                        </a:rPr>
                        <a:t>Min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1" kern="0" dirty="0">
                          <a:effectLst/>
                        </a:rPr>
                        <a:t>Max</a:t>
                      </a:r>
                      <a:endParaRPr lang="nl-NL" sz="14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4218233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 dirty="0">
                          <a:effectLst/>
                        </a:rPr>
                        <a:t>Low (&lt;5 points)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1067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1058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1076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1019</a:t>
                      </a:r>
                      <a:endParaRPr lang="nl-NL" sz="12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1115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9703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 dirty="0">
                          <a:effectLst/>
                        </a:rPr>
                        <a:t>High (&gt;=5 points)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nl-NL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15761813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53689-B58C-8A46-9C8E-B3323141F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79057"/>
              </p:ext>
            </p:extLst>
          </p:nvPr>
        </p:nvGraphicFramePr>
        <p:xfrm>
          <a:off x="2579686" y="4355608"/>
          <a:ext cx="6580188" cy="1394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188">
                  <a:extLst>
                    <a:ext uri="{9D8B030D-6E8A-4147-A177-3AD203B41FA5}">
                      <a16:colId xmlns:a16="http://schemas.microsoft.com/office/drawing/2014/main" val="3411090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286105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384392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850279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51452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9307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>
                          <a:effectLst/>
                        </a:rPr>
                        <a:t>Characteristic</a:t>
                      </a:r>
                      <a:endParaRPr lang="nl-NL" sz="12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>
                          <a:effectLst/>
                        </a:rPr>
                        <a:t>Median</a:t>
                      </a:r>
                      <a:endParaRPr lang="nl-NL" sz="12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>
                          <a:effectLst/>
                        </a:rPr>
                        <a:t>P.25.</a:t>
                      </a:r>
                      <a:endParaRPr lang="nl-NL" sz="12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>
                          <a:effectLst/>
                        </a:rPr>
                        <a:t>P.75.</a:t>
                      </a:r>
                      <a:endParaRPr lang="nl-NL" sz="12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>
                          <a:effectLst/>
                        </a:rPr>
                        <a:t>Min</a:t>
                      </a:r>
                      <a:endParaRPr lang="nl-NL" sz="12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b="1" kern="0" dirty="0">
                          <a:effectLst/>
                        </a:rPr>
                        <a:t>Max</a:t>
                      </a:r>
                      <a:endParaRPr lang="nl-NL" sz="12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22813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 dirty="0" err="1">
                          <a:effectLst/>
                        </a:rPr>
                        <a:t>Silicosis</a:t>
                      </a:r>
                      <a:r>
                        <a:rPr lang="nl-NL" sz="1050" kern="0" dirty="0">
                          <a:effectLst/>
                        </a:rPr>
                        <a:t> (CXR)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</a:rPr>
                        <a:t>Silicosis (HRCT)</a:t>
                      </a:r>
                      <a:endParaRPr lang="nl-NL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</a:rPr>
                        <a:t>Silicosis (CXR) | high-risk</a:t>
                      </a:r>
                      <a:endParaRPr lang="nl-NL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122033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</a:rPr>
                        <a:t>Silicosis (CXR) | low-risk</a:t>
                      </a:r>
                      <a:endParaRPr lang="nl-NL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3541461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</a:rPr>
                        <a:t>Silicosis (HRCT) | high-risk</a:t>
                      </a:r>
                      <a:endParaRPr lang="nl-NL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237896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050" kern="0">
                          <a:effectLst/>
                        </a:rPr>
                        <a:t>Silicosis (HRCT) | low-risk</a:t>
                      </a:r>
                      <a:endParaRPr lang="nl-NL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14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nl-NL" sz="14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15875" marB="15875" anchor="ctr"/>
                </a:tc>
                <a:extLst>
                  <a:ext uri="{0D108BD9-81ED-4DB2-BD59-A6C34878D82A}">
                    <a16:rowId xmlns:a16="http://schemas.microsoft.com/office/drawing/2014/main" val="892919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7F0E35-8DF9-947A-4F9B-3820DE08F260}"/>
              </a:ext>
            </a:extLst>
          </p:cNvPr>
          <p:cNvSpPr txBox="1"/>
          <p:nvPr/>
        </p:nvSpPr>
        <p:spPr>
          <a:xfrm>
            <a:off x="8382001" y="1519345"/>
            <a:ext cx="287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Non-differential misclassification</a:t>
            </a:r>
          </a:p>
          <a:p>
            <a:endParaRPr lang="en-US" sz="1400" dirty="0"/>
          </a:p>
          <a:p>
            <a:r>
              <a:rPr lang="en-US" sz="1400" dirty="0"/>
              <a:t>Sensitivity: 0.41; 0.726 </a:t>
            </a:r>
          </a:p>
          <a:p>
            <a:r>
              <a:rPr lang="en-US" sz="1400" dirty="0"/>
              <a:t>Specificity: 0.891; 0.995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Correlation = </a:t>
            </a:r>
            <a:r>
              <a:rPr lang="en-US" sz="1400" b="1" dirty="0">
                <a:highlight>
                  <a:srgbClr val="FFFF00"/>
                </a:highlight>
              </a:rPr>
              <a:t>-0.8</a:t>
            </a:r>
          </a:p>
        </p:txBody>
      </p:sp>
    </p:spTree>
    <p:extLst>
      <p:ext uri="{BB962C8B-B14F-4D97-AF65-F5344CB8AC3E}">
        <p14:creationId xmlns:p14="http://schemas.microsoft.com/office/powerpoint/2010/main" val="223948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03" y="525492"/>
            <a:ext cx="9225993" cy="8575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Simulated data to replicate ORIGINAL MODEL DEVELOPMENT DATA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9C5186C-E19D-014D-69CA-640592D0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14" y="1900510"/>
            <a:ext cx="8306105" cy="36576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linkMacSystemFont"/>
              </a:rPr>
              <a:t>Area under the curve (AUC)</a:t>
            </a: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A8D4E-A6DC-0656-9C8C-E46B9A2E48C0}"/>
              </a:ext>
            </a:extLst>
          </p:cNvPr>
          <p:cNvSpPr txBox="1"/>
          <p:nvPr/>
        </p:nvSpPr>
        <p:spPr>
          <a:xfrm>
            <a:off x="8382001" y="1155302"/>
            <a:ext cx="287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Non-differential misclassification</a:t>
            </a:r>
          </a:p>
          <a:p>
            <a:endParaRPr lang="en-US" sz="1400" dirty="0"/>
          </a:p>
          <a:p>
            <a:r>
              <a:rPr lang="en-US" sz="1400" dirty="0"/>
              <a:t>Sensitivity: 0.41; 0.726 </a:t>
            </a:r>
          </a:p>
          <a:p>
            <a:r>
              <a:rPr lang="en-US" sz="1400" dirty="0"/>
              <a:t>Specificity: 0.891; 0.995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Correlation = </a:t>
            </a:r>
            <a:r>
              <a:rPr lang="en-US" sz="1400" dirty="0">
                <a:highlight>
                  <a:srgbClr val="FFFF00"/>
                </a:highlight>
              </a:rPr>
              <a:t>-0.8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05079-47D2-BFBC-7F26-E178FDCC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761" y="2522368"/>
            <a:ext cx="5020240" cy="4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03" y="525492"/>
            <a:ext cx="9225993" cy="8575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Simulated data to replicate ORIGINAL MODEL DEVELOPMENT DATA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9C5186C-E19D-014D-69CA-640592D0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14" y="2151530"/>
            <a:ext cx="8306105" cy="3406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linkMacSystemFont"/>
              </a:rPr>
              <a:t>Random sample n = 100 simulations for visualization</a:t>
            </a: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A8D4E-A6DC-0656-9C8C-E46B9A2E48C0}"/>
              </a:ext>
            </a:extLst>
          </p:cNvPr>
          <p:cNvSpPr txBox="1"/>
          <p:nvPr/>
        </p:nvSpPr>
        <p:spPr>
          <a:xfrm>
            <a:off x="8382001" y="1155302"/>
            <a:ext cx="287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Non-differential misclassification</a:t>
            </a:r>
          </a:p>
          <a:p>
            <a:endParaRPr lang="en-US" sz="1400" dirty="0"/>
          </a:p>
          <a:p>
            <a:r>
              <a:rPr lang="en-US" sz="1400" dirty="0"/>
              <a:t>Sensitivity: 0.41; 0.726 </a:t>
            </a:r>
          </a:p>
          <a:p>
            <a:r>
              <a:rPr lang="en-US" sz="1400" dirty="0"/>
              <a:t>Specificity: 0.891; 0.995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Correlation = </a:t>
            </a:r>
            <a:r>
              <a:rPr lang="en-US" sz="1400" dirty="0">
                <a:highlight>
                  <a:srgbClr val="FFFF00"/>
                </a:highlight>
              </a:rPr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388A7-7C5C-4BA0-AA82-4255A675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18" y="2843410"/>
            <a:ext cx="5486411" cy="3657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87FF6-B96F-F3B0-3E3E-3A24F48F5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1917" y="284341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153C8-0F65-0798-8FA5-3C68E5ED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331" y="2151530"/>
            <a:ext cx="8987422" cy="3810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Assess differential outcome misclassification scenarios</a:t>
            </a:r>
          </a:p>
          <a:p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Simulate scenarios for</a:t>
            </a:r>
            <a:r>
              <a:rPr lang="es-MX" dirty="0">
                <a:solidFill>
                  <a:srgbClr val="212121"/>
                </a:solidFill>
                <a:latin typeface="LMRoman10-Regular-Identity-H"/>
              </a:rPr>
              <a:t>: </a:t>
            </a:r>
          </a:p>
          <a:p>
            <a:pPr lvl="1"/>
            <a:r>
              <a:rPr lang="es-MX" b="0" dirty="0">
                <a:solidFill>
                  <a:srgbClr val="212121"/>
                </a:solidFill>
                <a:latin typeface="LMRoman10-Regular-Identity-H"/>
              </a:rPr>
              <a:t>	</a:t>
            </a:r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Cumulative exposure index: Not sure how reliable, but may be possible</a:t>
            </a:r>
          </a:p>
          <a:p>
            <a:pPr lvl="1"/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	SYN-JEM: Not possible? Are there studies reporting silicosis prevalence with SYN-JEM? </a:t>
            </a:r>
          </a:p>
          <a:p>
            <a:pPr lvl="1"/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		In any case, I could perhaps provide insight into how good it would need to be to 		outperform diagnostic rule</a:t>
            </a:r>
          </a:p>
        </p:txBody>
      </p:sp>
    </p:spTree>
    <p:extLst>
      <p:ext uri="{BB962C8B-B14F-4D97-AF65-F5344CB8AC3E}">
        <p14:creationId xmlns:p14="http://schemas.microsoft.com/office/powerpoint/2010/main" val="1509568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Original Study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153C8-0F65-0798-8FA5-3C68E5ED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5679446" cy="3810000"/>
          </a:xfrm>
        </p:spPr>
        <p:txBody>
          <a:bodyPr/>
          <a:lstStyle/>
          <a:p>
            <a:r>
              <a:rPr lang="nl-NL" b="0" i="0" dirty="0">
                <a:solidFill>
                  <a:srgbClr val="212121"/>
                </a:solidFill>
                <a:effectLst/>
                <a:latin typeface="BlinkMacSystemFont"/>
              </a:rPr>
              <a:t>Dutch male </a:t>
            </a:r>
            <a:r>
              <a:rPr lang="nl-NL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b="0" i="0" dirty="0">
                <a:solidFill>
                  <a:srgbClr val="212121"/>
                </a:solidFill>
                <a:effectLst/>
                <a:latin typeface="BlinkMacSystemFont"/>
              </a:rPr>
              <a:t> &gt;30 y (N = 1335)</a:t>
            </a:r>
          </a:p>
          <a:p>
            <a:r>
              <a:rPr lang="nl-NL" dirty="0">
                <a:solidFill>
                  <a:srgbClr val="212121"/>
                </a:solidFill>
                <a:latin typeface="BlinkMacSystemFont"/>
              </a:rPr>
              <a:t>Cross-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sectional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study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: 1998</a:t>
            </a:r>
            <a:endParaRPr lang="nl-NL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nl-NL" dirty="0">
                <a:solidFill>
                  <a:srgbClr val="212121"/>
                </a:solidFill>
                <a:latin typeface="BlinkMacSystemFont"/>
              </a:rPr>
              <a:t>50%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smokers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, 30% ex-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smokers</a:t>
            </a:r>
            <a:endParaRPr lang="nl-NL" dirty="0">
              <a:solidFill>
                <a:srgbClr val="212121"/>
              </a:solidFill>
              <a:latin typeface="BlinkMacSystemFont"/>
            </a:endParaRPr>
          </a:p>
          <a:p>
            <a:r>
              <a:rPr lang="nl-NL" dirty="0">
                <a:solidFill>
                  <a:srgbClr val="212121"/>
                </a:solidFill>
                <a:latin typeface="BlinkMacSystemFont"/>
              </a:rPr>
              <a:t>95%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exposed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to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mineral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nl-NL" dirty="0" err="1">
                <a:solidFill>
                  <a:srgbClr val="212121"/>
                </a:solidFill>
                <a:latin typeface="BlinkMacSystemFont"/>
              </a:rPr>
              <a:t>dust</a:t>
            </a:r>
            <a:endParaRPr lang="nl-NL" dirty="0">
              <a:solidFill>
                <a:srgbClr val="212121"/>
              </a:solidFill>
              <a:latin typeface="BlinkMacSystemFont"/>
            </a:endParaRPr>
          </a:p>
          <a:p>
            <a:endParaRPr lang="nl-NL" b="0" i="0" dirty="0">
              <a:solidFill>
                <a:srgbClr val="212121"/>
              </a:solidFill>
              <a:effectLst/>
              <a:latin typeface="BlinkMacSystemFon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Tjoe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Nij E, et al.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Radiographic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abnormalities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among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exposed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to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quartz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containing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dust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Occup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Environ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2003;60(6):410-417. doi:10.1136/oem.60.6.410</a:t>
            </a:r>
            <a:endParaRPr lang="en-US" sz="1200" dirty="0"/>
          </a:p>
        </p:txBody>
      </p:sp>
      <p:pic>
        <p:nvPicPr>
          <p:cNvPr id="1026" name="Picture 2" descr="Silicosis | Radiology Reference Article | Radiopaedia.org">
            <a:extLst>
              <a:ext uri="{FF2B5EF4-FFF2-40B4-BE49-F238E27FC236}">
                <a16:creationId xmlns:a16="http://schemas.microsoft.com/office/drawing/2014/main" id="{CFA8DAD3-0D68-E3F5-BA5D-18ABEE85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72" y="781014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F0A737A-94F2-84C7-C5CC-BAEB2BD6CB95}"/>
              </a:ext>
            </a:extLst>
          </p:cNvPr>
          <p:cNvSpPr txBox="1">
            <a:spLocks/>
          </p:cNvSpPr>
          <p:nvPr/>
        </p:nvSpPr>
        <p:spPr>
          <a:xfrm>
            <a:off x="7603861" y="3330959"/>
            <a:ext cx="3698246" cy="2208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u="sng" dirty="0" err="1">
                <a:solidFill>
                  <a:srgbClr val="212121"/>
                </a:solidFill>
                <a:latin typeface="BlinkMacSystemFont"/>
              </a:rPr>
              <a:t>Chest</a:t>
            </a:r>
            <a:r>
              <a:rPr lang="nl-NL" u="sng" dirty="0">
                <a:solidFill>
                  <a:srgbClr val="212121"/>
                </a:solidFill>
                <a:latin typeface="BlinkMacSystemFont"/>
              </a:rPr>
              <a:t> X-Ray 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Read independently in the USA by 3 NIOSH certified radiologists.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Blinded to participant characteristics, except source of data</a:t>
            </a:r>
            <a:endParaRPr lang="nl-NL" dirty="0">
              <a:solidFill>
                <a:srgbClr val="212121"/>
              </a:solidFill>
              <a:latin typeface="BlinkMacSystemFont"/>
            </a:endParaRPr>
          </a:p>
          <a:p>
            <a:endParaRPr lang="nl-NL" dirty="0">
              <a:solidFill>
                <a:srgbClr val="212121"/>
              </a:solidFill>
              <a:latin typeface="BlinkMacSystemFont"/>
            </a:endParaRPr>
          </a:p>
          <a:p>
            <a:endParaRPr lang="nl-NL" dirty="0">
              <a:solidFill>
                <a:srgbClr val="212121"/>
              </a:solidFill>
              <a:latin typeface="BlinkMacSystemFon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6E70E-ABF6-FFEA-E63C-858EFBBA55ED}"/>
              </a:ext>
            </a:extLst>
          </p:cNvPr>
          <p:cNvSpPr txBox="1"/>
          <p:nvPr/>
        </p:nvSpPr>
        <p:spPr>
          <a:xfrm>
            <a:off x="8023259" y="2785114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BlinkMacSystemFont"/>
              </a:rPr>
              <a:t>https://www.Radiopaedia.org/articles/silicosis</a:t>
            </a:r>
          </a:p>
        </p:txBody>
      </p:sp>
    </p:spTree>
    <p:extLst>
      <p:ext uri="{BB962C8B-B14F-4D97-AF65-F5344CB8AC3E}">
        <p14:creationId xmlns:p14="http://schemas.microsoft.com/office/powerpoint/2010/main" val="187312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6271116" cy="8575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ILO chest X-ray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Tjoe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Nij E, et al.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Radiographic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abnormalities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among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exposed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to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quartz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containing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dust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Occup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Environ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2003;60(6):410-417. doi:10.1136/oem.60.6.410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E0E86C-A744-6FD7-CB9D-8E079B27E889}"/>
              </a:ext>
            </a:extLst>
          </p:cNvPr>
          <p:cNvGrpSpPr/>
          <p:nvPr/>
        </p:nvGrpSpPr>
        <p:grpSpPr>
          <a:xfrm>
            <a:off x="360575" y="2785539"/>
            <a:ext cx="7640170" cy="1806166"/>
            <a:chOff x="1624599" y="2581836"/>
            <a:chExt cx="7640170" cy="18061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9C30BE-BA25-677E-2887-4EF6601F0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99" y="2581836"/>
              <a:ext cx="7640170" cy="18061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95393-88D4-D075-4E3C-101ED922B9A7}"/>
                </a:ext>
              </a:extLst>
            </p:cNvPr>
            <p:cNvSpPr/>
            <p:nvPr/>
          </p:nvSpPr>
          <p:spPr>
            <a:xfrm>
              <a:off x="4563038" y="3249484"/>
              <a:ext cx="833717" cy="1138518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8CAA5-50AA-530F-FA16-0D94338AD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16" y="715274"/>
            <a:ext cx="2944932" cy="48806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7AF0D7-FAAB-D120-24FA-28A413A3A752}"/>
              </a:ext>
            </a:extLst>
          </p:cNvPr>
          <p:cNvSpPr/>
          <p:nvPr/>
        </p:nvSpPr>
        <p:spPr>
          <a:xfrm>
            <a:off x="4180660" y="3453187"/>
            <a:ext cx="905436" cy="1138518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672B8-17A5-FA0F-614C-ADB9D9872438}"/>
              </a:ext>
            </a:extLst>
          </p:cNvPr>
          <p:cNvSpPr txBox="1"/>
          <p:nvPr/>
        </p:nvSpPr>
        <p:spPr>
          <a:xfrm>
            <a:off x="8152727" y="5597778"/>
            <a:ext cx="3176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linkMacSystemFont"/>
              </a:rPr>
              <a:t>https://www.ilo.org/resource/ilo-international-classification-radiographs-pneumoconioses-1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19659-A014-8F68-2692-D8A886C3285A}"/>
              </a:ext>
            </a:extLst>
          </p:cNvPr>
          <p:cNvCxnSpPr>
            <a:stCxn id="7" idx="2"/>
          </p:cNvCxnSpPr>
          <p:nvPr/>
        </p:nvCxnSpPr>
        <p:spPr>
          <a:xfrm>
            <a:off x="3715873" y="4591705"/>
            <a:ext cx="4480" cy="419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35318-E7D3-1DCF-7E3D-2880318C22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33378" y="4591705"/>
            <a:ext cx="0" cy="419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D523C-5BF1-B4BE-C058-0A2AE71A0EC8}"/>
              </a:ext>
            </a:extLst>
          </p:cNvPr>
          <p:cNvSpPr txBox="1"/>
          <p:nvPr/>
        </p:nvSpPr>
        <p:spPr>
          <a:xfrm>
            <a:off x="3056723" y="5011271"/>
            <a:ext cx="131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12121"/>
                </a:solidFill>
                <a:effectLst/>
                <a:latin typeface="BlinkMacSystemFont"/>
              </a:rPr>
              <a:t>WHO recommendation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8DB83-7771-4587-18BF-5D6F2EB2F7B1}"/>
              </a:ext>
            </a:extLst>
          </p:cNvPr>
          <p:cNvSpPr txBox="1"/>
          <p:nvPr/>
        </p:nvSpPr>
        <p:spPr>
          <a:xfrm>
            <a:off x="4375020" y="5073691"/>
            <a:ext cx="131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BlinkMacSystemFont"/>
              </a:rPr>
              <a:t>Prediction rule</a:t>
            </a:r>
          </a:p>
        </p:txBody>
      </p:sp>
    </p:spTree>
    <p:extLst>
      <p:ext uri="{BB962C8B-B14F-4D97-AF65-F5344CB8AC3E}">
        <p14:creationId xmlns:p14="http://schemas.microsoft.com/office/powerpoint/2010/main" val="61413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Diagnostic Prediction RULE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153C8-0F65-0798-8FA5-3C68E5ED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7" y="2286000"/>
            <a:ext cx="5679446" cy="3810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1291 participants</a:t>
            </a: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Outcome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: pneumoconiosis (ILO 1/1)</a:t>
            </a:r>
            <a:r>
              <a:rPr lang="nl-NL" dirty="0">
                <a:solidFill>
                  <a:srgbClr val="212121"/>
                </a:solidFill>
                <a:latin typeface="BlinkMacSystemFont"/>
              </a:rPr>
              <a:t> n = </a:t>
            </a:r>
            <a:r>
              <a:rPr lang="en-US" sz="1800" b="0" i="0" u="none" strike="noStrike" baseline="0" dirty="0">
                <a:latin typeface="LMRoman10-Regular-Identity-H"/>
              </a:rPr>
              <a:t>37 (2.9%)</a:t>
            </a:r>
          </a:p>
          <a:p>
            <a:r>
              <a:rPr lang="en-US" dirty="0">
                <a:latin typeface="LMRoman10-Regular-Identity-H"/>
              </a:rPr>
              <a:t>Predictors</a:t>
            </a:r>
          </a:p>
          <a:p>
            <a:pPr marL="56007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latin typeface="LMRoman10-Regular-Identity-H"/>
              </a:rPr>
              <a:t>Categorized (binary) based on RCS function at inflection point in change of </a:t>
            </a:r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o</a:t>
            </a:r>
            <a:r>
              <a:rPr lang="en-US" b="0" i="0" dirty="0">
                <a:solidFill>
                  <a:srgbClr val="212121"/>
                </a:solidFill>
                <a:latin typeface="LMRoman10-Regular-Identity-H"/>
              </a:rPr>
              <a:t>utcome risk. </a:t>
            </a:r>
          </a:p>
          <a:p>
            <a:pPr marL="56007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latin typeface="LMRoman10-Regular-Identity-H"/>
              </a:rPr>
              <a:t>Backward step</a:t>
            </a:r>
            <a:r>
              <a:rPr lang="en-US" b="0" dirty="0">
                <a:solidFill>
                  <a:srgbClr val="212121"/>
                </a:solidFill>
                <a:latin typeface="LMRoman10-Regular-Identity-H"/>
              </a:rPr>
              <a:t>wise selection, starting with pool of predictors significant in univariable analysis.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Suarthana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E, Moons KG,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Heederik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D, Meijer E. A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simple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diagnostic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model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for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ruling out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pneumoconiosis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among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Occup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Environ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2007;64(9):595-601. doi:10.1136/oem.2006.027904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45E86C4-8DB2-019C-23ED-1C343E5E8BF3}"/>
              </a:ext>
            </a:extLst>
          </p:cNvPr>
          <p:cNvSpPr txBox="1">
            <a:spLocks/>
          </p:cNvSpPr>
          <p:nvPr/>
        </p:nvSpPr>
        <p:spPr>
          <a:xfrm>
            <a:off x="7490074" y="2324827"/>
            <a:ext cx="3698246" cy="49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Candidate predictors</a:t>
            </a:r>
          </a:p>
          <a:p>
            <a:pPr marL="0" indent="0">
              <a:buNone/>
            </a:pPr>
            <a:endParaRPr lang="nl-NL" b="1" dirty="0">
              <a:solidFill>
                <a:srgbClr val="212121"/>
              </a:solidFill>
              <a:latin typeface="BlinkMacSystemFont"/>
            </a:endParaRPr>
          </a:p>
          <a:p>
            <a:endParaRPr lang="nl-NL" b="1" dirty="0">
              <a:solidFill>
                <a:srgbClr val="212121"/>
              </a:solidFill>
              <a:latin typeface="BlinkMacSystem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88FBA-89A9-5DF7-F1A4-5BD02FBA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62" y="3114223"/>
            <a:ext cx="4521108" cy="20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4092693" cy="604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Diagnostic Prediction RULE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C806F0-0C61-2A9F-C918-BE21939B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4"/>
          <a:stretch/>
        </p:blipFill>
        <p:spPr>
          <a:xfrm>
            <a:off x="2024737" y="1772816"/>
            <a:ext cx="7791067" cy="3110648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66348A9-6A60-F07A-07A8-C69D9168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79" y="5006774"/>
            <a:ext cx="7964897" cy="895738"/>
          </a:xfrm>
        </p:spPr>
        <p:txBody>
          <a:bodyPr>
            <a:normAutofit lnSpcReduction="10000"/>
          </a:bodyPr>
          <a:lstStyle/>
          <a:p>
            <a:r>
              <a:rPr lang="es-MX" b="0" i="0" dirty="0">
                <a:solidFill>
                  <a:srgbClr val="212121"/>
                </a:solidFill>
                <a:effectLst/>
                <a:latin typeface="BlinkMacSystemFont"/>
              </a:rPr>
              <a:t>No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BlinkMacSystemFont"/>
              </a:rPr>
              <a:t>difference</a:t>
            </a:r>
            <a:r>
              <a:rPr lang="es-MX" b="0" i="0" dirty="0">
                <a:solidFill>
                  <a:srgbClr val="212121"/>
                </a:solidFill>
                <a:effectLst/>
                <a:latin typeface="BlinkMacSystemFont"/>
              </a:rPr>
              <a:t> in AUC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BlinkMacSystemFont"/>
              </a:rPr>
              <a:t>continuous</a:t>
            </a:r>
            <a:r>
              <a:rPr lang="es-MX" b="0" i="0" dirty="0">
                <a:solidFill>
                  <a:srgbClr val="212121"/>
                </a:solidFill>
                <a:effectLst/>
                <a:latin typeface="BlinkMacSystemFont"/>
              </a:rPr>
              <a:t> vs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BlinkMacSystemFont"/>
              </a:rPr>
              <a:t>binary</a:t>
            </a:r>
            <a:r>
              <a:rPr lang="es-MX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BlinkMacSystemFont"/>
              </a:rPr>
              <a:t>predictors</a:t>
            </a:r>
            <a:endParaRPr lang="es-MX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s-MX" dirty="0" err="1">
                <a:solidFill>
                  <a:srgbClr val="212121"/>
                </a:solidFill>
                <a:latin typeface="BlinkMacSystemFont"/>
              </a:rPr>
              <a:t>But</a:t>
            </a:r>
            <a:r>
              <a:rPr lang="es-MX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BlinkMacSystemFont"/>
              </a:rPr>
              <a:t>predictors</a:t>
            </a:r>
            <a:r>
              <a:rPr lang="es-MX" dirty="0">
                <a:solidFill>
                  <a:srgbClr val="212121"/>
                </a:solidFill>
                <a:latin typeface="BlinkMacSystemFont"/>
              </a:rPr>
              <a:t> in final </a:t>
            </a:r>
            <a:r>
              <a:rPr lang="es-MX" dirty="0" err="1">
                <a:solidFill>
                  <a:srgbClr val="212121"/>
                </a:solidFill>
                <a:latin typeface="BlinkMacSystemFont"/>
              </a:rPr>
              <a:t>model</a:t>
            </a:r>
            <a:r>
              <a:rPr lang="es-MX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BlinkMacSystemFont"/>
              </a:rPr>
              <a:t>different</a:t>
            </a:r>
            <a:r>
              <a:rPr lang="es-MX" dirty="0">
                <a:solidFill>
                  <a:srgbClr val="212121"/>
                </a:solidFill>
                <a:latin typeface="BlinkMacSystemFont"/>
              </a:rPr>
              <a:t>???</a:t>
            </a:r>
            <a:endParaRPr lang="en-US" b="0" dirty="0">
              <a:solidFill>
                <a:srgbClr val="212121"/>
              </a:solidFill>
              <a:latin typeface="LMRoman10-Regular-Identity-H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BEFC70-4A6E-62ED-4815-0F4D26E6F69E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Suarthana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E, Moons KG,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Heederik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D, Meijer E. A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simple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diagnostic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model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for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ruling out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pneumoconiosis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among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Occup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Environ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2007;64(9):595-601. doi:10.1136/oem.2006.027904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24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4092693" cy="604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Diagnostic Prediction RULE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AD47DD-94DA-4CE3-2D28-2BE38CA2B32B}"/>
              </a:ext>
            </a:extLst>
          </p:cNvPr>
          <p:cNvGrpSpPr/>
          <p:nvPr/>
        </p:nvGrpSpPr>
        <p:grpSpPr>
          <a:xfrm>
            <a:off x="1502774" y="1926524"/>
            <a:ext cx="7670732" cy="3886031"/>
            <a:chOff x="2578540" y="1926524"/>
            <a:chExt cx="7670732" cy="38860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C0B889-7439-F841-713A-4288B7195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8541" y="1926524"/>
              <a:ext cx="7670730" cy="38860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57AD43-1ADD-545D-AFD7-26173ECFDF12}"/>
                </a:ext>
              </a:extLst>
            </p:cNvPr>
            <p:cNvSpPr txBox="1"/>
            <p:nvPr/>
          </p:nvSpPr>
          <p:spPr>
            <a:xfrm>
              <a:off x="2578542" y="4161819"/>
              <a:ext cx="7670730" cy="221922"/>
            </a:xfrm>
            <a:prstGeom prst="rect">
              <a:avLst/>
            </a:prstGeom>
            <a:solidFill>
              <a:srgbClr val="2EB946">
                <a:alpha val="3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7BEF48-1FFC-8944-43E3-76AA090152A8}"/>
                </a:ext>
              </a:extLst>
            </p:cNvPr>
            <p:cNvSpPr txBox="1"/>
            <p:nvPr/>
          </p:nvSpPr>
          <p:spPr>
            <a:xfrm>
              <a:off x="2578540" y="4703276"/>
              <a:ext cx="7670730" cy="343853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0BFED-7F4D-EA6B-5099-8DB1A8686C02}"/>
              </a:ext>
            </a:extLst>
          </p:cNvPr>
          <p:cNvCxnSpPr/>
          <p:nvPr/>
        </p:nvCxnSpPr>
        <p:spPr>
          <a:xfrm flipH="1">
            <a:off x="9173504" y="42727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744D6-962D-D380-79CD-2F14E4E19012}"/>
              </a:ext>
            </a:extLst>
          </p:cNvPr>
          <p:cNvCxnSpPr/>
          <p:nvPr/>
        </p:nvCxnSpPr>
        <p:spPr>
          <a:xfrm flipH="1">
            <a:off x="9173504" y="487520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BBFDFA-645F-EFF5-17DD-EE3671697ABE}"/>
              </a:ext>
            </a:extLst>
          </p:cNvPr>
          <p:cNvSpPr txBox="1"/>
          <p:nvPr/>
        </p:nvSpPr>
        <p:spPr>
          <a:xfrm>
            <a:off x="9929834" y="4133637"/>
            <a:ext cx="90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i="0" dirty="0" err="1">
                <a:solidFill>
                  <a:schemeClr val="accent3"/>
                </a:solidFill>
                <a:effectLst/>
                <a:latin typeface="BlinkMacSystemFont"/>
              </a:rPr>
              <a:t>Optimal</a:t>
            </a:r>
            <a:endParaRPr lang="nl-NL" sz="1200" b="1" i="0" dirty="0">
              <a:solidFill>
                <a:schemeClr val="accent3"/>
              </a:solidFill>
              <a:effectLst/>
              <a:latin typeface="BlinkMacSystemFon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206EE-79E7-C38F-0768-C30661710240}"/>
              </a:ext>
            </a:extLst>
          </p:cNvPr>
          <p:cNvSpPr txBox="1"/>
          <p:nvPr/>
        </p:nvSpPr>
        <p:spPr>
          <a:xfrm>
            <a:off x="9929833" y="4736702"/>
            <a:ext cx="142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i="0" dirty="0" err="1">
                <a:effectLst/>
                <a:latin typeface="BlinkMacSystemFont"/>
              </a:rPr>
              <a:t>Used</a:t>
            </a:r>
            <a:r>
              <a:rPr lang="nl-NL" sz="1200" b="1" i="0" dirty="0">
                <a:effectLst/>
                <a:latin typeface="BlinkMacSystemFont"/>
              </a:rPr>
              <a:t> in </a:t>
            </a:r>
            <a:r>
              <a:rPr lang="nl-NL" sz="1200" b="1" i="0" dirty="0" err="1">
                <a:effectLst/>
                <a:latin typeface="BlinkMacSystemFont"/>
              </a:rPr>
              <a:t>practice</a:t>
            </a:r>
            <a:endParaRPr lang="nl-NL" sz="1200" b="1" i="0" dirty="0">
              <a:effectLst/>
              <a:latin typeface="BlinkMacSystemFon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E375-63F4-8793-3598-DBDBBFC87F17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Suarthana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E, Moons KG,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Heederik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D, Meijer E. A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simple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diagnostic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model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for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ruling out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pneumoconiosis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among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construction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workers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Occup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Environ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2007;64(9):595-601. doi:10.1136/oem.2006.027904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515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Validation Studies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9BB90358-EBC5-E090-9D09-52E5D4CE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s-MX" b="0" i="0" dirty="0" err="1">
                <a:effectLst/>
                <a:latin typeface="BlinkMacSystemFont"/>
              </a:rPr>
              <a:t>Citations</a:t>
            </a:r>
            <a:r>
              <a:rPr lang="es-MX" b="0" i="0" dirty="0">
                <a:effectLst/>
                <a:latin typeface="BlinkMacSystemFont"/>
              </a:rPr>
              <a:t> </a:t>
            </a:r>
            <a:r>
              <a:rPr lang="es-MX" b="0" i="0" dirty="0" err="1">
                <a:effectLst/>
                <a:latin typeface="BlinkMacSystemFont"/>
              </a:rPr>
              <a:t>retreived</a:t>
            </a:r>
            <a:r>
              <a:rPr lang="es-MX" b="0" i="0" dirty="0">
                <a:effectLst/>
                <a:latin typeface="BlinkMacSystemFont"/>
              </a:rPr>
              <a:t> </a:t>
            </a:r>
            <a:r>
              <a:rPr lang="es-MX" b="0" i="0" dirty="0" err="1">
                <a:effectLst/>
                <a:latin typeface="BlinkMacSystemFont"/>
              </a:rPr>
              <a:t>from</a:t>
            </a:r>
            <a:r>
              <a:rPr lang="es-MX" b="0" i="0" dirty="0">
                <a:effectLst/>
                <a:latin typeface="BlinkMacSystemFont"/>
              </a:rPr>
              <a:t> Google </a:t>
            </a:r>
            <a:r>
              <a:rPr lang="es-MX" b="0" i="0" dirty="0" err="1">
                <a:effectLst/>
                <a:latin typeface="BlinkMacSystemFont"/>
              </a:rPr>
              <a:t>scholar</a:t>
            </a:r>
            <a:r>
              <a:rPr lang="es-MX" b="0" i="0" dirty="0">
                <a:effectLst/>
                <a:latin typeface="BlinkMacSystemFont"/>
              </a:rPr>
              <a:t> </a:t>
            </a:r>
            <a:r>
              <a:rPr lang="es-MX" b="0" i="0" dirty="0" err="1">
                <a:effectLst/>
                <a:latin typeface="BlinkMacSystemFont"/>
              </a:rPr>
              <a:t>on</a:t>
            </a:r>
            <a:r>
              <a:rPr lang="es-MX" b="0" i="0" dirty="0">
                <a:effectLst/>
                <a:latin typeface="BlinkMacSystemFont"/>
              </a:rPr>
              <a:t> 10/09/2024. </a:t>
            </a:r>
          </a:p>
          <a:p>
            <a:r>
              <a:rPr lang="en-US" b="0" i="0" u="none" strike="noStrike" baseline="0" dirty="0">
                <a:latin typeface="LMRoman10-Regular-Identity-H"/>
              </a:rPr>
              <a:t>Out of </a:t>
            </a:r>
            <a:r>
              <a:rPr lang="en-US" b="1" i="0" u="none" strike="noStrike" baseline="0" dirty="0">
                <a:latin typeface="LMRoman10-Bold-Identity-H"/>
              </a:rPr>
              <a:t>59 </a:t>
            </a:r>
            <a:r>
              <a:rPr lang="en-US" b="0" i="0" u="none" strike="noStrike" baseline="0" dirty="0">
                <a:latin typeface="LMRoman10-Regular-Identity-H"/>
              </a:rPr>
              <a:t>records citing the paper, </a:t>
            </a:r>
            <a:r>
              <a:rPr lang="en-US" b="1" i="0" u="none" strike="noStrike" baseline="0" dirty="0">
                <a:latin typeface="LMRoman10-Bold-Identity-H"/>
              </a:rPr>
              <a:t>5 studies</a:t>
            </a:r>
            <a:r>
              <a:rPr lang="en-US" dirty="0">
                <a:latin typeface="LMRoman8-Regular-Identity-H"/>
              </a:rPr>
              <a:t> applying diagnostic rule. Overview in my working paper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MRoman8-Regular-Identity-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latin typeface="LMRoman8-Regular-Identity-H"/>
              </a:rPr>
              <a:t>).</a:t>
            </a:r>
          </a:p>
          <a:p>
            <a:endParaRPr lang="en-US" b="0" dirty="0">
              <a:latin typeface="LMRoman10-Regular-Identity-H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EC5F3-7000-62C7-A002-E9E8ACEB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986735"/>
            <a:ext cx="4577976" cy="28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6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Chest X-RAY VS HRCT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BlinkMacSystemFont"/>
              </a:rPr>
              <a:t>Hoy RF, Jones C,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BlinkMacSystemFont"/>
              </a:rPr>
              <a:t>Newbigin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BlinkMacSystemFont"/>
              </a:rPr>
              <a:t> K, et al. Chest x-ray has low sensitivity to detect silicosis in artificial stone benchtop industry workers. 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BlinkMacSystemFont"/>
              </a:rPr>
              <a:t>Respirology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BlinkMacSystemFont"/>
              </a:rPr>
              <a:t>. 2024;29(9):785-794. doi:10.1111/resp.14755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B4A7-E14F-D9FD-9106-B6A8830B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5" y="2286000"/>
            <a:ext cx="7777187" cy="3406588"/>
          </a:xfrm>
        </p:spPr>
        <p:txBody>
          <a:bodyPr>
            <a:normAutofit/>
          </a:bodyPr>
          <a:lstStyle/>
          <a:p>
            <a:endParaRPr lang="en-US" dirty="0">
              <a:latin typeface="BlinkMacSystemFont"/>
            </a:endParaRPr>
          </a:p>
          <a:p>
            <a:endParaRPr lang="en-US" dirty="0">
              <a:latin typeface="BlinkMacSystemFont"/>
            </a:endParaRPr>
          </a:p>
          <a:p>
            <a:endParaRPr lang="en-US" dirty="0">
              <a:latin typeface="BlinkMacSystemFont"/>
            </a:endParaRPr>
          </a:p>
          <a:p>
            <a:r>
              <a:rPr lang="en-US" dirty="0">
                <a:latin typeface="BlinkMacSystemFont"/>
              </a:rPr>
              <a:t>Study in Australia, artificial stone benchtop industry workers (n = 110)</a:t>
            </a:r>
          </a:p>
          <a:p>
            <a:r>
              <a:rPr lang="en-US" dirty="0">
                <a:latin typeface="BlinkMacSystemFont"/>
              </a:rPr>
              <a:t>ILO 1/1: </a:t>
            </a:r>
          </a:p>
          <a:p>
            <a:endParaRPr lang="en-US" dirty="0">
              <a:latin typeface="BlinkMacSystemFon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967DB3-9D34-1198-13FE-28183AA4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12092"/>
              </p:ext>
            </p:extLst>
          </p:nvPr>
        </p:nvGraphicFramePr>
        <p:xfrm>
          <a:off x="2363693" y="2164658"/>
          <a:ext cx="6744448" cy="151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112">
                  <a:extLst>
                    <a:ext uri="{9D8B030D-6E8A-4147-A177-3AD203B41FA5}">
                      <a16:colId xmlns:a16="http://schemas.microsoft.com/office/drawing/2014/main" val="2056084331"/>
                    </a:ext>
                  </a:extLst>
                </a:gridCol>
                <a:gridCol w="1686112">
                  <a:extLst>
                    <a:ext uri="{9D8B030D-6E8A-4147-A177-3AD203B41FA5}">
                      <a16:colId xmlns:a16="http://schemas.microsoft.com/office/drawing/2014/main" val="3399216801"/>
                    </a:ext>
                  </a:extLst>
                </a:gridCol>
                <a:gridCol w="1686112">
                  <a:extLst>
                    <a:ext uri="{9D8B030D-6E8A-4147-A177-3AD203B41FA5}">
                      <a16:colId xmlns:a16="http://schemas.microsoft.com/office/drawing/2014/main" val="3727800843"/>
                    </a:ext>
                  </a:extLst>
                </a:gridCol>
                <a:gridCol w="1686112">
                  <a:extLst>
                    <a:ext uri="{9D8B030D-6E8A-4147-A177-3AD203B41FA5}">
                      <a16:colId xmlns:a16="http://schemas.microsoft.com/office/drawing/2014/main" val="3609637518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linkMacSystemFont"/>
                        </a:rPr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CXR - ILO 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CXR - ILO 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HRCT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2945"/>
                  </a:ext>
                </a:extLst>
              </a:tr>
              <a:tr h="588212">
                <a:tc>
                  <a:txBody>
                    <a:bodyPr/>
                    <a:lstStyle/>
                    <a:p>
                      <a:r>
                        <a:rPr lang="nl-NL" sz="1600" b="0" i="0" dirty="0" err="1">
                          <a:solidFill>
                            <a:srgbClr val="212121"/>
                          </a:solidFill>
                          <a:effectLst/>
                          <a:latin typeface="BlinkMacSystemFont"/>
                        </a:rPr>
                        <a:t>Tjoe</a:t>
                      </a:r>
                      <a:r>
                        <a:rPr lang="nl-NL" sz="1600" b="0" i="0" dirty="0">
                          <a:solidFill>
                            <a:srgbClr val="212121"/>
                          </a:solidFill>
                          <a:effectLst/>
                          <a:latin typeface="BlinkMacSystemFont"/>
                        </a:rPr>
                        <a:t> Nij (Netherlands)</a:t>
                      </a:r>
                      <a:endParaRPr lang="en-US" sz="1600" dirty="0">
                        <a:latin typeface="BlinkMacSystemFon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2.55%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7.26%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26020"/>
                  </a:ext>
                </a:extLst>
              </a:tr>
              <a:tr h="588212"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solidFill>
                            <a:srgbClr val="212121"/>
                          </a:solidFill>
                          <a:effectLst/>
                          <a:latin typeface="BlinkMacSystemFont"/>
                        </a:rPr>
                        <a:t>Hoy RF </a:t>
                      </a:r>
                      <a:br>
                        <a:rPr lang="nl-NL" sz="1600" b="0" i="0" dirty="0">
                          <a:solidFill>
                            <a:srgbClr val="212121"/>
                          </a:solidFill>
                          <a:effectLst/>
                          <a:latin typeface="BlinkMacSystemFont"/>
                        </a:rPr>
                      </a:br>
                      <a:r>
                        <a:rPr lang="nl-NL" sz="1600" b="0" i="0" dirty="0">
                          <a:solidFill>
                            <a:srgbClr val="212121"/>
                          </a:solidFill>
                          <a:effectLst/>
                          <a:latin typeface="BlinkMacSystemFont"/>
                        </a:rPr>
                        <a:t>(Australia)</a:t>
                      </a:r>
                      <a:endParaRPr lang="en-US" sz="1600" dirty="0">
                        <a:latin typeface="BlinkMacSystemFon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22.7%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linkMacSystemFont"/>
                        </a:rPr>
                        <a:t>24.5%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linkMacSystemFont"/>
                        </a:rPr>
                        <a:t>36.4%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5136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7F39A54-B048-959E-A699-90428B6A7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93" y="4744659"/>
            <a:ext cx="4528121" cy="9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BDA-971E-14ED-4A90-33CE326E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Misclassification ERROR </a:t>
            </a:r>
            <a:br>
              <a:rPr lang="en-US" dirty="0"/>
            </a:br>
            <a:r>
              <a:rPr lang="en-US" dirty="0"/>
              <a:t>in 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51ED-3EDB-0CBB-7972-62BBF937E352}"/>
              </a:ext>
            </a:extLst>
          </p:cNvPr>
          <p:cNvSpPr txBox="1"/>
          <p:nvPr/>
        </p:nvSpPr>
        <p:spPr>
          <a:xfrm>
            <a:off x="4842028" y="6332885"/>
            <a:ext cx="6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Zawistowski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M,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Sussman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JB, Hofer TP, Bentley D, Hayward RA,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Wiitala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WL.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Corrected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ROC analysis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for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misclassified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binary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nl-NL" sz="1200" b="0" i="0" dirty="0" err="1">
                <a:solidFill>
                  <a:srgbClr val="212121"/>
                </a:solidFill>
                <a:effectLst/>
                <a:latin typeface="BlinkMacSystemFont"/>
              </a:rPr>
              <a:t>outcomes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nl-NL" sz="1200" b="0" i="1" dirty="0">
                <a:solidFill>
                  <a:srgbClr val="212121"/>
                </a:solidFill>
                <a:effectLst/>
                <a:latin typeface="BlinkMacSystemFont"/>
              </a:rPr>
              <a:t>Stat </a:t>
            </a:r>
            <a:r>
              <a:rPr lang="nl-NL" sz="1200" b="0" i="1" dirty="0" err="1">
                <a:solidFill>
                  <a:srgbClr val="212121"/>
                </a:solidFill>
                <a:effectLst/>
                <a:latin typeface="BlinkMacSystemFont"/>
              </a:rPr>
              <a:t>Med</a:t>
            </a:r>
            <a:r>
              <a:rPr lang="nl-NL" sz="1200" b="0" i="0" dirty="0">
                <a:solidFill>
                  <a:srgbClr val="212121"/>
                </a:solidFill>
                <a:effectLst/>
                <a:latin typeface="BlinkMacSystemFont"/>
              </a:rPr>
              <a:t>. 2017;36(13):2148-2160. doi:10.1002/sim.7260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B4A7-E14F-D9FD-9106-B6A8830B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5114670" cy="3406588"/>
          </a:xfrm>
        </p:spPr>
        <p:txBody>
          <a:bodyPr/>
          <a:lstStyle/>
          <a:p>
            <a:r>
              <a:rPr lang="en-US" dirty="0">
                <a:latin typeface="BlinkMacSystemFont"/>
              </a:rPr>
              <a:t>Corrected ROC analysis for misclassified binary outcomes </a:t>
            </a:r>
          </a:p>
          <a:p>
            <a:r>
              <a:rPr lang="en-US" dirty="0">
                <a:latin typeface="BlinkMacSystemFont"/>
              </a:rPr>
              <a:t>Case when misclassification is non-differential: </a:t>
            </a:r>
          </a:p>
          <a:p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  <a:p>
            <a:pPr marL="0" indent="0">
              <a:buNone/>
            </a:pPr>
            <a:endParaRPr lang="en-US" dirty="0">
              <a:latin typeface="BlinkMacSystemFo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72809-8E78-D698-A29A-306D0E68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9" y="1474224"/>
            <a:ext cx="4182284" cy="39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4FA9EB"/>
      </a:accent1>
      <a:accent2>
        <a:srgbClr val="38B3B3"/>
      </a:accent2>
      <a:accent3>
        <a:srgbClr val="33B680"/>
      </a:accent3>
      <a:accent4>
        <a:srgbClr val="2EB946"/>
      </a:accent4>
      <a:accent5>
        <a:srgbClr val="55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BlinkMacSystemFont</vt:lpstr>
      <vt:lpstr>Calibri</vt:lpstr>
      <vt:lpstr>LMRoman10-Bold-Identity-H</vt:lpstr>
      <vt:lpstr>LMRoman10-Regular-Identity-H</vt:lpstr>
      <vt:lpstr>LMRoman8-Regular-Identity-H</vt:lpstr>
      <vt:lpstr>Trade Gothic Next Cond</vt:lpstr>
      <vt:lpstr>Trade Gothic Next Light</vt:lpstr>
      <vt:lpstr>PortalVTI</vt:lpstr>
      <vt:lpstr>Silicosis Diagnostic Prediction Rule  overview</vt:lpstr>
      <vt:lpstr>Original Study</vt:lpstr>
      <vt:lpstr>ILO chest X-ray classification</vt:lpstr>
      <vt:lpstr>Diagnostic Prediction RULE</vt:lpstr>
      <vt:lpstr>Diagnostic Prediction RULE</vt:lpstr>
      <vt:lpstr>Diagnostic Prediction RULE</vt:lpstr>
      <vt:lpstr>Validation Studies</vt:lpstr>
      <vt:lpstr>Chest X-RAY VS HRCT</vt:lpstr>
      <vt:lpstr>Misclassification ERROR  in prediction models</vt:lpstr>
      <vt:lpstr>Differential Misclassification</vt:lpstr>
      <vt:lpstr>Simulated data to replicate ORIGINAL MODEL DEVELOPMENT DATA</vt:lpstr>
      <vt:lpstr>Simulated data to replicate ORIGINAL MODEL DEVELOPMENT DATA</vt:lpstr>
      <vt:lpstr>Simulated data to replicate ORIGINAL MODEL DEVELOPMENT DATA</vt:lpstr>
      <vt:lpstr>Future work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Silicosis Diagnostic Prediction Rule  overview</dc:title>
  <dc:creator>Javier Mancilla Galindo</dc:creator>
  <cp:lastModifiedBy>Javier Mancilla Galindo</cp:lastModifiedBy>
  <cp:revision>30</cp:revision>
  <dcterms:created xsi:type="dcterms:W3CDTF">2024-10-04T06:58:07Z</dcterms:created>
  <dcterms:modified xsi:type="dcterms:W3CDTF">2024-10-24T10:54:55Z</dcterms:modified>
</cp:coreProperties>
</file>