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299"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1" r:id="rId38"/>
    <p:sldId id="292" r:id="rId39"/>
    <p:sldId id="293" r:id="rId40"/>
    <p:sldId id="294" r:id="rId41"/>
    <p:sldId id="295" r:id="rId42"/>
    <p:sldId id="296" r:id="rId43"/>
    <p:sldId id="297" r:id="rId44"/>
    <p:sldId id="298" r:id="rId4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dschut, P.A. (Puck)" initials="WP(" lastIdx="1" clrIdx="0">
    <p:extLst>
      <p:ext uri="{19B8F6BF-5375-455C-9EA6-DF929625EA0E}">
        <p15:presenceInfo xmlns:p15="http://schemas.microsoft.com/office/powerpoint/2012/main" userId="S::p.a.wildschut@uu.nl::7ec67c0b-e49a-4fea-b32e-7195c8fd4f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1F5B-F9E0-41D9-A4E8-39F25DB91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B0386CF6-9D18-44A9-BCCC-E2A81FEEF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11B80C8C-075C-48E7-B17C-B3A0C88BBFBB}"/>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5" name="Footer Placeholder 4">
            <a:extLst>
              <a:ext uri="{FF2B5EF4-FFF2-40B4-BE49-F238E27FC236}">
                <a16:creationId xmlns:a16="http://schemas.microsoft.com/office/drawing/2014/main" id="{3B4B08BC-8F9C-43AA-88AE-F2DD363E94F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AD41010-8604-429E-BD85-ECDA7BD01A6C}"/>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89154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F0B5-EBA8-4CCC-B926-A863AD267FD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0F6B379-7A66-49A7-8A0F-DFE5D9C9EA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F9483E0-0AD6-408D-AEBD-10F1D45F29ED}"/>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5" name="Footer Placeholder 4">
            <a:extLst>
              <a:ext uri="{FF2B5EF4-FFF2-40B4-BE49-F238E27FC236}">
                <a16:creationId xmlns:a16="http://schemas.microsoft.com/office/drawing/2014/main" id="{438F7C8A-C186-4C15-A58F-B031E769123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780673A-C2C0-40B0-93A3-16BCCFF5FD42}"/>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21255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4700F-9319-429F-BFAA-4BAD73E706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838A73C-DD40-4C73-90D9-5033D9194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4841B29-BCA5-4A93-994D-AA628B767BB0}"/>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5" name="Footer Placeholder 4">
            <a:extLst>
              <a:ext uri="{FF2B5EF4-FFF2-40B4-BE49-F238E27FC236}">
                <a16:creationId xmlns:a16="http://schemas.microsoft.com/office/drawing/2014/main" id="{0F523C83-216C-457F-9751-E83BDF106AE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7C3B769-E0B4-4262-A335-E2542B0E1F54}"/>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283128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5C38-A391-4D92-8AE9-E3F69BA3174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5C6844A-9C54-4770-9D96-76E738AEA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5B63FDF-F9BA-4817-9A33-128417DE1BD1}"/>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5" name="Footer Placeholder 4">
            <a:extLst>
              <a:ext uri="{FF2B5EF4-FFF2-40B4-BE49-F238E27FC236}">
                <a16:creationId xmlns:a16="http://schemas.microsoft.com/office/drawing/2014/main" id="{FF2FA698-7B3D-4CF0-B505-89CE46D7EBB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05C7068-DFE0-496E-98DF-F9C1BC60FF48}"/>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34536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DA57-D1A0-4D12-A00F-B0EF40146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22D2868-8061-4C4F-8895-E683E41BB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C41CE-A311-4AF2-9A7D-47D65DCEBB0F}"/>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5" name="Footer Placeholder 4">
            <a:extLst>
              <a:ext uri="{FF2B5EF4-FFF2-40B4-BE49-F238E27FC236}">
                <a16:creationId xmlns:a16="http://schemas.microsoft.com/office/drawing/2014/main" id="{81FF9A41-524A-48AC-B1A1-DF8D78BA8DE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531B4AF-D288-4DB9-AF4E-E4C06836E172}"/>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56664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DB24-D067-491B-80BF-BBE9E716873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FBBA7512-2802-4858-BD90-CB8718304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E837B56-35AA-444D-A1AA-36A6FD4966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5262649-9CF6-4E39-A2EC-72A864900016}"/>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6" name="Footer Placeholder 5">
            <a:extLst>
              <a:ext uri="{FF2B5EF4-FFF2-40B4-BE49-F238E27FC236}">
                <a16:creationId xmlns:a16="http://schemas.microsoft.com/office/drawing/2014/main" id="{3AC625B9-3A5F-429F-88F6-F0A80E2D36A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F270A0B-F5D4-434A-8026-719E50ACD15A}"/>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26729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A9EF-46E3-4B85-945C-A29781831DE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5ED00FF-E2A0-49A2-A981-F9C49198A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1536A-76AA-4137-B5B0-6979423D8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54F00E83-81CB-4302-AC1F-D01A3D5C1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96AE45-4C3D-4A4C-AB3C-25BBAE5D42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846AE7D5-6940-4864-B7B4-629A0FD34C78}"/>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8" name="Footer Placeholder 7">
            <a:extLst>
              <a:ext uri="{FF2B5EF4-FFF2-40B4-BE49-F238E27FC236}">
                <a16:creationId xmlns:a16="http://schemas.microsoft.com/office/drawing/2014/main" id="{6373DA8B-FB0F-4AA4-80F5-9DC3FE1F65A2}"/>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6993407C-C20A-4010-B961-386DD007F124}"/>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86427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73E7-9214-4713-BE95-2697385A684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ACA6280-7E80-4DC3-A1F6-FE94D0F602B9}"/>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4" name="Footer Placeholder 3">
            <a:extLst>
              <a:ext uri="{FF2B5EF4-FFF2-40B4-BE49-F238E27FC236}">
                <a16:creationId xmlns:a16="http://schemas.microsoft.com/office/drawing/2014/main" id="{BC64C98A-F02E-41E8-8DA5-DD39142B3EE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A51454A4-43A4-4091-A661-D4F9DE34AF17}"/>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72681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251DC-6725-4AE7-A564-2DD206937455}"/>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3" name="Footer Placeholder 2">
            <a:extLst>
              <a:ext uri="{FF2B5EF4-FFF2-40B4-BE49-F238E27FC236}">
                <a16:creationId xmlns:a16="http://schemas.microsoft.com/office/drawing/2014/main" id="{5BF9073A-530F-4476-8BB9-341FADCD989D}"/>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5926D7-502C-4276-875E-2A8AF4803C1C}"/>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423226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0C8C-5AC5-4F60-B6FB-F01068C85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9DAE4AE-3C0D-4EEA-97F1-A648F97FC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6AACD1F-1FE2-498D-BB0B-1E9D20475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4B40C-C3B1-411E-B560-FCC5DABAC42D}"/>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6" name="Footer Placeholder 5">
            <a:extLst>
              <a:ext uri="{FF2B5EF4-FFF2-40B4-BE49-F238E27FC236}">
                <a16:creationId xmlns:a16="http://schemas.microsoft.com/office/drawing/2014/main" id="{0AA5625D-FA9D-47F7-9EAF-BC7FE4E5644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E67EF1B-18E7-4697-A875-581BAD381CCC}"/>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175402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FC86-831C-4401-A512-544CCD7A8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DDCCBC4F-CDBD-41B3-A66C-58F8ED77B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123FAE20-01FE-43BB-9610-BACED6CB7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AEBD0-8ED4-4A41-B4D7-06B7D3730818}"/>
              </a:ext>
            </a:extLst>
          </p:cNvPr>
          <p:cNvSpPr>
            <a:spLocks noGrp="1"/>
          </p:cNvSpPr>
          <p:nvPr>
            <p:ph type="dt" sz="half" idx="10"/>
          </p:nvPr>
        </p:nvSpPr>
        <p:spPr/>
        <p:txBody>
          <a:bodyPr/>
          <a:lstStyle/>
          <a:p>
            <a:fld id="{6E3FAB90-63E1-471B-AE3F-645B2605C769}" type="datetimeFigureOut">
              <a:rPr lang="nl-NL" smtClean="0"/>
              <a:t>17-6-2021</a:t>
            </a:fld>
            <a:endParaRPr lang="nl-NL"/>
          </a:p>
        </p:txBody>
      </p:sp>
      <p:sp>
        <p:nvSpPr>
          <p:cNvPr id="6" name="Footer Placeholder 5">
            <a:extLst>
              <a:ext uri="{FF2B5EF4-FFF2-40B4-BE49-F238E27FC236}">
                <a16:creationId xmlns:a16="http://schemas.microsoft.com/office/drawing/2014/main" id="{BB7B8031-3DBF-400F-8FC1-AB8D5F5A17E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CD644CE-509F-4D80-B300-080426DC0054}"/>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09500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B5AF3-AC18-4B7B-B27A-A62288150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4F9EF3CD-BD02-470A-A075-00EDAA806E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9ABF8F-C813-42B9-91EE-13948269A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FAB90-63E1-471B-AE3F-645B2605C769}" type="datetimeFigureOut">
              <a:rPr lang="nl-NL" smtClean="0"/>
              <a:t>17-6-2021</a:t>
            </a:fld>
            <a:endParaRPr lang="nl-NL"/>
          </a:p>
        </p:txBody>
      </p:sp>
      <p:sp>
        <p:nvSpPr>
          <p:cNvPr id="5" name="Footer Placeholder 4">
            <a:extLst>
              <a:ext uri="{FF2B5EF4-FFF2-40B4-BE49-F238E27FC236}">
                <a16:creationId xmlns:a16="http://schemas.microsoft.com/office/drawing/2014/main" id="{9CB39E30-2C0D-4D68-9E50-3BB230D89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63D7BF30-B6A5-486D-AB20-5CC0F3EE1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D508B-80B4-42C5-AD4B-5A82FE7295E6}" type="slidenum">
              <a:rPr lang="nl-NL" smtClean="0"/>
              <a:t>‹#›</a:t>
            </a:fld>
            <a:endParaRPr lang="nl-NL"/>
          </a:p>
        </p:txBody>
      </p:sp>
    </p:spTree>
    <p:extLst>
      <p:ext uri="{BB962C8B-B14F-4D97-AF65-F5344CB8AC3E}">
        <p14:creationId xmlns:p14="http://schemas.microsoft.com/office/powerpoint/2010/main" val="477606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0CE8-756E-4C3E-A8B5-4ACA3FCBA28B}"/>
              </a:ext>
            </a:extLst>
          </p:cNvPr>
          <p:cNvSpPr>
            <a:spLocks noGrp="1"/>
          </p:cNvSpPr>
          <p:nvPr>
            <p:ph type="ctrTitle"/>
          </p:nvPr>
        </p:nvSpPr>
        <p:spPr/>
        <p:txBody>
          <a:bodyPr/>
          <a:lstStyle/>
          <a:p>
            <a:r>
              <a:rPr lang="en-US" dirty="0"/>
              <a:t>Text mining with Tidy Text</a:t>
            </a:r>
            <a:endParaRPr lang="nl-NL" dirty="0"/>
          </a:p>
        </p:txBody>
      </p:sp>
      <p:sp>
        <p:nvSpPr>
          <p:cNvPr id="3" name="Subtitle 2">
            <a:extLst>
              <a:ext uri="{FF2B5EF4-FFF2-40B4-BE49-F238E27FC236}">
                <a16:creationId xmlns:a16="http://schemas.microsoft.com/office/drawing/2014/main" id="{1AA01B1E-AC6B-4883-8C9F-9353BEE7B4F2}"/>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95023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8142-850B-438D-BBA3-DEF205823629}"/>
              </a:ext>
            </a:extLst>
          </p:cNvPr>
          <p:cNvSpPr>
            <a:spLocks noGrp="1"/>
          </p:cNvSpPr>
          <p:nvPr>
            <p:ph type="title"/>
          </p:nvPr>
        </p:nvSpPr>
        <p:spPr/>
        <p:txBody>
          <a:bodyPr/>
          <a:lstStyle/>
          <a:p>
            <a:r>
              <a:rPr lang="en-US" dirty="0"/>
              <a:t>Tidying Jane Austen’s novels I</a:t>
            </a:r>
            <a:endParaRPr lang="nl-NL" dirty="0"/>
          </a:p>
        </p:txBody>
      </p:sp>
      <p:sp>
        <p:nvSpPr>
          <p:cNvPr id="3" name="Content Placeholder 2">
            <a:extLst>
              <a:ext uri="{FF2B5EF4-FFF2-40B4-BE49-F238E27FC236}">
                <a16:creationId xmlns:a16="http://schemas.microsoft.com/office/drawing/2014/main" id="{1639F37A-D2AF-4079-95BC-8D483F4A7735}"/>
              </a:ext>
            </a:extLst>
          </p:cNvPr>
          <p:cNvSpPr>
            <a:spLocks noGrp="1"/>
          </p:cNvSpPr>
          <p:nvPr>
            <p:ph idx="1"/>
          </p:nvPr>
        </p:nvSpPr>
        <p:spPr/>
        <p:txBody>
          <a:bodyPr>
            <a:normAutofit fontScale="92500" lnSpcReduction="20000"/>
          </a:bodyPr>
          <a:lstStyle/>
          <a:p>
            <a:pPr marL="0" indent="0">
              <a:buNone/>
            </a:pPr>
            <a:r>
              <a:rPr lang="en-US" i="1" dirty="0"/>
              <a:t>Exercise 8</a:t>
            </a:r>
          </a:p>
          <a:p>
            <a:pPr marL="0" indent="0">
              <a:buNone/>
            </a:pPr>
            <a:endParaRPr lang="en-US" dirty="0"/>
          </a:p>
          <a:p>
            <a:pPr marL="0" indent="0">
              <a:buNone/>
            </a:pPr>
            <a:r>
              <a:rPr lang="en-US" dirty="0"/>
              <a:t>Let’s move from one short poem to six novels and transform them into a tidy format. We will use the </a:t>
            </a:r>
            <a:r>
              <a:rPr lang="en-US" sz="2400" dirty="0" err="1"/>
              <a:t>janeaustenr</a:t>
            </a:r>
            <a:r>
              <a:rPr lang="en-US" dirty="0"/>
              <a:t> package, which provides all of these texts in a one-row-per-line format, where a line in this context is analogous to a literal printed line in a physical book.</a:t>
            </a:r>
          </a:p>
          <a:p>
            <a:pPr marL="0" indent="0">
              <a:buNone/>
            </a:pPr>
            <a:endParaRPr lang="en-US" dirty="0"/>
          </a:p>
          <a:p>
            <a:pPr marL="0" indent="0">
              <a:buNone/>
            </a:pPr>
            <a:r>
              <a:rPr lang="en-US" dirty="0"/>
              <a:t>8a. Based on the previous exercises with Dickenson’s poem, are you now able to call on the </a:t>
            </a:r>
            <a:r>
              <a:rPr lang="en-US" sz="2400" dirty="0" err="1"/>
              <a:t>janeaustenr</a:t>
            </a:r>
            <a:r>
              <a:rPr lang="en-US" dirty="0"/>
              <a:t> package, as well as the </a:t>
            </a:r>
            <a:r>
              <a:rPr lang="en-US" sz="2400" dirty="0" err="1"/>
              <a:t>dplyr</a:t>
            </a:r>
            <a:r>
              <a:rPr lang="en-US" dirty="0"/>
              <a:t> and </a:t>
            </a:r>
            <a:r>
              <a:rPr lang="en-US" sz="2400" dirty="0" err="1"/>
              <a:t>stringr</a:t>
            </a:r>
            <a:r>
              <a:rPr lang="en-US" dirty="0"/>
              <a:t> packages needed for your analysis?</a:t>
            </a:r>
            <a:br>
              <a:rPr lang="en-US" dirty="0"/>
            </a:br>
            <a:br>
              <a:rPr lang="en-US" dirty="0"/>
            </a:br>
            <a:endParaRPr lang="nl-NL" dirty="0"/>
          </a:p>
        </p:txBody>
      </p:sp>
    </p:spTree>
    <p:extLst>
      <p:ext uri="{BB962C8B-B14F-4D97-AF65-F5344CB8AC3E}">
        <p14:creationId xmlns:p14="http://schemas.microsoft.com/office/powerpoint/2010/main" val="415767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686F-E818-4D94-BFF1-1685F4E5EFA5}"/>
              </a:ext>
            </a:extLst>
          </p:cNvPr>
          <p:cNvSpPr>
            <a:spLocks noGrp="1"/>
          </p:cNvSpPr>
          <p:nvPr>
            <p:ph type="title"/>
          </p:nvPr>
        </p:nvSpPr>
        <p:spPr/>
        <p:txBody>
          <a:bodyPr/>
          <a:lstStyle/>
          <a:p>
            <a:r>
              <a:rPr lang="en-US" dirty="0"/>
              <a:t>Tidying Jane Austen’s novels II</a:t>
            </a:r>
            <a:endParaRPr lang="nl-NL" dirty="0"/>
          </a:p>
        </p:txBody>
      </p:sp>
      <p:sp>
        <p:nvSpPr>
          <p:cNvPr id="3" name="Content Placeholder 2">
            <a:extLst>
              <a:ext uri="{FF2B5EF4-FFF2-40B4-BE49-F238E27FC236}">
                <a16:creationId xmlns:a16="http://schemas.microsoft.com/office/drawing/2014/main" id="{308A7002-804A-4EA1-B16F-00710E7B1D2B}"/>
              </a:ext>
            </a:extLst>
          </p:cNvPr>
          <p:cNvSpPr>
            <a:spLocks noGrp="1"/>
          </p:cNvSpPr>
          <p:nvPr>
            <p:ph idx="1"/>
          </p:nvPr>
        </p:nvSpPr>
        <p:spPr>
          <a:xfrm>
            <a:off x="838200" y="1825624"/>
            <a:ext cx="10515600" cy="4879975"/>
          </a:xfrm>
        </p:spPr>
        <p:txBody>
          <a:bodyPr>
            <a:normAutofit fontScale="47500" lnSpcReduction="20000"/>
          </a:bodyPr>
          <a:lstStyle/>
          <a:p>
            <a:pPr marL="0" indent="0">
              <a:buNone/>
            </a:pPr>
            <a:r>
              <a:rPr lang="en-US" sz="5900" dirty="0"/>
              <a:t>We will now go on to use </a:t>
            </a:r>
            <a:r>
              <a:rPr lang="en-US" sz="3800" dirty="0"/>
              <a:t>mutate() </a:t>
            </a:r>
            <a:r>
              <a:rPr lang="en-US" sz="5900" dirty="0"/>
              <a:t>to annotate a </a:t>
            </a:r>
            <a:r>
              <a:rPr lang="en-US" sz="3800" dirty="0" err="1"/>
              <a:t>linenumber</a:t>
            </a:r>
            <a:r>
              <a:rPr lang="en-US" sz="5900" dirty="0"/>
              <a:t> quantity to keep track of lines in the original format and a </a:t>
            </a:r>
            <a:r>
              <a:rPr lang="en-US" sz="3800" dirty="0"/>
              <a:t>chapter</a:t>
            </a:r>
            <a:r>
              <a:rPr lang="en-US" sz="5900" dirty="0"/>
              <a:t> (using a regex) to find where al the chapters are.</a:t>
            </a:r>
          </a:p>
          <a:p>
            <a:pPr marL="0" indent="0">
              <a:buNone/>
            </a:pPr>
            <a:endParaRPr lang="nl-NL" sz="5900" dirty="0"/>
          </a:p>
          <a:p>
            <a:pPr marL="0" indent="0">
              <a:buNone/>
            </a:pPr>
            <a:r>
              <a:rPr lang="nl-NL" sz="5900" dirty="0"/>
              <a:t>8b. Run </a:t>
            </a:r>
            <a:r>
              <a:rPr lang="nl-NL" sz="5900" dirty="0" err="1"/>
              <a:t>the</a:t>
            </a:r>
            <a:r>
              <a:rPr lang="nl-NL" sz="5900" dirty="0"/>
              <a:t> </a:t>
            </a:r>
            <a:r>
              <a:rPr lang="nl-NL" sz="5900" dirty="0" err="1"/>
              <a:t>following</a:t>
            </a:r>
            <a:r>
              <a:rPr lang="nl-NL" sz="5900" dirty="0"/>
              <a:t> code… </a:t>
            </a:r>
            <a:r>
              <a:rPr lang="nl-NL" sz="5900" dirty="0" err="1"/>
              <a:t>and</a:t>
            </a:r>
            <a:r>
              <a:rPr lang="nl-NL" sz="5900" dirty="0"/>
              <a:t> </a:t>
            </a:r>
            <a:r>
              <a:rPr lang="nl-NL" sz="5900" dirty="0" err="1"/>
              <a:t>then</a:t>
            </a:r>
            <a:r>
              <a:rPr lang="nl-NL" sz="5900" dirty="0"/>
              <a:t> </a:t>
            </a:r>
            <a:r>
              <a:rPr lang="nl-NL" sz="5900" dirty="0" err="1"/>
              <a:t>challenge</a:t>
            </a:r>
            <a:r>
              <a:rPr lang="nl-NL" sz="5900" dirty="0"/>
              <a:t> </a:t>
            </a:r>
            <a:r>
              <a:rPr lang="nl-NL" sz="5900" dirty="0" err="1"/>
              <a:t>yourself</a:t>
            </a:r>
            <a:r>
              <a:rPr lang="nl-NL" sz="5900" dirty="0"/>
              <a:t> </a:t>
            </a:r>
            <a:r>
              <a:rPr lang="nl-NL" sz="5900" dirty="0" err="1"/>
              <a:t>with</a:t>
            </a:r>
            <a:r>
              <a:rPr lang="nl-NL" sz="5900" dirty="0"/>
              <a:t> </a:t>
            </a:r>
            <a:r>
              <a:rPr lang="nl-NL" sz="5900" dirty="0" err="1"/>
              <a:t>exercise</a:t>
            </a:r>
            <a:r>
              <a:rPr lang="nl-NL" sz="5900" dirty="0"/>
              <a:t> 8c on </a:t>
            </a:r>
            <a:r>
              <a:rPr lang="nl-NL" sz="5900" dirty="0" err="1"/>
              <a:t>the</a:t>
            </a:r>
            <a:r>
              <a:rPr lang="nl-NL" sz="5900" dirty="0"/>
              <a:t> next slide! </a:t>
            </a:r>
          </a:p>
          <a:p>
            <a:pPr marL="0" indent="0">
              <a:buNone/>
            </a:pPr>
            <a:endParaRPr lang="nl-NL" dirty="0"/>
          </a:p>
          <a:p>
            <a:pPr marL="0" indent="0">
              <a:buNone/>
            </a:pPr>
            <a:r>
              <a:rPr lang="en-US" dirty="0" err="1"/>
              <a:t>original_books</a:t>
            </a:r>
            <a:r>
              <a:rPr lang="en-US" dirty="0"/>
              <a:t> &lt;- </a:t>
            </a:r>
            <a:r>
              <a:rPr lang="en-US" dirty="0" err="1"/>
              <a:t>austen_books</a:t>
            </a:r>
            <a:r>
              <a:rPr lang="en-US" dirty="0"/>
              <a:t>() %&gt;%</a:t>
            </a:r>
          </a:p>
          <a:p>
            <a:pPr marL="0" indent="0">
              <a:buNone/>
            </a:pPr>
            <a:r>
              <a:rPr lang="en-US" dirty="0"/>
              <a:t>  </a:t>
            </a:r>
            <a:r>
              <a:rPr lang="en-US" dirty="0" err="1"/>
              <a:t>group_by</a:t>
            </a:r>
            <a:r>
              <a:rPr lang="en-US" dirty="0"/>
              <a:t>(book) %&gt;%</a:t>
            </a:r>
          </a:p>
          <a:p>
            <a:pPr marL="0" indent="0">
              <a:buNone/>
            </a:pPr>
            <a:r>
              <a:rPr lang="en-US" dirty="0"/>
              <a:t>  mutate(</a:t>
            </a:r>
            <a:r>
              <a:rPr lang="en-US" dirty="0" err="1"/>
              <a:t>linenumber</a:t>
            </a:r>
            <a:r>
              <a:rPr lang="en-US" dirty="0"/>
              <a:t> = </a:t>
            </a:r>
            <a:r>
              <a:rPr lang="en-US" dirty="0" err="1"/>
              <a:t>row_number</a:t>
            </a:r>
            <a:r>
              <a:rPr lang="en-US" dirty="0"/>
              <a:t>(),</a:t>
            </a:r>
          </a:p>
          <a:p>
            <a:pPr marL="0" indent="0">
              <a:buNone/>
            </a:pPr>
            <a:r>
              <a:rPr lang="en-US" dirty="0"/>
              <a:t>         chapter = </a:t>
            </a:r>
            <a:r>
              <a:rPr lang="en-US" dirty="0" err="1"/>
              <a:t>cumsum</a:t>
            </a:r>
            <a:r>
              <a:rPr lang="en-US" dirty="0"/>
              <a:t>(</a:t>
            </a:r>
            <a:r>
              <a:rPr lang="en-US" dirty="0" err="1"/>
              <a:t>str_detect</a:t>
            </a:r>
            <a:r>
              <a:rPr lang="en-US" dirty="0"/>
              <a:t>(text, </a:t>
            </a:r>
          </a:p>
          <a:p>
            <a:pPr marL="0" indent="0">
              <a:buNone/>
            </a:pPr>
            <a:r>
              <a:rPr lang="en-US" dirty="0"/>
              <a:t>                                     regex("^chapter [\\</a:t>
            </a:r>
            <a:r>
              <a:rPr lang="en-US" dirty="0" err="1"/>
              <a:t>divxlc</a:t>
            </a:r>
            <a:r>
              <a:rPr lang="en-US" dirty="0"/>
              <a:t>]",</a:t>
            </a:r>
          </a:p>
          <a:p>
            <a:pPr marL="0" indent="0">
              <a:buNone/>
            </a:pPr>
            <a:r>
              <a:rPr lang="en-US" dirty="0"/>
              <a:t>                                           </a:t>
            </a:r>
            <a:r>
              <a:rPr lang="en-US" dirty="0" err="1"/>
              <a:t>ignore_case</a:t>
            </a:r>
            <a:r>
              <a:rPr lang="en-US" dirty="0"/>
              <a:t> = TRUE)))) %&gt;%</a:t>
            </a:r>
          </a:p>
          <a:p>
            <a:pPr marL="0" indent="0">
              <a:buNone/>
            </a:pPr>
            <a:r>
              <a:rPr lang="en-US" dirty="0"/>
              <a:t>  ungroup()</a:t>
            </a:r>
          </a:p>
          <a:p>
            <a:pPr marL="0" indent="0">
              <a:buNone/>
            </a:pPr>
            <a:endParaRPr lang="en-US" dirty="0"/>
          </a:p>
          <a:p>
            <a:pPr marL="0" indent="0">
              <a:buNone/>
            </a:pPr>
            <a:r>
              <a:rPr lang="en-US" dirty="0" err="1"/>
              <a:t>original_books</a:t>
            </a:r>
            <a:endParaRPr lang="nl-NL" dirty="0"/>
          </a:p>
        </p:txBody>
      </p:sp>
    </p:spTree>
    <p:extLst>
      <p:ext uri="{BB962C8B-B14F-4D97-AF65-F5344CB8AC3E}">
        <p14:creationId xmlns:p14="http://schemas.microsoft.com/office/powerpoint/2010/main" val="1291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CEA4-F551-40F0-B107-22DB8A17A00F}"/>
              </a:ext>
            </a:extLst>
          </p:cNvPr>
          <p:cNvSpPr>
            <a:spLocks noGrp="1"/>
          </p:cNvSpPr>
          <p:nvPr>
            <p:ph type="title"/>
          </p:nvPr>
        </p:nvSpPr>
        <p:spPr/>
        <p:txBody>
          <a:bodyPr/>
          <a:lstStyle/>
          <a:p>
            <a:r>
              <a:rPr lang="en-US" dirty="0"/>
              <a:t>Tidying Jane Austen’s novels III</a:t>
            </a:r>
            <a:endParaRPr lang="nl-NL" dirty="0"/>
          </a:p>
        </p:txBody>
      </p:sp>
      <p:sp>
        <p:nvSpPr>
          <p:cNvPr id="3" name="Content Placeholder 2">
            <a:extLst>
              <a:ext uri="{FF2B5EF4-FFF2-40B4-BE49-F238E27FC236}">
                <a16:creationId xmlns:a16="http://schemas.microsoft.com/office/drawing/2014/main" id="{BCA36E0C-54EB-40C1-BE7C-2945624C6E98}"/>
              </a:ext>
            </a:extLst>
          </p:cNvPr>
          <p:cNvSpPr>
            <a:spLocks noGrp="1"/>
          </p:cNvSpPr>
          <p:nvPr>
            <p:ph idx="1"/>
          </p:nvPr>
        </p:nvSpPr>
        <p:spPr/>
        <p:txBody>
          <a:bodyPr/>
          <a:lstStyle/>
          <a:p>
            <a:pPr marL="0" indent="0">
              <a:buNone/>
            </a:pPr>
            <a:r>
              <a:rPr lang="en-US" dirty="0">
                <a:sym typeface="Wingdings" panose="05000000000000000000" pitchFamily="2" charset="2"/>
              </a:rPr>
              <a:t>8c.</a:t>
            </a:r>
            <a:r>
              <a:rPr lang="en-US" b="1" dirty="0">
                <a:solidFill>
                  <a:srgbClr val="FF0000"/>
                </a:solidFill>
                <a:sym typeface="Wingdings" panose="05000000000000000000" pitchFamily="2" charset="2"/>
              </a:rPr>
              <a:t> </a:t>
            </a:r>
            <a:r>
              <a:rPr lang="en-US" dirty="0">
                <a:sym typeface="Wingdings" panose="05000000000000000000" pitchFamily="2" charset="2"/>
              </a:rPr>
              <a:t>You are now ready to tokenize your dataset again! Can you fill in the blanks in this next piece of code so that we will get a </a:t>
            </a:r>
            <a:r>
              <a:rPr lang="en-US" b="1" dirty="0">
                <a:sym typeface="Wingdings" panose="05000000000000000000" pitchFamily="2" charset="2"/>
              </a:rPr>
              <a:t>one-token-per-row </a:t>
            </a:r>
            <a:r>
              <a:rPr lang="en-US" dirty="0">
                <a:sym typeface="Wingdings" panose="05000000000000000000" pitchFamily="2" charset="2"/>
              </a:rPr>
              <a:t>format for Austen’s novels?</a:t>
            </a:r>
          </a:p>
          <a:p>
            <a:pPr marL="0" indent="0">
              <a:buNone/>
            </a:pPr>
            <a:endParaRPr lang="en-US" dirty="0">
              <a:sym typeface="Wingdings" panose="05000000000000000000" pitchFamily="2" charset="2"/>
            </a:endParaRPr>
          </a:p>
          <a:p>
            <a:pPr marL="0" indent="0">
              <a:buNone/>
            </a:pPr>
            <a:r>
              <a:rPr lang="en-US" sz="2000" dirty="0"/>
              <a:t>library(</a:t>
            </a:r>
            <a:r>
              <a:rPr lang="en-US" sz="2000" b="1" dirty="0">
                <a:solidFill>
                  <a:srgbClr val="FF0000"/>
                </a:solidFill>
              </a:rPr>
              <a:t>???</a:t>
            </a:r>
            <a:r>
              <a:rPr lang="en-US" sz="2000" dirty="0"/>
              <a:t>)</a:t>
            </a:r>
          </a:p>
          <a:p>
            <a:pPr marL="0" indent="0">
              <a:buNone/>
            </a:pPr>
            <a:r>
              <a:rPr lang="en-US" sz="2000" dirty="0" err="1"/>
              <a:t>tidy_books</a:t>
            </a:r>
            <a:r>
              <a:rPr lang="en-US" sz="2000" dirty="0"/>
              <a:t> &lt;- </a:t>
            </a:r>
            <a:r>
              <a:rPr lang="en-US" sz="2000" dirty="0" err="1"/>
              <a:t>original_books</a:t>
            </a:r>
            <a:r>
              <a:rPr lang="en-US" sz="2000" dirty="0"/>
              <a:t> %&gt;%</a:t>
            </a:r>
          </a:p>
          <a:p>
            <a:pPr marL="0" indent="0">
              <a:buNone/>
            </a:pPr>
            <a:r>
              <a:rPr lang="en-US" sz="2000" dirty="0"/>
              <a:t>  </a:t>
            </a:r>
            <a:r>
              <a:rPr lang="en-US" sz="2000" b="1" dirty="0">
                <a:solidFill>
                  <a:srgbClr val="FF0000"/>
                </a:solidFill>
              </a:rPr>
              <a:t>???_???</a:t>
            </a:r>
            <a:r>
              <a:rPr lang="en-US" sz="2000" dirty="0"/>
              <a:t>(word, text)</a:t>
            </a:r>
          </a:p>
          <a:p>
            <a:pPr marL="0" indent="0">
              <a:buNone/>
            </a:pPr>
            <a:endParaRPr lang="en-US" sz="2000" dirty="0"/>
          </a:p>
          <a:p>
            <a:pPr marL="0" indent="0">
              <a:buNone/>
            </a:pPr>
            <a:r>
              <a:rPr lang="en-US" sz="2000" dirty="0" err="1"/>
              <a:t>tidy_books</a:t>
            </a:r>
            <a:endParaRPr lang="nl-NL" sz="2000" dirty="0"/>
          </a:p>
          <a:p>
            <a:pPr marL="0" indent="0">
              <a:buNone/>
            </a:pPr>
            <a:endParaRPr lang="nl-NL" dirty="0"/>
          </a:p>
        </p:txBody>
      </p:sp>
    </p:spTree>
    <p:extLst>
      <p:ext uri="{BB962C8B-B14F-4D97-AF65-F5344CB8AC3E}">
        <p14:creationId xmlns:p14="http://schemas.microsoft.com/office/powerpoint/2010/main" val="63633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92FD-C420-42B1-B104-8CCDEC86F4BE}"/>
              </a:ext>
            </a:extLst>
          </p:cNvPr>
          <p:cNvSpPr>
            <a:spLocks noGrp="1"/>
          </p:cNvSpPr>
          <p:nvPr>
            <p:ph type="title"/>
          </p:nvPr>
        </p:nvSpPr>
        <p:spPr/>
        <p:txBody>
          <a:bodyPr/>
          <a:lstStyle/>
          <a:p>
            <a:r>
              <a:rPr lang="en-US" dirty="0"/>
              <a:t>Tidying Jane Austen’s novels IV</a:t>
            </a:r>
            <a:endParaRPr lang="nl-NL" dirty="0"/>
          </a:p>
        </p:txBody>
      </p:sp>
      <p:sp>
        <p:nvSpPr>
          <p:cNvPr id="3" name="Content Placeholder 2">
            <a:extLst>
              <a:ext uri="{FF2B5EF4-FFF2-40B4-BE49-F238E27FC236}">
                <a16:creationId xmlns:a16="http://schemas.microsoft.com/office/drawing/2014/main" id="{DE3D1195-5FD6-46CD-B3AC-7D717270950D}"/>
              </a:ext>
            </a:extLst>
          </p:cNvPr>
          <p:cNvSpPr>
            <a:spLocks noGrp="1"/>
          </p:cNvSpPr>
          <p:nvPr>
            <p:ph idx="1"/>
          </p:nvPr>
        </p:nvSpPr>
        <p:spPr>
          <a:xfrm>
            <a:off x="838200" y="1825624"/>
            <a:ext cx="10515600" cy="5032375"/>
          </a:xfrm>
        </p:spPr>
        <p:txBody>
          <a:bodyPr>
            <a:normAutofit fontScale="62500" lnSpcReduction="20000"/>
          </a:bodyPr>
          <a:lstStyle/>
          <a:p>
            <a:pPr marL="0" indent="0">
              <a:buNone/>
            </a:pPr>
            <a:r>
              <a:rPr lang="en-US" dirty="0"/>
              <a:t>Our data is now neatly structured in a one-word-per-row format. Often in text analysis, we will want to remove stop words that are not useful for analysis, typically extremely common words such as “the”, “of”, “to”, and so forth in English. We can remove stop words with an </a:t>
            </a:r>
            <a:r>
              <a:rPr lang="en-US" sz="2400" dirty="0" err="1"/>
              <a:t>anti_join</a:t>
            </a:r>
            <a:r>
              <a:rPr lang="en-US" sz="2400" dirty="0"/>
              <a:t>(), </a:t>
            </a:r>
            <a:r>
              <a:rPr lang="en-US" dirty="0"/>
              <a:t>kept in the </a:t>
            </a:r>
            <a:r>
              <a:rPr lang="en-US" dirty="0" err="1"/>
              <a:t>tidytext</a:t>
            </a:r>
            <a:r>
              <a:rPr lang="en-US" dirty="0"/>
              <a:t> dataset </a:t>
            </a:r>
            <a:r>
              <a:rPr lang="en-US" sz="2400" dirty="0" err="1"/>
              <a:t>stop_words</a:t>
            </a:r>
            <a:r>
              <a:rPr lang="en-US" dirty="0"/>
              <a:t>.</a:t>
            </a:r>
          </a:p>
          <a:p>
            <a:pPr marL="0" indent="0">
              <a:buNone/>
            </a:pPr>
            <a:endParaRPr lang="en-US" dirty="0"/>
          </a:p>
          <a:p>
            <a:pPr marL="0" indent="0">
              <a:buNone/>
            </a:pPr>
            <a:r>
              <a:rPr lang="en-US" dirty="0"/>
              <a:t>8d. This is the first time you call on a dataset from a package. Can you call on the </a:t>
            </a:r>
            <a:r>
              <a:rPr lang="en-US" dirty="0" err="1"/>
              <a:t>anti_join</a:t>
            </a:r>
            <a:r>
              <a:rPr lang="en-US" dirty="0"/>
              <a:t>() function by completing the code below? Note: The code block does not stop at #, so make sure you run the lines of code following “ # [sentence]” as well!</a:t>
            </a:r>
          </a:p>
          <a:p>
            <a:pPr marL="0" indent="0">
              <a:buNone/>
            </a:pPr>
            <a:endParaRPr lang="en-US" dirty="0"/>
          </a:p>
          <a:p>
            <a:pPr marL="0" indent="0">
              <a:buNone/>
            </a:pPr>
            <a:r>
              <a:rPr lang="en-US" dirty="0"/>
              <a:t>data(</a:t>
            </a:r>
            <a:r>
              <a:rPr lang="en-US" dirty="0" err="1"/>
              <a:t>stop_words</a:t>
            </a:r>
            <a:r>
              <a:rPr lang="en-US" dirty="0"/>
              <a:t>)</a:t>
            </a:r>
          </a:p>
          <a:p>
            <a:pPr marL="0" indent="0">
              <a:buNone/>
            </a:pPr>
            <a:endParaRPr lang="en-US" dirty="0"/>
          </a:p>
          <a:p>
            <a:pPr marL="0" indent="0">
              <a:buNone/>
            </a:pPr>
            <a:r>
              <a:rPr lang="en-US" dirty="0" err="1"/>
              <a:t>tidy_books</a:t>
            </a:r>
            <a:r>
              <a:rPr lang="en-US" dirty="0"/>
              <a:t> &lt;- </a:t>
            </a:r>
            <a:r>
              <a:rPr lang="en-US" dirty="0" err="1"/>
              <a:t>tidy_books</a:t>
            </a:r>
            <a:r>
              <a:rPr lang="en-US" dirty="0"/>
              <a:t> %&gt;%</a:t>
            </a:r>
          </a:p>
          <a:p>
            <a:pPr marL="0" indent="0">
              <a:buNone/>
            </a:pPr>
            <a:r>
              <a:rPr lang="en-US" dirty="0"/>
              <a:t>  </a:t>
            </a:r>
            <a:r>
              <a:rPr lang="en-US" b="1" dirty="0">
                <a:solidFill>
                  <a:srgbClr val="FF0000"/>
                </a:solidFill>
              </a:rPr>
              <a:t>???_???(???_???)</a:t>
            </a:r>
          </a:p>
          <a:p>
            <a:pPr marL="0" indent="0">
              <a:buNone/>
            </a:pPr>
            <a:endParaRPr lang="en-US" b="1" dirty="0">
              <a:solidFill>
                <a:srgbClr val="FF0000"/>
              </a:solidFill>
            </a:endParaRPr>
          </a:p>
          <a:p>
            <a:pPr marL="0" indent="0">
              <a:buNone/>
            </a:pPr>
            <a:r>
              <a:rPr lang="en-US" dirty="0"/>
              <a:t># We can also use </a:t>
            </a:r>
            <a:r>
              <a:rPr lang="en-US" dirty="0" err="1"/>
              <a:t>dplyr's</a:t>
            </a:r>
            <a:r>
              <a:rPr lang="en-US" dirty="0"/>
              <a:t> count() to find the most common words in all the books as a whole.</a:t>
            </a:r>
          </a:p>
          <a:p>
            <a:pPr marL="0" indent="0">
              <a:buNone/>
            </a:pPr>
            <a:r>
              <a:rPr lang="en-US" dirty="0" err="1"/>
              <a:t>tidy_books</a:t>
            </a:r>
            <a:r>
              <a:rPr lang="en-US" dirty="0"/>
              <a:t> %&gt;%</a:t>
            </a:r>
          </a:p>
          <a:p>
            <a:pPr marL="0" indent="0">
              <a:buNone/>
            </a:pPr>
            <a:r>
              <a:rPr lang="en-US" dirty="0"/>
              <a:t>  count(word, sort = TRUE) </a:t>
            </a:r>
            <a:endParaRPr lang="nl-NL" dirty="0"/>
          </a:p>
        </p:txBody>
      </p:sp>
    </p:spTree>
    <p:extLst>
      <p:ext uri="{BB962C8B-B14F-4D97-AF65-F5344CB8AC3E}">
        <p14:creationId xmlns:p14="http://schemas.microsoft.com/office/powerpoint/2010/main" val="161369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3057-CF46-4118-9667-1B8602C0EFDB}"/>
              </a:ext>
            </a:extLst>
          </p:cNvPr>
          <p:cNvSpPr>
            <a:spLocks noGrp="1"/>
          </p:cNvSpPr>
          <p:nvPr>
            <p:ph type="title"/>
          </p:nvPr>
        </p:nvSpPr>
        <p:spPr/>
        <p:txBody>
          <a:bodyPr/>
          <a:lstStyle/>
          <a:p>
            <a:r>
              <a:rPr lang="en-US" dirty="0"/>
              <a:t>Tidying Jane Austen’s novels V</a:t>
            </a:r>
            <a:endParaRPr lang="nl-NL" dirty="0"/>
          </a:p>
        </p:txBody>
      </p:sp>
      <p:sp>
        <p:nvSpPr>
          <p:cNvPr id="3" name="Content Placeholder 2">
            <a:extLst>
              <a:ext uri="{FF2B5EF4-FFF2-40B4-BE49-F238E27FC236}">
                <a16:creationId xmlns:a16="http://schemas.microsoft.com/office/drawing/2014/main" id="{45E780A8-5D00-4EB9-89B5-1782C2845EC0}"/>
              </a:ext>
            </a:extLst>
          </p:cNvPr>
          <p:cNvSpPr>
            <a:spLocks noGrp="1"/>
          </p:cNvSpPr>
          <p:nvPr>
            <p:ph idx="1"/>
          </p:nvPr>
        </p:nvSpPr>
        <p:spPr>
          <a:xfrm>
            <a:off x="838200" y="1400176"/>
            <a:ext cx="10515600" cy="5324474"/>
          </a:xfrm>
        </p:spPr>
        <p:txBody>
          <a:bodyPr>
            <a:normAutofit fontScale="32500" lnSpcReduction="20000"/>
          </a:bodyPr>
          <a:lstStyle/>
          <a:p>
            <a:pPr marL="0" indent="0">
              <a:buNone/>
            </a:pPr>
            <a:r>
              <a:rPr lang="en-US" sz="6200" dirty="0"/>
              <a:t>Now we have removed the stop words, we are ready to go find the most common words in all the books as a whole. We can use </a:t>
            </a:r>
            <a:r>
              <a:rPr lang="en-US" sz="5500" dirty="0" err="1"/>
              <a:t>dplyr</a:t>
            </a:r>
            <a:r>
              <a:rPr lang="en-US" sz="6200" dirty="0" err="1"/>
              <a:t>’s</a:t>
            </a:r>
            <a:r>
              <a:rPr lang="en-US" sz="6200" dirty="0"/>
              <a:t> </a:t>
            </a:r>
            <a:r>
              <a:rPr lang="en-US" sz="5500" dirty="0"/>
              <a:t>count() </a:t>
            </a:r>
            <a:r>
              <a:rPr lang="en-US" sz="6200" dirty="0"/>
              <a:t>to find those Most Common Words or MCW (also know as Most Frequent Words or MFW). </a:t>
            </a:r>
          </a:p>
          <a:p>
            <a:pPr marL="0" indent="0">
              <a:buNone/>
            </a:pPr>
            <a:r>
              <a:rPr lang="en-US" sz="6200" dirty="0"/>
              <a:t>Because we’ve been using tidy tools, our word counts are stored in a tidy data frame. This allows us to pipe this directly to the </a:t>
            </a:r>
            <a:r>
              <a:rPr lang="en-US" sz="5500" dirty="0"/>
              <a:t>ggplot2</a:t>
            </a:r>
            <a:r>
              <a:rPr lang="en-US" sz="6200" dirty="0"/>
              <a:t> package, for example to create a visualization of the most common words.</a:t>
            </a:r>
          </a:p>
          <a:p>
            <a:pPr marL="0" indent="0">
              <a:buNone/>
            </a:pPr>
            <a:endParaRPr lang="en-US" sz="6200" dirty="0"/>
          </a:p>
          <a:p>
            <a:pPr marL="0" indent="0">
              <a:buNone/>
            </a:pPr>
            <a:r>
              <a:rPr lang="en-US" sz="6200" dirty="0"/>
              <a:t>8e. Let’s build ourselves a pipeline! Run this code and see what happens…</a:t>
            </a:r>
          </a:p>
          <a:p>
            <a:pPr marL="0" indent="0">
              <a:buNone/>
            </a:pPr>
            <a:endParaRPr lang="en-US" dirty="0"/>
          </a:p>
          <a:p>
            <a:pPr marL="0" indent="0">
              <a:buNone/>
            </a:pPr>
            <a:endParaRPr lang="en-US" dirty="0"/>
          </a:p>
          <a:p>
            <a:pPr marL="0" indent="0">
              <a:buNone/>
            </a:pPr>
            <a:r>
              <a:rPr lang="nl-NL" sz="4300" dirty="0" err="1"/>
              <a:t>library</a:t>
            </a:r>
            <a:r>
              <a:rPr lang="nl-NL" sz="4300" dirty="0"/>
              <a:t>(ggplot2)</a:t>
            </a:r>
          </a:p>
          <a:p>
            <a:pPr marL="0" indent="0">
              <a:buNone/>
            </a:pPr>
            <a:endParaRPr lang="nl-NL" sz="4300" dirty="0"/>
          </a:p>
          <a:p>
            <a:pPr marL="0" indent="0">
              <a:buNone/>
            </a:pPr>
            <a:r>
              <a:rPr lang="nl-NL" sz="4300" dirty="0" err="1"/>
              <a:t>tidy_books</a:t>
            </a:r>
            <a:r>
              <a:rPr lang="nl-NL" sz="4300" dirty="0"/>
              <a:t> %&gt;%</a:t>
            </a:r>
          </a:p>
          <a:p>
            <a:pPr marL="0" indent="0">
              <a:buNone/>
            </a:pPr>
            <a:r>
              <a:rPr lang="nl-NL" sz="4300" dirty="0"/>
              <a:t>  </a:t>
            </a:r>
            <a:r>
              <a:rPr lang="nl-NL" sz="4300" dirty="0" err="1"/>
              <a:t>count</a:t>
            </a:r>
            <a:r>
              <a:rPr lang="nl-NL" sz="4300" dirty="0"/>
              <a:t>(word, </a:t>
            </a:r>
            <a:r>
              <a:rPr lang="nl-NL" sz="4300" dirty="0" err="1"/>
              <a:t>sort</a:t>
            </a:r>
            <a:r>
              <a:rPr lang="nl-NL" sz="4300" dirty="0"/>
              <a:t> = TRUE) %&gt;%</a:t>
            </a:r>
          </a:p>
          <a:p>
            <a:pPr marL="0" indent="0">
              <a:buNone/>
            </a:pPr>
            <a:r>
              <a:rPr lang="nl-NL" sz="4300" dirty="0"/>
              <a:t>  filter(n &gt; 600) %&gt;%</a:t>
            </a:r>
          </a:p>
          <a:p>
            <a:pPr marL="0" indent="0">
              <a:buNone/>
            </a:pPr>
            <a:r>
              <a:rPr lang="nl-NL" sz="4300" dirty="0"/>
              <a:t>  </a:t>
            </a:r>
            <a:r>
              <a:rPr lang="nl-NL" sz="4300" dirty="0" err="1"/>
              <a:t>mutate</a:t>
            </a:r>
            <a:r>
              <a:rPr lang="nl-NL" sz="4300" dirty="0"/>
              <a:t>(word = </a:t>
            </a:r>
            <a:r>
              <a:rPr lang="nl-NL" sz="4300" dirty="0" err="1"/>
              <a:t>reorder</a:t>
            </a:r>
            <a:r>
              <a:rPr lang="nl-NL" sz="4300" dirty="0"/>
              <a:t>(word, n)) %&gt;%</a:t>
            </a:r>
          </a:p>
          <a:p>
            <a:pPr marL="0" indent="0">
              <a:buNone/>
            </a:pPr>
            <a:r>
              <a:rPr lang="nl-NL" sz="4300" dirty="0"/>
              <a:t>  </a:t>
            </a:r>
            <a:r>
              <a:rPr lang="nl-NL" sz="4300" dirty="0" err="1"/>
              <a:t>ggplot</a:t>
            </a:r>
            <a:r>
              <a:rPr lang="nl-NL" sz="4300" dirty="0"/>
              <a:t>(</a:t>
            </a:r>
            <a:r>
              <a:rPr lang="nl-NL" sz="4300" dirty="0" err="1"/>
              <a:t>aes</a:t>
            </a:r>
            <a:r>
              <a:rPr lang="nl-NL" sz="4300" dirty="0"/>
              <a:t>(n, word)) +</a:t>
            </a:r>
          </a:p>
          <a:p>
            <a:pPr marL="0" indent="0">
              <a:buNone/>
            </a:pPr>
            <a:r>
              <a:rPr lang="nl-NL" sz="4300" dirty="0"/>
              <a:t>  </a:t>
            </a:r>
            <a:r>
              <a:rPr lang="nl-NL" sz="4300" dirty="0" err="1"/>
              <a:t>geom_col</a:t>
            </a:r>
            <a:r>
              <a:rPr lang="nl-NL" sz="4300" dirty="0"/>
              <a:t>() +</a:t>
            </a:r>
          </a:p>
          <a:p>
            <a:pPr marL="0" indent="0">
              <a:buNone/>
            </a:pPr>
            <a:r>
              <a:rPr lang="nl-NL" sz="4300" dirty="0"/>
              <a:t>  labs(y = NULL)</a:t>
            </a:r>
          </a:p>
        </p:txBody>
      </p:sp>
      <p:sp>
        <p:nvSpPr>
          <p:cNvPr id="5" name="TextBox 4">
            <a:extLst>
              <a:ext uri="{FF2B5EF4-FFF2-40B4-BE49-F238E27FC236}">
                <a16:creationId xmlns:a16="http://schemas.microsoft.com/office/drawing/2014/main" id="{50CA1F38-A0FF-4C0D-95A1-C4008D35F7FE}"/>
              </a:ext>
            </a:extLst>
          </p:cNvPr>
          <p:cNvSpPr txBox="1"/>
          <p:nvPr/>
        </p:nvSpPr>
        <p:spPr>
          <a:xfrm>
            <a:off x="4724400" y="4062413"/>
            <a:ext cx="4371975" cy="2585323"/>
          </a:xfrm>
          <a:prstGeom prst="rect">
            <a:avLst/>
          </a:prstGeom>
          <a:noFill/>
          <a:ln w="38100">
            <a:solidFill>
              <a:srgbClr val="00B0F0"/>
            </a:solidFill>
          </a:ln>
        </p:spPr>
        <p:txBody>
          <a:bodyPr wrap="square" rtlCol="0">
            <a:spAutoFit/>
          </a:bodyPr>
          <a:lstStyle/>
          <a:p>
            <a:r>
              <a:rPr lang="en-US" dirty="0">
                <a:sym typeface="Wingdings" panose="05000000000000000000" pitchFamily="2" charset="2"/>
              </a:rPr>
              <a:t> </a:t>
            </a:r>
            <a:r>
              <a:rPr lang="en-US" dirty="0"/>
              <a:t>If all went well, this pipeline just made a beautiful plot appear, showing you the MCW in Austen’s novels. Victory!</a:t>
            </a:r>
            <a:br>
              <a:rPr lang="en-US" dirty="0"/>
            </a:br>
            <a:br>
              <a:rPr lang="en-US" dirty="0"/>
            </a:br>
            <a:r>
              <a:rPr lang="en-US" dirty="0"/>
              <a:t>However, what does all of this counting and plotting tell us? Let’s find out during exercise 9!</a:t>
            </a:r>
            <a:br>
              <a:rPr lang="en-US" dirty="0"/>
            </a:br>
            <a:br>
              <a:rPr lang="en-US" dirty="0"/>
            </a:br>
            <a:endParaRPr lang="nl-NL" dirty="0"/>
          </a:p>
        </p:txBody>
      </p:sp>
    </p:spTree>
    <p:extLst>
      <p:ext uri="{BB962C8B-B14F-4D97-AF65-F5344CB8AC3E}">
        <p14:creationId xmlns:p14="http://schemas.microsoft.com/office/powerpoint/2010/main" val="116374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2BE3-F7A6-4D88-B012-6BF6BF6C0B93}"/>
              </a:ext>
            </a:extLst>
          </p:cNvPr>
          <p:cNvSpPr>
            <a:spLocks noGrp="1"/>
          </p:cNvSpPr>
          <p:nvPr>
            <p:ph type="title"/>
          </p:nvPr>
        </p:nvSpPr>
        <p:spPr/>
        <p:txBody>
          <a:bodyPr/>
          <a:lstStyle/>
          <a:p>
            <a:r>
              <a:rPr lang="en-US" dirty="0"/>
              <a:t>Part 2: Sentiment analysis with tidy text data I</a:t>
            </a:r>
            <a:endParaRPr lang="nl-NL" dirty="0"/>
          </a:p>
        </p:txBody>
      </p:sp>
      <p:sp>
        <p:nvSpPr>
          <p:cNvPr id="3" name="Content Placeholder 2">
            <a:extLst>
              <a:ext uri="{FF2B5EF4-FFF2-40B4-BE49-F238E27FC236}">
                <a16:creationId xmlns:a16="http://schemas.microsoft.com/office/drawing/2014/main" id="{76DC0E49-E921-4FF4-AC5F-5FD8B628F0CC}"/>
              </a:ext>
            </a:extLst>
          </p:cNvPr>
          <p:cNvSpPr>
            <a:spLocks noGrp="1"/>
          </p:cNvSpPr>
          <p:nvPr>
            <p:ph idx="1"/>
          </p:nvPr>
        </p:nvSpPr>
        <p:spPr>
          <a:xfrm>
            <a:off x="838200" y="1825624"/>
            <a:ext cx="10515600" cy="4778375"/>
          </a:xfrm>
        </p:spPr>
        <p:txBody>
          <a:bodyPr>
            <a:normAutofit fontScale="92500" lnSpcReduction="10000"/>
          </a:bodyPr>
          <a:lstStyle/>
          <a:p>
            <a:r>
              <a:rPr lang="en-US" dirty="0"/>
              <a:t>Your tidy text mining skills so far include…</a:t>
            </a:r>
          </a:p>
          <a:p>
            <a:endParaRPr lang="en-US" dirty="0"/>
          </a:p>
          <a:p>
            <a:pPr lvl="1"/>
            <a:r>
              <a:rPr lang="en-US" dirty="0"/>
              <a:t>Tidying a text corpus</a:t>
            </a:r>
          </a:p>
          <a:p>
            <a:pPr lvl="1"/>
            <a:r>
              <a:rPr lang="en-US" dirty="0"/>
              <a:t>Remove stop words from your data set</a:t>
            </a:r>
          </a:p>
          <a:p>
            <a:pPr lvl="1"/>
            <a:r>
              <a:rPr lang="en-US" dirty="0"/>
              <a:t>Find the Most Common Words in a text corpus</a:t>
            </a:r>
          </a:p>
          <a:p>
            <a:pPr lvl="1"/>
            <a:r>
              <a:rPr lang="en-US" dirty="0"/>
              <a:t>Compare MCW’s across texts</a:t>
            </a:r>
          </a:p>
          <a:p>
            <a:pPr lvl="1"/>
            <a:endParaRPr lang="en-US" dirty="0"/>
          </a:p>
          <a:p>
            <a:r>
              <a:rPr lang="en-US" dirty="0"/>
              <a:t>Ready for the next step? Sure! Let’s dive into sentiment analysis, since…</a:t>
            </a:r>
          </a:p>
          <a:p>
            <a:pPr marL="457200" lvl="1" indent="0">
              <a:buNone/>
            </a:pPr>
            <a:endParaRPr lang="en-US" dirty="0"/>
          </a:p>
          <a:p>
            <a:pPr marL="457200" lvl="1" indent="0" algn="ctr">
              <a:buNone/>
            </a:pPr>
            <a:r>
              <a:rPr lang="en-US" i="1" dirty="0"/>
              <a:t>When human readers approach a text, we use our understanding of the emotional intent of words to infer whether a section of text is positive or negative, or perhaps characterized by some other more nuanced emotion like surprise or disgust. We can use the tools of text mining to approach the emotional content of text programmatically.</a:t>
            </a:r>
          </a:p>
          <a:p>
            <a:pPr lvl="1"/>
            <a:endParaRPr lang="en-US" dirty="0"/>
          </a:p>
          <a:p>
            <a:endParaRPr lang="nl-NL" dirty="0"/>
          </a:p>
        </p:txBody>
      </p:sp>
    </p:spTree>
    <p:extLst>
      <p:ext uri="{BB962C8B-B14F-4D97-AF65-F5344CB8AC3E}">
        <p14:creationId xmlns:p14="http://schemas.microsoft.com/office/powerpoint/2010/main" val="3208999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36E1-BEFE-4C10-9122-4039AEA4337A}"/>
              </a:ext>
            </a:extLst>
          </p:cNvPr>
          <p:cNvSpPr>
            <a:spLocks noGrp="1"/>
          </p:cNvSpPr>
          <p:nvPr>
            <p:ph type="title"/>
          </p:nvPr>
        </p:nvSpPr>
        <p:spPr/>
        <p:txBody>
          <a:bodyPr/>
          <a:lstStyle/>
          <a:p>
            <a:r>
              <a:rPr lang="en-US" dirty="0"/>
              <a:t>Sentiment analysis with tidy text data II</a:t>
            </a:r>
            <a:endParaRPr lang="nl-NL" dirty="0"/>
          </a:p>
        </p:txBody>
      </p:sp>
      <p:pic>
        <p:nvPicPr>
          <p:cNvPr id="5" name="Content Placeholder 4" descr="Diagram&#10;&#10;Description automatically generated">
            <a:extLst>
              <a:ext uri="{FF2B5EF4-FFF2-40B4-BE49-F238E27FC236}">
                <a16:creationId xmlns:a16="http://schemas.microsoft.com/office/drawing/2014/main" id="{7AD1EA65-6DF6-460C-8A4C-2FD986BBB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40" y="2804795"/>
            <a:ext cx="9665460" cy="3779520"/>
          </a:xfrm>
        </p:spPr>
      </p:pic>
      <p:sp>
        <p:nvSpPr>
          <p:cNvPr id="6" name="TextBox 5">
            <a:extLst>
              <a:ext uri="{FF2B5EF4-FFF2-40B4-BE49-F238E27FC236}">
                <a16:creationId xmlns:a16="http://schemas.microsoft.com/office/drawing/2014/main" id="{2D332ECD-2AC2-41CE-9923-57D6D32A6487}"/>
              </a:ext>
            </a:extLst>
          </p:cNvPr>
          <p:cNvSpPr txBox="1"/>
          <p:nvPr/>
        </p:nvSpPr>
        <p:spPr>
          <a:xfrm>
            <a:off x="8055310" y="1674674"/>
            <a:ext cx="2341960" cy="1754326"/>
          </a:xfrm>
          <a:prstGeom prst="rect">
            <a:avLst/>
          </a:prstGeom>
          <a:noFill/>
          <a:ln w="28575">
            <a:solidFill>
              <a:srgbClr val="FFC000"/>
            </a:solidFill>
          </a:ln>
        </p:spPr>
        <p:txBody>
          <a:bodyPr wrap="square" rtlCol="0">
            <a:spAutoFit/>
          </a:bodyPr>
          <a:lstStyle/>
          <a:p>
            <a:r>
              <a:rPr lang="en-US" dirty="0"/>
              <a:t>Well, this flowchart looks familiar… But we are expanding our workflow: Let’s go and add some feeling to our word counting!</a:t>
            </a:r>
            <a:endParaRPr lang="nl-NL" dirty="0"/>
          </a:p>
        </p:txBody>
      </p:sp>
      <p:sp>
        <p:nvSpPr>
          <p:cNvPr id="7" name="Oval 6">
            <a:extLst>
              <a:ext uri="{FF2B5EF4-FFF2-40B4-BE49-F238E27FC236}">
                <a16:creationId xmlns:a16="http://schemas.microsoft.com/office/drawing/2014/main" id="{99E99BF8-D03C-48DB-A60F-6BEDEA101D7E}"/>
              </a:ext>
            </a:extLst>
          </p:cNvPr>
          <p:cNvSpPr/>
          <p:nvPr/>
        </p:nvSpPr>
        <p:spPr>
          <a:xfrm>
            <a:off x="1960880" y="2062480"/>
            <a:ext cx="4135120" cy="297688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Arrow: Left 7">
            <a:extLst>
              <a:ext uri="{FF2B5EF4-FFF2-40B4-BE49-F238E27FC236}">
                <a16:creationId xmlns:a16="http://schemas.microsoft.com/office/drawing/2014/main" id="{C24A5FD8-1D34-4C49-B9A6-3F297F934006}"/>
              </a:ext>
            </a:extLst>
          </p:cNvPr>
          <p:cNvSpPr/>
          <p:nvPr/>
        </p:nvSpPr>
        <p:spPr>
          <a:xfrm rot="20778401">
            <a:off x="6256461" y="2505792"/>
            <a:ext cx="1447718" cy="309356"/>
          </a:xfrm>
          <a:prstGeom prst="leftArrow">
            <a:avLst>
              <a:gd name="adj1" fmla="val 61322"/>
              <a:gd name="adj2"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4858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F616-3D72-4C76-B612-F34467328FC1}"/>
              </a:ext>
            </a:extLst>
          </p:cNvPr>
          <p:cNvSpPr>
            <a:spLocks noGrp="1"/>
          </p:cNvSpPr>
          <p:nvPr>
            <p:ph type="title"/>
          </p:nvPr>
        </p:nvSpPr>
        <p:spPr/>
        <p:txBody>
          <a:bodyPr/>
          <a:lstStyle/>
          <a:p>
            <a:r>
              <a:rPr lang="en-US" dirty="0"/>
              <a:t>Sentiment analysis with tidy text data III</a:t>
            </a:r>
            <a:endParaRPr lang="nl-NL" dirty="0"/>
          </a:p>
        </p:txBody>
      </p:sp>
      <p:sp>
        <p:nvSpPr>
          <p:cNvPr id="3" name="Content Placeholder 2">
            <a:extLst>
              <a:ext uri="{FF2B5EF4-FFF2-40B4-BE49-F238E27FC236}">
                <a16:creationId xmlns:a16="http://schemas.microsoft.com/office/drawing/2014/main" id="{9E44987C-6712-4DD8-A5A8-5EB44F59D05B}"/>
              </a:ext>
            </a:extLst>
          </p:cNvPr>
          <p:cNvSpPr>
            <a:spLocks noGrp="1"/>
          </p:cNvSpPr>
          <p:nvPr>
            <p:ph idx="1"/>
          </p:nvPr>
        </p:nvSpPr>
        <p:spPr/>
        <p:txBody>
          <a:bodyPr/>
          <a:lstStyle/>
          <a:p>
            <a:r>
              <a:rPr lang="en-US" dirty="0"/>
              <a:t>To analyze the sentiment of a text we view the text as a combination of its individual words </a:t>
            </a:r>
            <a:endParaRPr lang="nl-NL" dirty="0"/>
          </a:p>
          <a:p>
            <a:r>
              <a:rPr lang="en-US" dirty="0"/>
              <a:t>We define the sentiment content of the whole text as the sum of the sentiment content of the individual words</a:t>
            </a:r>
          </a:p>
          <a:p>
            <a:r>
              <a:rPr lang="en-US" dirty="0"/>
              <a:t>The </a:t>
            </a:r>
            <a:r>
              <a:rPr lang="en-US" sz="2400" dirty="0" err="1"/>
              <a:t>tidytext</a:t>
            </a:r>
            <a:r>
              <a:rPr lang="en-US" dirty="0"/>
              <a:t> package provides access to several sentiment lexicons (</a:t>
            </a:r>
            <a:r>
              <a:rPr lang="en-US" sz="2400" dirty="0"/>
              <a:t>sentiments</a:t>
            </a:r>
            <a:r>
              <a:rPr lang="en-US" dirty="0"/>
              <a:t> datasets) . These lexicons are based on unigrams (single words) and contain many English words and the words are assigned scores for positive/negative sentiment, and also possibly emotions like joy, anger, sadness, and so forth. </a:t>
            </a:r>
          </a:p>
          <a:p>
            <a:pPr marL="0" indent="0">
              <a:buNone/>
            </a:pPr>
            <a:endParaRPr lang="en-US" dirty="0"/>
          </a:p>
        </p:txBody>
      </p:sp>
    </p:spTree>
    <p:extLst>
      <p:ext uri="{BB962C8B-B14F-4D97-AF65-F5344CB8AC3E}">
        <p14:creationId xmlns:p14="http://schemas.microsoft.com/office/powerpoint/2010/main" val="153998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E526-8317-48C2-B8A7-5E672DAC66E0}"/>
              </a:ext>
            </a:extLst>
          </p:cNvPr>
          <p:cNvSpPr>
            <a:spLocks noGrp="1"/>
          </p:cNvSpPr>
          <p:nvPr>
            <p:ph type="title"/>
          </p:nvPr>
        </p:nvSpPr>
        <p:spPr/>
        <p:txBody>
          <a:bodyPr/>
          <a:lstStyle/>
          <a:p>
            <a:r>
              <a:rPr lang="en-US" dirty="0"/>
              <a:t>Sentiment analysis with tidy text data IV</a:t>
            </a:r>
            <a:endParaRPr lang="nl-NL" dirty="0"/>
          </a:p>
        </p:txBody>
      </p:sp>
      <p:sp>
        <p:nvSpPr>
          <p:cNvPr id="3" name="Content Placeholder 2">
            <a:extLst>
              <a:ext uri="{FF2B5EF4-FFF2-40B4-BE49-F238E27FC236}">
                <a16:creationId xmlns:a16="http://schemas.microsoft.com/office/drawing/2014/main" id="{080F36A0-3DA4-401B-BE63-D7EC25799014}"/>
              </a:ext>
            </a:extLst>
          </p:cNvPr>
          <p:cNvSpPr>
            <a:spLocks noGrp="1"/>
          </p:cNvSpPr>
          <p:nvPr>
            <p:ph idx="1"/>
          </p:nvPr>
        </p:nvSpPr>
        <p:spPr>
          <a:xfrm>
            <a:off x="817880" y="1825625"/>
            <a:ext cx="10515600" cy="4351338"/>
          </a:xfrm>
        </p:spPr>
        <p:txBody>
          <a:bodyPr>
            <a:normAutofit fontScale="85000" lnSpcReduction="20000"/>
          </a:bodyPr>
          <a:lstStyle/>
          <a:p>
            <a:r>
              <a:rPr lang="en-US" dirty="0"/>
              <a:t>Three general-purpose lexicons (</a:t>
            </a:r>
            <a:r>
              <a:rPr lang="en-US" sz="2400" dirty="0"/>
              <a:t>sentiments</a:t>
            </a:r>
            <a:r>
              <a:rPr lang="en-US" dirty="0"/>
              <a:t> datasets) are</a:t>
            </a:r>
          </a:p>
          <a:p>
            <a:pPr lvl="1"/>
            <a:r>
              <a:rPr lang="en-US" sz="2000" dirty="0"/>
              <a:t>AFINN</a:t>
            </a:r>
            <a:r>
              <a:rPr lang="en-US" dirty="0"/>
              <a:t> from Finn </a:t>
            </a:r>
            <a:r>
              <a:rPr lang="en-US" dirty="0" err="1"/>
              <a:t>Årup</a:t>
            </a:r>
            <a:r>
              <a:rPr lang="en-US" dirty="0"/>
              <a:t> Nielsen</a:t>
            </a:r>
          </a:p>
          <a:p>
            <a:pPr lvl="1"/>
            <a:r>
              <a:rPr lang="en-US" sz="2000" dirty="0" err="1"/>
              <a:t>bing</a:t>
            </a:r>
            <a:r>
              <a:rPr lang="en-US" dirty="0"/>
              <a:t> from Bing Liu and collaborators</a:t>
            </a:r>
          </a:p>
          <a:p>
            <a:pPr lvl="1"/>
            <a:r>
              <a:rPr lang="en-US" sz="2000" dirty="0" err="1"/>
              <a:t>nrc</a:t>
            </a:r>
            <a:r>
              <a:rPr lang="en-US" dirty="0"/>
              <a:t> from </a:t>
            </a:r>
            <a:r>
              <a:rPr lang="en-US" dirty="0" err="1"/>
              <a:t>Saif</a:t>
            </a:r>
            <a:r>
              <a:rPr lang="en-US" dirty="0"/>
              <a:t> Mohammad and Peter Turney</a:t>
            </a:r>
          </a:p>
          <a:p>
            <a:pPr lvl="1"/>
            <a:endParaRPr lang="en-US" dirty="0"/>
          </a:p>
          <a:p>
            <a:pPr marL="0" indent="0">
              <a:buNone/>
            </a:pPr>
            <a:r>
              <a:rPr lang="en-US" i="1" dirty="0"/>
              <a:t>Exercise 9</a:t>
            </a:r>
          </a:p>
          <a:p>
            <a:pPr marL="0" indent="0">
              <a:buNone/>
            </a:pPr>
            <a:r>
              <a:rPr lang="en-US" dirty="0"/>
              <a:t>9a. The function </a:t>
            </a:r>
            <a:r>
              <a:rPr lang="en-US" sz="2400" dirty="0" err="1"/>
              <a:t>get_sentiments</a:t>
            </a:r>
            <a:r>
              <a:rPr lang="en-US" sz="2400" dirty="0"/>
              <a:t> </a:t>
            </a:r>
            <a:r>
              <a:rPr lang="en-US" dirty="0"/>
              <a:t>allows us to get specific sentiment lexicons with the appropriate measures for each one.</a:t>
            </a:r>
          </a:p>
          <a:p>
            <a:pPr marL="0" indent="0">
              <a:buNone/>
            </a:pPr>
            <a:r>
              <a:rPr lang="en-US" dirty="0"/>
              <a:t>Can you call on the </a:t>
            </a:r>
            <a:r>
              <a:rPr lang="en-US" sz="2400" dirty="0" err="1"/>
              <a:t>tidytext</a:t>
            </a:r>
            <a:r>
              <a:rPr lang="en-US" dirty="0"/>
              <a:t> package and then use the function mentioned above to get </a:t>
            </a:r>
            <a:r>
              <a:rPr lang="en-US" dirty="0" err="1"/>
              <a:t>tibbles</a:t>
            </a:r>
            <a:r>
              <a:rPr lang="en-US" dirty="0"/>
              <a:t> of the three lexicons mentioned on this slide? This only requires calling on the package and using the function for an individual </a:t>
            </a:r>
            <a:r>
              <a:rPr lang="en-US" sz="2600" dirty="0"/>
              <a:t>sentiments</a:t>
            </a:r>
            <a:r>
              <a:rPr lang="en-US" dirty="0"/>
              <a:t> dataset. Have a go at it!</a:t>
            </a:r>
          </a:p>
          <a:p>
            <a:pPr marL="0" indent="0">
              <a:buNone/>
            </a:pPr>
            <a:r>
              <a:rPr lang="en-US" dirty="0"/>
              <a:t>Have a look at the different outputs these lexicons provide. Can you characterize the various ways they score sentiment?</a:t>
            </a:r>
          </a:p>
          <a:p>
            <a:endParaRPr lang="nl-NL" dirty="0"/>
          </a:p>
        </p:txBody>
      </p:sp>
    </p:spTree>
    <p:extLst>
      <p:ext uri="{BB962C8B-B14F-4D97-AF65-F5344CB8AC3E}">
        <p14:creationId xmlns:p14="http://schemas.microsoft.com/office/powerpoint/2010/main" val="241310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2A45-C205-4201-8B5D-795F552527CD}"/>
              </a:ext>
            </a:extLst>
          </p:cNvPr>
          <p:cNvSpPr>
            <a:spLocks noGrp="1"/>
          </p:cNvSpPr>
          <p:nvPr>
            <p:ph type="title"/>
          </p:nvPr>
        </p:nvSpPr>
        <p:spPr/>
        <p:txBody>
          <a:bodyPr/>
          <a:lstStyle/>
          <a:p>
            <a:r>
              <a:rPr lang="en-US" dirty="0"/>
              <a:t>Sentiment analysis of </a:t>
            </a:r>
            <a:r>
              <a:rPr lang="en-US" i="1" dirty="0"/>
              <a:t>Emma </a:t>
            </a:r>
            <a:r>
              <a:rPr lang="en-US" dirty="0"/>
              <a:t>I</a:t>
            </a:r>
            <a:endParaRPr lang="nl-NL" dirty="0"/>
          </a:p>
        </p:txBody>
      </p:sp>
      <p:sp>
        <p:nvSpPr>
          <p:cNvPr id="3" name="Content Placeholder 2">
            <a:extLst>
              <a:ext uri="{FF2B5EF4-FFF2-40B4-BE49-F238E27FC236}">
                <a16:creationId xmlns:a16="http://schemas.microsoft.com/office/drawing/2014/main" id="{78E813F8-1DE9-43BC-8202-3429A30D8172}"/>
              </a:ext>
            </a:extLst>
          </p:cNvPr>
          <p:cNvSpPr>
            <a:spLocks noGrp="1"/>
          </p:cNvSpPr>
          <p:nvPr>
            <p:ph idx="1"/>
          </p:nvPr>
        </p:nvSpPr>
        <p:spPr>
          <a:xfrm>
            <a:off x="838200" y="1825625"/>
            <a:ext cx="10515600" cy="4667250"/>
          </a:xfrm>
        </p:spPr>
        <p:txBody>
          <a:bodyPr>
            <a:normAutofit fontScale="40000" lnSpcReduction="20000"/>
          </a:bodyPr>
          <a:lstStyle/>
          <a:p>
            <a:pPr marL="0" indent="0">
              <a:buNone/>
            </a:pPr>
            <a:r>
              <a:rPr lang="en-US" sz="5900" dirty="0"/>
              <a:t>9b. Let’s ask ourselves: What are the most common joy words in Austen’s novel </a:t>
            </a:r>
            <a:r>
              <a:rPr lang="en-US" sz="5900" i="1" dirty="0"/>
              <a:t>Emma</a:t>
            </a:r>
            <a:r>
              <a:rPr lang="en-US" sz="5900" dirty="0"/>
              <a:t>? Run this code in order to make your data tidy first and do some real code work in the next exercise!</a:t>
            </a:r>
          </a:p>
          <a:p>
            <a:pPr marL="0" indent="0">
              <a:buNone/>
            </a:pPr>
            <a:endParaRPr lang="en-US" dirty="0"/>
          </a:p>
          <a:p>
            <a:pPr marL="0" indent="0">
              <a:buNone/>
            </a:pPr>
            <a:r>
              <a:rPr lang="nl-NL" dirty="0" err="1"/>
              <a:t>library</a:t>
            </a:r>
            <a:r>
              <a:rPr lang="nl-NL" dirty="0"/>
              <a:t>(</a:t>
            </a:r>
            <a:r>
              <a:rPr lang="nl-NL" dirty="0" err="1"/>
              <a:t>janeaustenr</a:t>
            </a:r>
            <a:r>
              <a:rPr lang="nl-NL" dirty="0"/>
              <a:t>)</a:t>
            </a:r>
          </a:p>
          <a:p>
            <a:pPr marL="0" indent="0">
              <a:buNone/>
            </a:pPr>
            <a:r>
              <a:rPr lang="nl-NL" dirty="0" err="1"/>
              <a:t>library</a:t>
            </a:r>
            <a:r>
              <a:rPr lang="nl-NL" dirty="0"/>
              <a:t>(</a:t>
            </a:r>
            <a:r>
              <a:rPr lang="nl-NL" dirty="0" err="1"/>
              <a:t>dplyr</a:t>
            </a:r>
            <a:r>
              <a:rPr lang="nl-NL" dirty="0"/>
              <a:t>)</a:t>
            </a:r>
          </a:p>
          <a:p>
            <a:pPr marL="0" indent="0">
              <a:buNone/>
            </a:pPr>
            <a:r>
              <a:rPr lang="nl-NL" dirty="0" err="1"/>
              <a:t>library</a:t>
            </a:r>
            <a:r>
              <a:rPr lang="nl-NL" dirty="0"/>
              <a:t>(</a:t>
            </a:r>
            <a:r>
              <a:rPr lang="nl-NL" dirty="0" err="1"/>
              <a:t>stringr</a:t>
            </a:r>
            <a:r>
              <a:rPr lang="nl-NL" dirty="0"/>
              <a:t>)</a:t>
            </a:r>
          </a:p>
          <a:p>
            <a:pPr marL="0" indent="0">
              <a:buNone/>
            </a:pPr>
            <a:endParaRPr lang="nl-NL" dirty="0"/>
          </a:p>
          <a:p>
            <a:pPr marL="0" indent="0">
              <a:buNone/>
            </a:pPr>
            <a:r>
              <a:rPr lang="nl-NL" dirty="0" err="1"/>
              <a:t>tidy_books</a:t>
            </a:r>
            <a:r>
              <a:rPr lang="nl-NL" dirty="0"/>
              <a:t> &lt;- </a:t>
            </a:r>
            <a:r>
              <a:rPr lang="nl-NL" dirty="0" err="1"/>
              <a:t>austen_books</a:t>
            </a:r>
            <a:r>
              <a:rPr lang="nl-NL" dirty="0"/>
              <a:t>() %&gt;%</a:t>
            </a:r>
          </a:p>
          <a:p>
            <a:pPr marL="0" indent="0">
              <a:buNone/>
            </a:pPr>
            <a:r>
              <a:rPr lang="nl-NL" dirty="0"/>
              <a:t>  </a:t>
            </a:r>
            <a:r>
              <a:rPr lang="nl-NL" dirty="0" err="1"/>
              <a:t>group_by</a:t>
            </a:r>
            <a:r>
              <a:rPr lang="nl-NL" dirty="0"/>
              <a:t>(</a:t>
            </a:r>
            <a:r>
              <a:rPr lang="nl-NL" dirty="0" err="1"/>
              <a:t>book</a:t>
            </a:r>
            <a:r>
              <a:rPr lang="nl-NL" dirty="0"/>
              <a:t>) %&gt;%</a:t>
            </a:r>
          </a:p>
          <a:p>
            <a:pPr marL="0" indent="0">
              <a:buNone/>
            </a:pPr>
            <a:r>
              <a:rPr lang="nl-NL" dirty="0"/>
              <a:t>  </a:t>
            </a:r>
            <a:r>
              <a:rPr lang="nl-NL" dirty="0" err="1"/>
              <a:t>mutate</a:t>
            </a:r>
            <a:r>
              <a:rPr lang="nl-NL" dirty="0"/>
              <a:t>(</a:t>
            </a:r>
          </a:p>
          <a:p>
            <a:pPr marL="0" indent="0">
              <a:buNone/>
            </a:pPr>
            <a:r>
              <a:rPr lang="nl-NL" dirty="0"/>
              <a:t>    </a:t>
            </a:r>
            <a:r>
              <a:rPr lang="nl-NL" dirty="0" err="1"/>
              <a:t>linenumber</a:t>
            </a:r>
            <a:r>
              <a:rPr lang="nl-NL" dirty="0"/>
              <a:t> = </a:t>
            </a:r>
            <a:r>
              <a:rPr lang="nl-NL" dirty="0" err="1"/>
              <a:t>row_number</a:t>
            </a:r>
            <a:r>
              <a:rPr lang="nl-NL" dirty="0"/>
              <a:t>(),</a:t>
            </a:r>
          </a:p>
          <a:p>
            <a:pPr marL="0" indent="0">
              <a:buNone/>
            </a:pPr>
            <a:r>
              <a:rPr lang="nl-NL" dirty="0"/>
              <a:t>    </a:t>
            </a:r>
            <a:r>
              <a:rPr lang="nl-NL" dirty="0" err="1"/>
              <a:t>chapter</a:t>
            </a:r>
            <a:r>
              <a:rPr lang="nl-NL" dirty="0"/>
              <a:t> = </a:t>
            </a:r>
            <a:r>
              <a:rPr lang="nl-NL" dirty="0" err="1"/>
              <a:t>cumsum</a:t>
            </a:r>
            <a:r>
              <a:rPr lang="nl-NL" dirty="0"/>
              <a:t>(</a:t>
            </a:r>
            <a:r>
              <a:rPr lang="nl-NL" dirty="0" err="1"/>
              <a:t>str_detect</a:t>
            </a:r>
            <a:r>
              <a:rPr lang="nl-NL" dirty="0"/>
              <a:t>(</a:t>
            </a:r>
            <a:r>
              <a:rPr lang="nl-NL" dirty="0" err="1"/>
              <a:t>text</a:t>
            </a:r>
            <a:r>
              <a:rPr lang="nl-NL" dirty="0"/>
              <a:t>, </a:t>
            </a:r>
          </a:p>
          <a:p>
            <a:pPr marL="0" indent="0">
              <a:buNone/>
            </a:pPr>
            <a:r>
              <a:rPr lang="nl-NL" dirty="0"/>
              <a:t>                                </a:t>
            </a:r>
            <a:r>
              <a:rPr lang="nl-NL" dirty="0" err="1"/>
              <a:t>regex</a:t>
            </a:r>
            <a:r>
              <a:rPr lang="nl-NL" dirty="0"/>
              <a:t>("^</a:t>
            </a:r>
            <a:r>
              <a:rPr lang="nl-NL" dirty="0" err="1"/>
              <a:t>chapter</a:t>
            </a:r>
            <a:r>
              <a:rPr lang="nl-NL" dirty="0"/>
              <a:t> [\\</a:t>
            </a:r>
            <a:r>
              <a:rPr lang="nl-NL" dirty="0" err="1"/>
              <a:t>divxlc</a:t>
            </a:r>
            <a:r>
              <a:rPr lang="nl-NL" dirty="0"/>
              <a:t>]", </a:t>
            </a:r>
          </a:p>
          <a:p>
            <a:pPr marL="0" indent="0">
              <a:buNone/>
            </a:pPr>
            <a:r>
              <a:rPr lang="nl-NL" dirty="0"/>
              <a:t>                                      </a:t>
            </a:r>
            <a:r>
              <a:rPr lang="nl-NL" dirty="0" err="1"/>
              <a:t>ignore_case</a:t>
            </a:r>
            <a:r>
              <a:rPr lang="nl-NL" dirty="0"/>
              <a:t> = TRUE)))) %&gt;%</a:t>
            </a:r>
          </a:p>
          <a:p>
            <a:pPr marL="0" indent="0">
              <a:buNone/>
            </a:pPr>
            <a:r>
              <a:rPr lang="nl-NL" dirty="0"/>
              <a:t>  </a:t>
            </a:r>
            <a:r>
              <a:rPr lang="nl-NL" dirty="0" err="1"/>
              <a:t>ungroup</a:t>
            </a:r>
            <a:r>
              <a:rPr lang="nl-NL" dirty="0"/>
              <a:t>() %&gt;%</a:t>
            </a:r>
          </a:p>
          <a:p>
            <a:pPr marL="0" indent="0">
              <a:buNone/>
            </a:pPr>
            <a:r>
              <a:rPr lang="nl-NL" dirty="0"/>
              <a:t>  </a:t>
            </a:r>
            <a:r>
              <a:rPr lang="nl-NL" dirty="0" err="1"/>
              <a:t>unnest_tokens</a:t>
            </a:r>
            <a:r>
              <a:rPr lang="nl-NL" dirty="0"/>
              <a:t>(word, </a:t>
            </a:r>
            <a:r>
              <a:rPr lang="nl-NL" dirty="0" err="1"/>
              <a:t>text</a:t>
            </a:r>
            <a:r>
              <a:rPr lang="nl-NL" dirty="0"/>
              <a:t>)</a:t>
            </a:r>
          </a:p>
        </p:txBody>
      </p:sp>
    </p:spTree>
    <p:extLst>
      <p:ext uri="{BB962C8B-B14F-4D97-AF65-F5344CB8AC3E}">
        <p14:creationId xmlns:p14="http://schemas.microsoft.com/office/powerpoint/2010/main" val="121864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D9F8-8CCC-4384-A40C-162A8AC110D0}"/>
              </a:ext>
            </a:extLst>
          </p:cNvPr>
          <p:cNvSpPr>
            <a:spLocks noGrp="1"/>
          </p:cNvSpPr>
          <p:nvPr>
            <p:ph type="title"/>
          </p:nvPr>
        </p:nvSpPr>
        <p:spPr/>
        <p:txBody>
          <a:bodyPr/>
          <a:lstStyle/>
          <a:p>
            <a:r>
              <a:rPr lang="en-US" dirty="0"/>
              <a:t>First things first: Instructions</a:t>
            </a:r>
            <a:endParaRPr lang="nl-NL" dirty="0"/>
          </a:p>
        </p:txBody>
      </p:sp>
      <p:sp>
        <p:nvSpPr>
          <p:cNvPr id="3" name="Content Placeholder 2">
            <a:extLst>
              <a:ext uri="{FF2B5EF4-FFF2-40B4-BE49-F238E27FC236}">
                <a16:creationId xmlns:a16="http://schemas.microsoft.com/office/drawing/2014/main" id="{DE2A93C8-70D6-44AC-AF1B-1441990BE143}"/>
              </a:ext>
            </a:extLst>
          </p:cNvPr>
          <p:cNvSpPr>
            <a:spLocks noGrp="1"/>
          </p:cNvSpPr>
          <p:nvPr>
            <p:ph idx="1"/>
          </p:nvPr>
        </p:nvSpPr>
        <p:spPr/>
        <p:txBody>
          <a:bodyPr/>
          <a:lstStyle/>
          <a:p>
            <a:pPr>
              <a:buFontTx/>
              <a:buChar char="-"/>
            </a:pPr>
            <a:r>
              <a:rPr lang="en-US" dirty="0"/>
              <a:t>You can find the exercises – with code to complete - in the </a:t>
            </a:r>
            <a:r>
              <a:rPr lang="en-US" dirty="0" err="1"/>
              <a:t>RMarkdown</a:t>
            </a:r>
            <a:r>
              <a:rPr lang="en-US" dirty="0"/>
              <a:t> file called </a:t>
            </a:r>
            <a:r>
              <a:rPr lang="en-US" dirty="0" err="1"/>
              <a:t>tidytext_exercises</a:t>
            </a:r>
            <a:endParaRPr lang="en-US" dirty="0"/>
          </a:p>
          <a:p>
            <a:pPr>
              <a:buFontTx/>
              <a:buChar char="-"/>
            </a:pPr>
            <a:r>
              <a:rPr lang="en-US" dirty="0"/>
              <a:t>The PPT slide titles corresponding to the exercises are marked with # in </a:t>
            </a:r>
            <a:r>
              <a:rPr lang="en-US" b="1" dirty="0">
                <a:solidFill>
                  <a:srgbClr val="0070C0"/>
                </a:solidFill>
              </a:rPr>
              <a:t>BLUE</a:t>
            </a:r>
          </a:p>
          <a:p>
            <a:pPr>
              <a:buFontTx/>
              <a:buChar char="-"/>
            </a:pPr>
            <a:r>
              <a:rPr lang="en-US" dirty="0"/>
              <a:t>You can find the coding solutions to the exercises in the </a:t>
            </a:r>
            <a:r>
              <a:rPr lang="en-US" dirty="0" err="1"/>
              <a:t>RMarkdown</a:t>
            </a:r>
            <a:r>
              <a:rPr lang="en-US" dirty="0"/>
              <a:t> file called </a:t>
            </a:r>
            <a:r>
              <a:rPr lang="en-US" dirty="0" err="1"/>
              <a:t>tidytext_codingsolutions</a:t>
            </a:r>
            <a:endParaRPr lang="en-US" dirty="0"/>
          </a:p>
          <a:p>
            <a:pPr>
              <a:buFontTx/>
              <a:buChar char="-"/>
            </a:pPr>
            <a:r>
              <a:rPr lang="en-US" dirty="0"/>
              <a:t>There are also solution slides, titled </a:t>
            </a:r>
            <a:r>
              <a:rPr lang="en-US" dirty="0" err="1"/>
              <a:t>tidytext_solutions</a:t>
            </a:r>
            <a:r>
              <a:rPr lang="en-US" dirty="0"/>
              <a:t>. Those include code, but also the output of your analyses, like </a:t>
            </a:r>
            <a:r>
              <a:rPr lang="en-US" dirty="0" err="1"/>
              <a:t>tibbles</a:t>
            </a:r>
            <a:r>
              <a:rPr lang="en-US" dirty="0"/>
              <a:t> and visualizations. Interpretive questions encountered on the slides are also answered here.</a:t>
            </a:r>
          </a:p>
          <a:p>
            <a:pPr>
              <a:buFontTx/>
              <a:buChar char="-"/>
            </a:pPr>
            <a:endParaRPr lang="nl-NL" dirty="0"/>
          </a:p>
        </p:txBody>
      </p:sp>
    </p:spTree>
    <p:extLst>
      <p:ext uri="{BB962C8B-B14F-4D97-AF65-F5344CB8AC3E}">
        <p14:creationId xmlns:p14="http://schemas.microsoft.com/office/powerpoint/2010/main" val="420939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142-C55D-4744-B3B4-DAAC2247D084}"/>
              </a:ext>
            </a:extLst>
          </p:cNvPr>
          <p:cNvSpPr>
            <a:spLocks noGrp="1"/>
          </p:cNvSpPr>
          <p:nvPr>
            <p:ph type="title"/>
          </p:nvPr>
        </p:nvSpPr>
        <p:spPr/>
        <p:txBody>
          <a:bodyPr/>
          <a:lstStyle/>
          <a:p>
            <a:r>
              <a:rPr lang="en-US" dirty="0"/>
              <a:t>Sentiment analysis of </a:t>
            </a:r>
            <a:r>
              <a:rPr lang="en-US" i="1" dirty="0"/>
              <a:t>Emma </a:t>
            </a:r>
            <a:r>
              <a:rPr lang="en-US" dirty="0"/>
              <a:t>II</a:t>
            </a:r>
            <a:endParaRPr lang="nl-NL" dirty="0"/>
          </a:p>
        </p:txBody>
      </p:sp>
      <p:sp>
        <p:nvSpPr>
          <p:cNvPr id="3" name="Content Placeholder 2">
            <a:extLst>
              <a:ext uri="{FF2B5EF4-FFF2-40B4-BE49-F238E27FC236}">
                <a16:creationId xmlns:a16="http://schemas.microsoft.com/office/drawing/2014/main" id="{8CB81E6A-EA50-48F3-A777-D8214B9304F9}"/>
              </a:ext>
            </a:extLst>
          </p:cNvPr>
          <p:cNvSpPr>
            <a:spLocks noGrp="1"/>
          </p:cNvSpPr>
          <p:nvPr>
            <p:ph idx="1"/>
          </p:nvPr>
        </p:nvSpPr>
        <p:spPr>
          <a:xfrm>
            <a:off x="838200" y="1690688"/>
            <a:ext cx="10515600" cy="4913312"/>
          </a:xfrm>
        </p:spPr>
        <p:txBody>
          <a:bodyPr>
            <a:normAutofit fontScale="92500" lnSpcReduction="20000"/>
          </a:bodyPr>
          <a:lstStyle/>
          <a:p>
            <a:pPr marL="0" indent="0">
              <a:buNone/>
            </a:pPr>
            <a:r>
              <a:rPr lang="en-US" dirty="0"/>
              <a:t>9c.</a:t>
            </a:r>
            <a:r>
              <a:rPr lang="en-US" b="1" dirty="0">
                <a:solidFill>
                  <a:srgbClr val="FF0000"/>
                </a:solidFill>
              </a:rPr>
              <a:t> </a:t>
            </a:r>
            <a:r>
              <a:rPr lang="en-US" dirty="0"/>
              <a:t>The text is now in a tidy format with one word per row: We are ready to do sentiment analysis! </a:t>
            </a:r>
            <a:r>
              <a:rPr lang="en-US" b="1" dirty="0"/>
              <a:t>We want to know what the most common joy words in </a:t>
            </a:r>
            <a:r>
              <a:rPr lang="en-US" b="1" i="1" dirty="0"/>
              <a:t>Emma </a:t>
            </a:r>
            <a:r>
              <a:rPr lang="en-US" b="1" dirty="0"/>
              <a:t>are. </a:t>
            </a:r>
            <a:r>
              <a:rPr lang="en-US" dirty="0"/>
              <a:t>Can you complete the code and run the script based on these pointers?</a:t>
            </a:r>
          </a:p>
          <a:p>
            <a:pPr marL="0" indent="0">
              <a:buNone/>
            </a:pPr>
            <a:endParaRPr lang="en-US" dirty="0"/>
          </a:p>
          <a:p>
            <a:pPr marL="0" indent="0">
              <a:buNone/>
            </a:pPr>
            <a:r>
              <a:rPr lang="en-US" dirty="0"/>
              <a:t>	i) Use the </a:t>
            </a:r>
            <a:r>
              <a:rPr lang="en-US" sz="2400" dirty="0" err="1"/>
              <a:t>nrc</a:t>
            </a:r>
            <a:r>
              <a:rPr lang="en-US" dirty="0"/>
              <a:t> lexicon and </a:t>
            </a:r>
            <a:r>
              <a:rPr lang="en-US" sz="2400" dirty="0"/>
              <a:t>filter() </a:t>
            </a:r>
            <a:r>
              <a:rPr lang="en-US" dirty="0"/>
              <a:t>for the joy words </a:t>
            </a:r>
          </a:p>
          <a:p>
            <a:pPr marL="0" indent="0">
              <a:buNone/>
            </a:pPr>
            <a:r>
              <a:rPr lang="en-US" dirty="0"/>
              <a:t>	ii) </a:t>
            </a:r>
            <a:r>
              <a:rPr lang="en-US" sz="2400" dirty="0"/>
              <a:t>filter() </a:t>
            </a:r>
            <a:r>
              <a:rPr lang="en-US" dirty="0"/>
              <a:t>the data frame with the text from the books for the words 	from </a:t>
            </a:r>
            <a:r>
              <a:rPr lang="en-US" i="1" dirty="0"/>
              <a:t>Emma</a:t>
            </a:r>
            <a:r>
              <a:rPr lang="en-US" dirty="0"/>
              <a:t> </a:t>
            </a:r>
          </a:p>
          <a:p>
            <a:pPr marL="0" indent="0">
              <a:buNone/>
            </a:pPr>
            <a:r>
              <a:rPr lang="en-US" dirty="0"/>
              <a:t>	iii) Use </a:t>
            </a:r>
            <a:r>
              <a:rPr lang="en-US" sz="2400" dirty="0" err="1"/>
              <a:t>inner_join</a:t>
            </a:r>
            <a:r>
              <a:rPr lang="en-US" sz="2400" dirty="0"/>
              <a:t>() </a:t>
            </a:r>
            <a:r>
              <a:rPr lang="en-US" dirty="0"/>
              <a:t>to perform the sentiment analysis</a:t>
            </a:r>
          </a:p>
          <a:p>
            <a:pPr marL="0" indent="0">
              <a:buNone/>
            </a:pPr>
            <a:r>
              <a:rPr lang="en-US" dirty="0"/>
              <a:t>	iv) And last but not least, let’s </a:t>
            </a:r>
            <a:r>
              <a:rPr lang="en-US" sz="2600" dirty="0"/>
              <a:t>count() </a:t>
            </a:r>
            <a:r>
              <a:rPr lang="en-US" dirty="0"/>
              <a:t>the most common joy words in 	</a:t>
            </a:r>
            <a:r>
              <a:rPr lang="en-US" i="1" dirty="0"/>
              <a:t>Emma</a:t>
            </a:r>
            <a:r>
              <a:rPr lang="en-US" dirty="0"/>
              <a:t> </a:t>
            </a:r>
          </a:p>
          <a:p>
            <a:pPr marL="0" indent="0">
              <a:buNone/>
            </a:pPr>
            <a:endParaRPr lang="en-US" dirty="0"/>
          </a:p>
          <a:p>
            <a:pPr marL="0" indent="0">
              <a:buNone/>
            </a:pPr>
            <a:r>
              <a:rPr lang="en-US" dirty="0"/>
              <a:t>Don’t worry, you can click for the next slide and some fun code to complete!</a:t>
            </a:r>
          </a:p>
          <a:p>
            <a:pPr marL="0" indent="0">
              <a:buNone/>
            </a:pPr>
            <a:endParaRPr lang="en-US" dirty="0"/>
          </a:p>
          <a:p>
            <a:pPr marL="0" indent="0">
              <a:buNone/>
            </a:pPr>
            <a:endParaRPr lang="en-US" dirty="0"/>
          </a:p>
          <a:p>
            <a:pPr marL="0" indent="0">
              <a:buNone/>
            </a:pPr>
            <a:endParaRPr lang="nl-NL" dirty="0"/>
          </a:p>
        </p:txBody>
      </p:sp>
    </p:spTree>
    <p:extLst>
      <p:ext uri="{BB962C8B-B14F-4D97-AF65-F5344CB8AC3E}">
        <p14:creationId xmlns:p14="http://schemas.microsoft.com/office/powerpoint/2010/main" val="2917712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94D8-945A-475F-80E3-4CE9E4F56969}"/>
              </a:ext>
            </a:extLst>
          </p:cNvPr>
          <p:cNvSpPr>
            <a:spLocks noGrp="1"/>
          </p:cNvSpPr>
          <p:nvPr>
            <p:ph type="title"/>
          </p:nvPr>
        </p:nvSpPr>
        <p:spPr/>
        <p:txBody>
          <a:bodyPr/>
          <a:lstStyle/>
          <a:p>
            <a:r>
              <a:rPr lang="en-US" dirty="0"/>
              <a:t>Sentiment analysis of </a:t>
            </a:r>
            <a:r>
              <a:rPr lang="en-US" i="1" dirty="0"/>
              <a:t>Emma </a:t>
            </a:r>
            <a:r>
              <a:rPr lang="en-US" dirty="0"/>
              <a:t>III</a:t>
            </a:r>
            <a:endParaRPr lang="nl-NL" dirty="0"/>
          </a:p>
        </p:txBody>
      </p:sp>
      <p:sp>
        <p:nvSpPr>
          <p:cNvPr id="3" name="Content Placeholder 2">
            <a:extLst>
              <a:ext uri="{FF2B5EF4-FFF2-40B4-BE49-F238E27FC236}">
                <a16:creationId xmlns:a16="http://schemas.microsoft.com/office/drawing/2014/main" id="{BC87D42D-CF07-4BA2-8C5F-84F314A8582D}"/>
              </a:ext>
            </a:extLst>
          </p:cNvPr>
          <p:cNvSpPr>
            <a:spLocks noGrp="1"/>
          </p:cNvSpPr>
          <p:nvPr>
            <p:ph idx="1"/>
          </p:nvPr>
        </p:nvSpPr>
        <p:spPr/>
        <p:txBody>
          <a:bodyPr/>
          <a:lstStyle/>
          <a:p>
            <a:pPr marL="0" indent="0">
              <a:buNone/>
            </a:pPr>
            <a:r>
              <a:rPr lang="nl-NL" dirty="0" err="1"/>
              <a:t>nrc_joy</a:t>
            </a:r>
            <a:r>
              <a:rPr lang="nl-NL" dirty="0"/>
              <a:t> &lt;- </a:t>
            </a:r>
            <a:r>
              <a:rPr lang="nl-NL" b="1" dirty="0">
                <a:solidFill>
                  <a:srgbClr val="FF0000"/>
                </a:solidFill>
              </a:rPr>
              <a:t>???_???(“???") </a:t>
            </a:r>
            <a:r>
              <a:rPr lang="nl-NL" dirty="0"/>
              <a:t>%&gt;% </a:t>
            </a:r>
          </a:p>
          <a:p>
            <a:pPr marL="0" indent="0">
              <a:buNone/>
            </a:pPr>
            <a:r>
              <a:rPr lang="nl-NL" dirty="0"/>
              <a:t>  filter(sentiment == </a:t>
            </a:r>
            <a:r>
              <a:rPr lang="nl-NL" b="1" dirty="0">
                <a:solidFill>
                  <a:srgbClr val="FF0000"/>
                </a:solidFill>
              </a:rPr>
              <a:t>“???"</a:t>
            </a:r>
            <a:r>
              <a:rPr lang="nl-NL" dirty="0"/>
              <a:t>)</a:t>
            </a:r>
          </a:p>
          <a:p>
            <a:pPr marL="0" indent="0">
              <a:buNone/>
            </a:pPr>
            <a:endParaRPr lang="nl-NL" dirty="0"/>
          </a:p>
          <a:p>
            <a:pPr marL="0" indent="0">
              <a:buNone/>
            </a:pPr>
            <a:r>
              <a:rPr lang="nl-NL" dirty="0" err="1"/>
              <a:t>tidy_books</a:t>
            </a:r>
            <a:r>
              <a:rPr lang="nl-NL" dirty="0"/>
              <a:t> %&gt;%</a:t>
            </a:r>
          </a:p>
          <a:p>
            <a:pPr marL="0" indent="0">
              <a:buNone/>
            </a:pPr>
            <a:r>
              <a:rPr lang="nl-NL" dirty="0"/>
              <a:t>  </a:t>
            </a:r>
            <a:r>
              <a:rPr lang="nl-NL" b="1" dirty="0">
                <a:solidFill>
                  <a:srgbClr val="FF0000"/>
                </a:solidFill>
              </a:rPr>
              <a:t>???</a:t>
            </a:r>
            <a:r>
              <a:rPr lang="nl-NL" dirty="0"/>
              <a:t>(</a:t>
            </a:r>
            <a:r>
              <a:rPr lang="nl-NL" dirty="0" err="1"/>
              <a:t>book</a:t>
            </a:r>
            <a:r>
              <a:rPr lang="nl-NL" dirty="0"/>
              <a:t> == </a:t>
            </a:r>
            <a:r>
              <a:rPr lang="nl-NL" b="1" dirty="0">
                <a:solidFill>
                  <a:srgbClr val="FF0000"/>
                </a:solidFill>
              </a:rPr>
              <a:t>“???"</a:t>
            </a:r>
            <a:r>
              <a:rPr lang="nl-NL" dirty="0"/>
              <a:t>) %&gt;%</a:t>
            </a:r>
          </a:p>
          <a:p>
            <a:pPr marL="0" indent="0">
              <a:buNone/>
            </a:pPr>
            <a:r>
              <a:rPr lang="nl-NL" dirty="0"/>
              <a:t>  </a:t>
            </a:r>
            <a:r>
              <a:rPr lang="nl-NL" b="1" dirty="0">
                <a:solidFill>
                  <a:srgbClr val="FF0000"/>
                </a:solidFill>
              </a:rPr>
              <a:t>???_???</a:t>
            </a:r>
            <a:r>
              <a:rPr lang="nl-NL" dirty="0"/>
              <a:t>(</a:t>
            </a:r>
            <a:r>
              <a:rPr lang="nl-NL" dirty="0" err="1"/>
              <a:t>nrc_joy</a:t>
            </a:r>
            <a:r>
              <a:rPr lang="nl-NL" dirty="0"/>
              <a:t>) %&gt;%</a:t>
            </a:r>
          </a:p>
          <a:p>
            <a:pPr marL="0" indent="0">
              <a:buNone/>
            </a:pPr>
            <a:r>
              <a:rPr lang="nl-NL" dirty="0"/>
              <a:t>  </a:t>
            </a:r>
            <a:r>
              <a:rPr lang="nl-NL" b="1" dirty="0">
                <a:solidFill>
                  <a:srgbClr val="FF0000"/>
                </a:solidFill>
              </a:rPr>
              <a:t>???</a:t>
            </a:r>
            <a:r>
              <a:rPr lang="nl-NL" dirty="0"/>
              <a:t>(word, </a:t>
            </a:r>
            <a:r>
              <a:rPr lang="nl-NL" dirty="0" err="1"/>
              <a:t>sort</a:t>
            </a:r>
            <a:r>
              <a:rPr lang="nl-NL" dirty="0"/>
              <a:t> = TRUE)</a:t>
            </a:r>
          </a:p>
        </p:txBody>
      </p:sp>
      <p:sp>
        <p:nvSpPr>
          <p:cNvPr id="5" name="TextBox 4">
            <a:extLst>
              <a:ext uri="{FF2B5EF4-FFF2-40B4-BE49-F238E27FC236}">
                <a16:creationId xmlns:a16="http://schemas.microsoft.com/office/drawing/2014/main" id="{C0983D62-B26E-400D-8DA8-44FA4E68AD31}"/>
              </a:ext>
            </a:extLst>
          </p:cNvPr>
          <p:cNvSpPr txBox="1"/>
          <p:nvPr/>
        </p:nvSpPr>
        <p:spPr>
          <a:xfrm>
            <a:off x="6410960" y="2509520"/>
            <a:ext cx="3830320" cy="1200329"/>
          </a:xfrm>
          <a:prstGeom prst="rect">
            <a:avLst/>
          </a:prstGeom>
          <a:noFill/>
          <a:ln w="28575">
            <a:solidFill>
              <a:srgbClr val="00B0F0"/>
            </a:solidFill>
          </a:ln>
        </p:spPr>
        <p:txBody>
          <a:bodyPr wrap="square" rtlCol="0">
            <a:spAutoFit/>
          </a:bodyPr>
          <a:lstStyle/>
          <a:p>
            <a:pPr marL="285750" indent="-285750">
              <a:buFont typeface="Wingdings" panose="05000000000000000000" pitchFamily="2" charset="2"/>
              <a:buChar char="ß"/>
            </a:pPr>
            <a:r>
              <a:rPr lang="en-US" dirty="0">
                <a:sym typeface="Wingdings" panose="05000000000000000000" pitchFamily="2" charset="2"/>
              </a:rPr>
              <a:t>Did you get a </a:t>
            </a:r>
            <a:r>
              <a:rPr lang="en-US" dirty="0" err="1">
                <a:sym typeface="Wingdings" panose="05000000000000000000" pitchFamily="2" charset="2"/>
              </a:rPr>
              <a:t>tibble</a:t>
            </a:r>
            <a:r>
              <a:rPr lang="en-US" dirty="0">
                <a:sym typeface="Wingdings" panose="05000000000000000000" pitchFamily="2" charset="2"/>
              </a:rPr>
              <a:t> with words and a word count? Congratulations, you have found “joy” in </a:t>
            </a:r>
            <a:r>
              <a:rPr lang="en-US" i="1" dirty="0">
                <a:sym typeface="Wingdings" panose="05000000000000000000" pitchFamily="2" charset="2"/>
              </a:rPr>
              <a:t>Emma</a:t>
            </a:r>
            <a:r>
              <a:rPr lang="en-US" dirty="0">
                <a:sym typeface="Wingdings" panose="05000000000000000000" pitchFamily="2" charset="2"/>
              </a:rPr>
              <a:t>! </a:t>
            </a:r>
            <a:r>
              <a:rPr lang="nl-NL" dirty="0">
                <a:sym typeface="Wingdings" panose="05000000000000000000" pitchFamily="2" charset="2"/>
              </a:rPr>
              <a:t>But </a:t>
            </a:r>
            <a:r>
              <a:rPr lang="nl-NL" dirty="0" err="1">
                <a:sym typeface="Wingdings" panose="05000000000000000000" pitchFamily="2" charset="2"/>
              </a:rPr>
              <a:t>there</a:t>
            </a:r>
            <a:r>
              <a:rPr lang="nl-NL" dirty="0">
                <a:sym typeface="Wingdings" panose="05000000000000000000" pitchFamily="2" charset="2"/>
              </a:rPr>
              <a:t> is more </a:t>
            </a:r>
            <a:r>
              <a:rPr lang="nl-NL" dirty="0" err="1">
                <a:sym typeface="Wingdings" panose="05000000000000000000" pitchFamily="2" charset="2"/>
              </a:rPr>
              <a:t>to</a:t>
            </a:r>
            <a:r>
              <a:rPr lang="nl-NL" dirty="0">
                <a:sym typeface="Wingdings" panose="05000000000000000000" pitchFamily="2" charset="2"/>
              </a:rPr>
              <a:t> </a:t>
            </a:r>
            <a:r>
              <a:rPr lang="nl-NL" dirty="0" err="1">
                <a:sym typeface="Wingdings" panose="05000000000000000000" pitchFamily="2" charset="2"/>
              </a:rPr>
              <a:t>explore</a:t>
            </a:r>
            <a:r>
              <a:rPr lang="nl-NL" dirty="0">
                <a:sym typeface="Wingdings" panose="05000000000000000000" pitchFamily="2" charset="2"/>
              </a:rPr>
              <a:t>…</a:t>
            </a:r>
            <a:endParaRPr lang="en-US" dirty="0">
              <a:sym typeface="Wingdings" panose="05000000000000000000" pitchFamily="2" charset="2"/>
            </a:endParaRPr>
          </a:p>
        </p:txBody>
      </p:sp>
    </p:spTree>
    <p:extLst>
      <p:ext uri="{BB962C8B-B14F-4D97-AF65-F5344CB8AC3E}">
        <p14:creationId xmlns:p14="http://schemas.microsoft.com/office/powerpoint/2010/main" val="247724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54D9-D476-4577-B3BA-BD16037E6C93}"/>
              </a:ext>
            </a:extLst>
          </p:cNvPr>
          <p:cNvSpPr>
            <a:spLocks noGrp="1"/>
          </p:cNvSpPr>
          <p:nvPr>
            <p:ph type="title"/>
          </p:nvPr>
        </p:nvSpPr>
        <p:spPr/>
        <p:txBody>
          <a:bodyPr/>
          <a:lstStyle/>
          <a:p>
            <a:r>
              <a:rPr lang="en-US" dirty="0"/>
              <a:t>Sentiment analysis of Austen’s novels I</a:t>
            </a:r>
            <a:endParaRPr lang="nl-NL" dirty="0"/>
          </a:p>
        </p:txBody>
      </p:sp>
      <p:sp>
        <p:nvSpPr>
          <p:cNvPr id="3" name="Content Placeholder 2">
            <a:extLst>
              <a:ext uri="{FF2B5EF4-FFF2-40B4-BE49-F238E27FC236}">
                <a16:creationId xmlns:a16="http://schemas.microsoft.com/office/drawing/2014/main" id="{DDBC2AD3-E11C-4A30-9254-95F6913F7E42}"/>
              </a:ext>
            </a:extLst>
          </p:cNvPr>
          <p:cNvSpPr>
            <a:spLocks noGrp="1"/>
          </p:cNvSpPr>
          <p:nvPr>
            <p:ph idx="1"/>
          </p:nvPr>
        </p:nvSpPr>
        <p:spPr>
          <a:xfrm>
            <a:off x="838200" y="1612264"/>
            <a:ext cx="10515600" cy="5062855"/>
          </a:xfrm>
        </p:spPr>
        <p:txBody>
          <a:bodyPr>
            <a:normAutofit fontScale="92500" lnSpcReduction="10000"/>
          </a:bodyPr>
          <a:lstStyle/>
          <a:p>
            <a:pPr marL="0" indent="0">
              <a:buNone/>
            </a:pPr>
            <a:r>
              <a:rPr lang="en-US" dirty="0"/>
              <a:t>9d. We can also examine how sentiment changes throughout each of Austen’s novels. We can do this with just a handful of lines that are mostly </a:t>
            </a:r>
            <a:r>
              <a:rPr lang="en-US" sz="2400" dirty="0" err="1"/>
              <a:t>dplyr</a:t>
            </a:r>
            <a:r>
              <a:rPr lang="en-US" dirty="0"/>
              <a:t> functions. Can you complete the code and run the script based on these pointers? </a:t>
            </a:r>
          </a:p>
          <a:p>
            <a:pPr marL="0" indent="0">
              <a:buNone/>
            </a:pPr>
            <a:endParaRPr lang="en-US" dirty="0"/>
          </a:p>
          <a:p>
            <a:pPr marL="0" indent="0">
              <a:buNone/>
            </a:pPr>
            <a:r>
              <a:rPr lang="en-US" sz="2400" dirty="0"/>
              <a:t>	i) Use the </a:t>
            </a:r>
            <a:r>
              <a:rPr lang="en-US" sz="2000" dirty="0" err="1"/>
              <a:t>bing</a:t>
            </a:r>
            <a:r>
              <a:rPr lang="en-US" sz="2400" dirty="0"/>
              <a:t> lexicon to find a sentiment score for each word</a:t>
            </a:r>
          </a:p>
          <a:p>
            <a:pPr marL="0" indent="0">
              <a:buNone/>
            </a:pPr>
            <a:r>
              <a:rPr lang="en-US" sz="2400" dirty="0"/>
              <a:t>	ii) Define an </a:t>
            </a:r>
            <a:r>
              <a:rPr lang="en-US" sz="2000" dirty="0"/>
              <a:t>index</a:t>
            </a:r>
            <a:r>
              <a:rPr lang="en-US" sz="2400" dirty="0"/>
              <a:t> of 80 lines, so we count up how many positive and negative 	words there are in defined sections of each book</a:t>
            </a:r>
          </a:p>
          <a:p>
            <a:pPr marL="0" indent="0">
              <a:buNone/>
            </a:pPr>
            <a:r>
              <a:rPr lang="en-US" sz="2400" dirty="0"/>
              <a:t>	iii) Use </a:t>
            </a:r>
            <a:r>
              <a:rPr lang="en-US" sz="2000" dirty="0" err="1"/>
              <a:t>pivot_wider</a:t>
            </a:r>
            <a:r>
              <a:rPr lang="en-US" sz="2000" dirty="0"/>
              <a:t>() </a:t>
            </a:r>
            <a:r>
              <a:rPr lang="en-US" sz="2400" dirty="0"/>
              <a:t>so that we have negative and positive sentiment in separate 	columns  </a:t>
            </a:r>
          </a:p>
          <a:p>
            <a:pPr marL="0" indent="0">
              <a:buNone/>
            </a:pPr>
            <a:r>
              <a:rPr lang="en-US" sz="2400" dirty="0"/>
              <a:t>	iv) Press ‘Run’ and </a:t>
            </a:r>
            <a:r>
              <a:rPr lang="nl-NL" sz="2400" dirty="0" err="1"/>
              <a:t>calculate</a:t>
            </a:r>
            <a:r>
              <a:rPr lang="nl-NL" sz="2400" dirty="0"/>
              <a:t> a net sentiment (</a:t>
            </a:r>
            <a:r>
              <a:rPr lang="nl-NL" sz="2400" dirty="0" err="1"/>
              <a:t>positive</a:t>
            </a:r>
            <a:r>
              <a:rPr lang="nl-NL" sz="2400" dirty="0"/>
              <a:t> - </a:t>
            </a:r>
            <a:r>
              <a:rPr lang="nl-NL" sz="2400" dirty="0" err="1"/>
              <a:t>negative</a:t>
            </a:r>
            <a:r>
              <a:rPr lang="nl-NL" sz="2400" dirty="0"/>
              <a:t>)</a:t>
            </a:r>
          </a:p>
          <a:p>
            <a:pPr marL="0" indent="0">
              <a:buNone/>
            </a:pPr>
            <a:endParaRPr lang="nl-NL" sz="2400" dirty="0"/>
          </a:p>
          <a:p>
            <a:pPr marL="0" indent="0">
              <a:buNone/>
            </a:pPr>
            <a:r>
              <a:rPr lang="nl-NL" dirty="0"/>
              <a:t>In </a:t>
            </a:r>
            <a:r>
              <a:rPr lang="nl-NL" dirty="0" err="1"/>
              <a:t>for</a:t>
            </a:r>
            <a:r>
              <a:rPr lang="nl-NL" dirty="0"/>
              <a:t> </a:t>
            </a:r>
            <a:r>
              <a:rPr lang="nl-NL" dirty="0" err="1"/>
              <a:t>completing</a:t>
            </a:r>
            <a:r>
              <a:rPr lang="nl-NL" dirty="0"/>
              <a:t> </a:t>
            </a:r>
            <a:r>
              <a:rPr lang="nl-NL" dirty="0" err="1"/>
              <a:t>some</a:t>
            </a:r>
            <a:r>
              <a:rPr lang="nl-NL" dirty="0"/>
              <a:t> code? Go </a:t>
            </a:r>
            <a:r>
              <a:rPr lang="nl-NL" dirty="0" err="1"/>
              <a:t>the</a:t>
            </a:r>
            <a:r>
              <a:rPr lang="nl-NL" dirty="0"/>
              <a:t> next slide!</a:t>
            </a:r>
          </a:p>
        </p:txBody>
      </p:sp>
    </p:spTree>
    <p:extLst>
      <p:ext uri="{BB962C8B-B14F-4D97-AF65-F5344CB8AC3E}">
        <p14:creationId xmlns:p14="http://schemas.microsoft.com/office/powerpoint/2010/main" val="208947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C2C8-547D-4FE3-AE8D-8BDB36C214A6}"/>
              </a:ext>
            </a:extLst>
          </p:cNvPr>
          <p:cNvSpPr>
            <a:spLocks noGrp="1"/>
          </p:cNvSpPr>
          <p:nvPr>
            <p:ph type="title"/>
          </p:nvPr>
        </p:nvSpPr>
        <p:spPr/>
        <p:txBody>
          <a:bodyPr/>
          <a:lstStyle/>
          <a:p>
            <a:r>
              <a:rPr lang="en-US" dirty="0"/>
              <a:t>Sentiment analysis of Austen’s novels II</a:t>
            </a:r>
            <a:endParaRPr lang="nl-NL" dirty="0"/>
          </a:p>
        </p:txBody>
      </p:sp>
      <p:sp>
        <p:nvSpPr>
          <p:cNvPr id="3" name="Content Placeholder 2">
            <a:extLst>
              <a:ext uri="{FF2B5EF4-FFF2-40B4-BE49-F238E27FC236}">
                <a16:creationId xmlns:a16="http://schemas.microsoft.com/office/drawing/2014/main" id="{5F8C91ED-4649-4FFE-A7D1-D0CCE3B5DA99}"/>
              </a:ext>
            </a:extLst>
          </p:cNvPr>
          <p:cNvSpPr>
            <a:spLocks noGrp="1"/>
          </p:cNvSpPr>
          <p:nvPr>
            <p:ph idx="1"/>
          </p:nvPr>
        </p:nvSpPr>
        <p:spPr>
          <a:xfrm>
            <a:off x="838200" y="1825624"/>
            <a:ext cx="10515600" cy="4667251"/>
          </a:xfrm>
        </p:spPr>
        <p:txBody>
          <a:bodyPr>
            <a:normAutofit/>
          </a:bodyPr>
          <a:lstStyle/>
          <a:p>
            <a:pPr marL="0" indent="0">
              <a:buNone/>
            </a:pPr>
            <a:r>
              <a:rPr lang="nl-NL" dirty="0" err="1"/>
              <a:t>library</a:t>
            </a:r>
            <a:r>
              <a:rPr lang="nl-NL" dirty="0"/>
              <a:t>(</a:t>
            </a:r>
            <a:r>
              <a:rPr lang="nl-NL" dirty="0" err="1"/>
              <a:t>tidyr</a:t>
            </a:r>
            <a:r>
              <a:rPr lang="nl-NL" dirty="0"/>
              <a:t>)</a:t>
            </a:r>
          </a:p>
          <a:p>
            <a:pPr marL="0" indent="0">
              <a:buNone/>
            </a:pPr>
            <a:endParaRPr lang="nl-NL" dirty="0"/>
          </a:p>
          <a:p>
            <a:pPr marL="0" indent="0">
              <a:buNone/>
            </a:pPr>
            <a:r>
              <a:rPr lang="nl-NL" dirty="0" err="1"/>
              <a:t>jane_austen_sentiment</a:t>
            </a:r>
            <a:r>
              <a:rPr lang="nl-NL" dirty="0"/>
              <a:t> &lt;- </a:t>
            </a:r>
            <a:r>
              <a:rPr lang="nl-NL" dirty="0" err="1"/>
              <a:t>tidy_books</a:t>
            </a:r>
            <a:r>
              <a:rPr lang="nl-NL" dirty="0"/>
              <a:t> %&gt;%</a:t>
            </a:r>
          </a:p>
          <a:p>
            <a:pPr marL="0" indent="0">
              <a:buNone/>
            </a:pPr>
            <a:r>
              <a:rPr lang="nl-NL" dirty="0"/>
              <a:t>  </a:t>
            </a:r>
            <a:r>
              <a:rPr lang="nl-NL" dirty="0" err="1"/>
              <a:t>inner_join</a:t>
            </a:r>
            <a:r>
              <a:rPr lang="nl-NL" dirty="0"/>
              <a:t>(</a:t>
            </a:r>
            <a:r>
              <a:rPr lang="nl-NL" b="1" dirty="0">
                <a:solidFill>
                  <a:srgbClr val="FF0000"/>
                </a:solidFill>
              </a:rPr>
              <a:t>???_???</a:t>
            </a:r>
            <a:r>
              <a:rPr lang="nl-NL" dirty="0"/>
              <a:t>(</a:t>
            </a:r>
            <a:r>
              <a:rPr lang="nl-NL" b="1" dirty="0">
                <a:solidFill>
                  <a:srgbClr val="FF0000"/>
                </a:solidFill>
              </a:rPr>
              <a:t>“???"</a:t>
            </a:r>
            <a:r>
              <a:rPr lang="nl-NL" dirty="0"/>
              <a:t>)) %&gt;%</a:t>
            </a:r>
          </a:p>
          <a:p>
            <a:pPr marL="0" indent="0">
              <a:buNone/>
            </a:pPr>
            <a:r>
              <a:rPr lang="nl-NL" dirty="0"/>
              <a:t>  </a:t>
            </a:r>
            <a:r>
              <a:rPr lang="nl-NL" dirty="0" err="1"/>
              <a:t>count</a:t>
            </a:r>
            <a:r>
              <a:rPr lang="nl-NL" dirty="0"/>
              <a:t>(</a:t>
            </a:r>
            <a:r>
              <a:rPr lang="nl-NL" dirty="0" err="1"/>
              <a:t>book</a:t>
            </a:r>
            <a:r>
              <a:rPr lang="nl-NL" dirty="0"/>
              <a:t>, index = </a:t>
            </a:r>
            <a:r>
              <a:rPr lang="nl-NL" dirty="0" err="1"/>
              <a:t>linenumber</a:t>
            </a:r>
            <a:r>
              <a:rPr lang="nl-NL" dirty="0"/>
              <a:t> %/% </a:t>
            </a:r>
            <a:r>
              <a:rPr lang="nl-NL" b="1" dirty="0">
                <a:solidFill>
                  <a:srgbClr val="FF0000"/>
                </a:solidFill>
              </a:rPr>
              <a:t>??</a:t>
            </a:r>
            <a:r>
              <a:rPr lang="nl-NL" dirty="0"/>
              <a:t>, sentiment) %&gt;%</a:t>
            </a:r>
          </a:p>
          <a:p>
            <a:pPr marL="0" indent="0">
              <a:buNone/>
            </a:pPr>
            <a:r>
              <a:rPr lang="nl-NL" dirty="0"/>
              <a:t>  </a:t>
            </a:r>
            <a:r>
              <a:rPr lang="nl-NL" b="1" dirty="0">
                <a:solidFill>
                  <a:srgbClr val="FF0000"/>
                </a:solidFill>
              </a:rPr>
              <a:t>???_???</a:t>
            </a:r>
            <a:r>
              <a:rPr lang="nl-NL" dirty="0"/>
              <a:t>(</a:t>
            </a:r>
            <a:r>
              <a:rPr lang="nl-NL" dirty="0" err="1"/>
              <a:t>names_from</a:t>
            </a:r>
            <a:r>
              <a:rPr lang="nl-NL" dirty="0"/>
              <a:t> = sentiment, </a:t>
            </a:r>
            <a:r>
              <a:rPr lang="nl-NL" dirty="0" err="1"/>
              <a:t>values_from</a:t>
            </a:r>
            <a:r>
              <a:rPr lang="nl-NL" dirty="0"/>
              <a:t> = n, </a:t>
            </a:r>
            <a:r>
              <a:rPr lang="nl-NL" dirty="0" err="1"/>
              <a:t>values_fill</a:t>
            </a:r>
            <a:r>
              <a:rPr lang="nl-NL" dirty="0"/>
              <a:t> = 0) %&gt;% </a:t>
            </a:r>
          </a:p>
          <a:p>
            <a:pPr marL="0" indent="0">
              <a:buNone/>
            </a:pPr>
            <a:r>
              <a:rPr lang="nl-NL" dirty="0"/>
              <a:t>  </a:t>
            </a:r>
            <a:r>
              <a:rPr lang="nl-NL" dirty="0" err="1"/>
              <a:t>mutate</a:t>
            </a:r>
            <a:r>
              <a:rPr lang="nl-NL" dirty="0"/>
              <a:t>(sentiment = </a:t>
            </a:r>
            <a:r>
              <a:rPr lang="nl-NL" dirty="0" err="1"/>
              <a:t>positive</a:t>
            </a:r>
            <a:r>
              <a:rPr lang="nl-NL" dirty="0"/>
              <a:t> - </a:t>
            </a:r>
            <a:r>
              <a:rPr lang="nl-NL" dirty="0" err="1"/>
              <a:t>negative</a:t>
            </a:r>
            <a:r>
              <a:rPr lang="nl-NL" dirty="0"/>
              <a:t>)</a:t>
            </a:r>
          </a:p>
          <a:p>
            <a:pPr marL="0" indent="0">
              <a:buNone/>
            </a:pPr>
            <a:endParaRPr lang="nl-NL" dirty="0"/>
          </a:p>
        </p:txBody>
      </p:sp>
      <p:sp>
        <p:nvSpPr>
          <p:cNvPr id="4" name="TextBox 3">
            <a:extLst>
              <a:ext uri="{FF2B5EF4-FFF2-40B4-BE49-F238E27FC236}">
                <a16:creationId xmlns:a16="http://schemas.microsoft.com/office/drawing/2014/main" id="{53705D40-9B04-483E-8535-AC332E469371}"/>
              </a:ext>
            </a:extLst>
          </p:cNvPr>
          <p:cNvSpPr txBox="1"/>
          <p:nvPr/>
        </p:nvSpPr>
        <p:spPr>
          <a:xfrm>
            <a:off x="9212580" y="5846545"/>
            <a:ext cx="2044700" cy="738664"/>
          </a:xfrm>
          <a:prstGeom prst="rect">
            <a:avLst/>
          </a:prstGeom>
          <a:noFill/>
          <a:ln w="28575">
            <a:solidFill>
              <a:srgbClr val="00B0F0"/>
            </a:solidFill>
          </a:ln>
        </p:spPr>
        <p:txBody>
          <a:bodyPr wrap="square" rtlCol="0">
            <a:spAutoFit/>
          </a:bodyPr>
          <a:lstStyle/>
          <a:p>
            <a:r>
              <a:rPr lang="nl-NL" sz="2400" dirty="0"/>
              <a:t>…</a:t>
            </a:r>
            <a:r>
              <a:rPr lang="nl-NL" sz="2400" dirty="0" err="1"/>
              <a:t>and</a:t>
            </a:r>
            <a:r>
              <a:rPr lang="nl-NL" sz="2400" dirty="0"/>
              <a:t> </a:t>
            </a:r>
            <a:r>
              <a:rPr lang="nl-NL" sz="2400" dirty="0" err="1"/>
              <a:t>then</a:t>
            </a:r>
            <a:r>
              <a:rPr lang="nl-NL" sz="2400" dirty="0"/>
              <a:t> </a:t>
            </a:r>
            <a:r>
              <a:rPr lang="nl-NL" sz="2400" dirty="0">
                <a:sym typeface="Wingdings" panose="05000000000000000000" pitchFamily="2" charset="2"/>
              </a:rPr>
              <a:t></a:t>
            </a:r>
            <a:endParaRPr lang="nl-NL" sz="2400" dirty="0"/>
          </a:p>
          <a:p>
            <a:endParaRPr lang="nl-NL" dirty="0"/>
          </a:p>
        </p:txBody>
      </p:sp>
    </p:spTree>
    <p:extLst>
      <p:ext uri="{BB962C8B-B14F-4D97-AF65-F5344CB8AC3E}">
        <p14:creationId xmlns:p14="http://schemas.microsoft.com/office/powerpoint/2010/main" val="610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C9F7-1A3D-413C-9AEC-6BBC806911E7}"/>
              </a:ext>
            </a:extLst>
          </p:cNvPr>
          <p:cNvSpPr>
            <a:spLocks noGrp="1"/>
          </p:cNvSpPr>
          <p:nvPr>
            <p:ph type="title"/>
          </p:nvPr>
        </p:nvSpPr>
        <p:spPr/>
        <p:txBody>
          <a:bodyPr/>
          <a:lstStyle/>
          <a:p>
            <a:r>
              <a:rPr lang="en-US" dirty="0"/>
              <a:t>Sentiment analysis of Austen’s novels III</a:t>
            </a:r>
            <a:endParaRPr lang="nl-NL" dirty="0"/>
          </a:p>
        </p:txBody>
      </p:sp>
      <p:sp>
        <p:nvSpPr>
          <p:cNvPr id="3" name="Content Placeholder 2">
            <a:extLst>
              <a:ext uri="{FF2B5EF4-FFF2-40B4-BE49-F238E27FC236}">
                <a16:creationId xmlns:a16="http://schemas.microsoft.com/office/drawing/2014/main" id="{271001A8-435D-4A8F-90F8-1CF7AC509F4A}"/>
              </a:ext>
            </a:extLst>
          </p:cNvPr>
          <p:cNvSpPr>
            <a:spLocks noGrp="1"/>
          </p:cNvSpPr>
          <p:nvPr>
            <p:ph idx="1"/>
          </p:nvPr>
        </p:nvSpPr>
        <p:spPr>
          <a:xfrm>
            <a:off x="838200" y="1581784"/>
            <a:ext cx="10515600" cy="4453255"/>
          </a:xfrm>
        </p:spPr>
        <p:txBody>
          <a:bodyPr>
            <a:normAutofit fontScale="85000" lnSpcReduction="20000"/>
          </a:bodyPr>
          <a:lstStyle/>
          <a:p>
            <a:pPr marL="0" indent="0">
              <a:buNone/>
            </a:pPr>
            <a:r>
              <a:rPr lang="en-US" sz="3300" dirty="0"/>
              <a:t>9e. It’s time for some more visualization to (literally) bring the results of your sentiment analysis into view. We can plot the sentiment scores you just calculated across the plot trajectory of each novel. Notice that we are plotting against the </a:t>
            </a:r>
            <a:r>
              <a:rPr lang="en-US" dirty="0"/>
              <a:t>index</a:t>
            </a:r>
            <a:r>
              <a:rPr lang="en-US" sz="3300" dirty="0"/>
              <a:t> (the 80 line increment) on the x-axis that keeps track of narrative time in sections of text. They only thing you need to do is call on the </a:t>
            </a:r>
            <a:r>
              <a:rPr lang="en-US" dirty="0"/>
              <a:t>ggplot2 </a:t>
            </a:r>
            <a:r>
              <a:rPr lang="en-US" sz="3300" dirty="0"/>
              <a:t>package (do you remember how to call on a package? You have done so numerous times before!) and then run the following code:</a:t>
            </a:r>
          </a:p>
          <a:p>
            <a:pPr marL="0" indent="0">
              <a:buNone/>
            </a:pPr>
            <a:endParaRPr lang="nl-NL" dirty="0"/>
          </a:p>
          <a:p>
            <a:pPr marL="0" indent="0">
              <a:buNone/>
            </a:pPr>
            <a:r>
              <a:rPr lang="nl-NL" dirty="0" err="1"/>
              <a:t>ggplot</a:t>
            </a:r>
            <a:r>
              <a:rPr lang="nl-NL" dirty="0"/>
              <a:t>(</a:t>
            </a:r>
            <a:r>
              <a:rPr lang="nl-NL" dirty="0" err="1"/>
              <a:t>jane_austen_sentiment</a:t>
            </a:r>
            <a:r>
              <a:rPr lang="nl-NL" dirty="0"/>
              <a:t>, </a:t>
            </a:r>
            <a:r>
              <a:rPr lang="nl-NL" dirty="0" err="1"/>
              <a:t>aes</a:t>
            </a:r>
            <a:r>
              <a:rPr lang="nl-NL" dirty="0"/>
              <a:t>(index, sentiment, </a:t>
            </a:r>
            <a:r>
              <a:rPr lang="nl-NL" dirty="0" err="1"/>
              <a:t>fill</a:t>
            </a:r>
            <a:r>
              <a:rPr lang="nl-NL" dirty="0"/>
              <a:t> = </a:t>
            </a:r>
            <a:r>
              <a:rPr lang="nl-NL" dirty="0" err="1"/>
              <a:t>book</a:t>
            </a:r>
            <a:r>
              <a:rPr lang="nl-NL" dirty="0"/>
              <a:t>)) +</a:t>
            </a:r>
          </a:p>
          <a:p>
            <a:pPr marL="0" indent="0">
              <a:buNone/>
            </a:pPr>
            <a:r>
              <a:rPr lang="nl-NL" dirty="0"/>
              <a:t>  </a:t>
            </a:r>
            <a:r>
              <a:rPr lang="nl-NL" dirty="0" err="1"/>
              <a:t>geom_col</a:t>
            </a:r>
            <a:r>
              <a:rPr lang="nl-NL" dirty="0"/>
              <a:t>(</a:t>
            </a:r>
            <a:r>
              <a:rPr lang="nl-NL" dirty="0" err="1"/>
              <a:t>show.legend</a:t>
            </a:r>
            <a:r>
              <a:rPr lang="nl-NL" dirty="0"/>
              <a:t> = FALSE) +</a:t>
            </a:r>
          </a:p>
          <a:p>
            <a:pPr marL="0" indent="0">
              <a:buNone/>
            </a:pPr>
            <a:r>
              <a:rPr lang="nl-NL" dirty="0"/>
              <a:t>  </a:t>
            </a:r>
            <a:r>
              <a:rPr lang="nl-NL" dirty="0" err="1"/>
              <a:t>facet_wrap</a:t>
            </a:r>
            <a:r>
              <a:rPr lang="nl-NL" dirty="0"/>
              <a:t>(~</a:t>
            </a:r>
            <a:r>
              <a:rPr lang="nl-NL" dirty="0" err="1"/>
              <a:t>book</a:t>
            </a:r>
            <a:r>
              <a:rPr lang="nl-NL" dirty="0"/>
              <a:t>, </a:t>
            </a:r>
            <a:r>
              <a:rPr lang="nl-NL" dirty="0" err="1"/>
              <a:t>ncol</a:t>
            </a:r>
            <a:r>
              <a:rPr lang="nl-NL" dirty="0"/>
              <a:t> = 2, </a:t>
            </a:r>
            <a:r>
              <a:rPr lang="nl-NL" dirty="0" err="1"/>
              <a:t>scales</a:t>
            </a:r>
            <a:r>
              <a:rPr lang="nl-NL" dirty="0"/>
              <a:t> = "</a:t>
            </a:r>
            <a:r>
              <a:rPr lang="nl-NL" dirty="0" err="1"/>
              <a:t>free_x</a:t>
            </a:r>
            <a:r>
              <a:rPr lang="nl-NL" dirty="0"/>
              <a:t>")</a:t>
            </a:r>
          </a:p>
        </p:txBody>
      </p:sp>
      <p:sp>
        <p:nvSpPr>
          <p:cNvPr id="6" name="TextBox 5">
            <a:extLst>
              <a:ext uri="{FF2B5EF4-FFF2-40B4-BE49-F238E27FC236}">
                <a16:creationId xmlns:a16="http://schemas.microsoft.com/office/drawing/2014/main" id="{E260EE27-F1D1-4F62-904C-E6D31DC1072F}"/>
              </a:ext>
            </a:extLst>
          </p:cNvPr>
          <p:cNvSpPr txBox="1"/>
          <p:nvPr/>
        </p:nvSpPr>
        <p:spPr>
          <a:xfrm>
            <a:off x="9763760" y="3845055"/>
            <a:ext cx="2204720" cy="2862322"/>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If you were successful, you see 6 different plots, corresponding to the titles of Austen’s 6 novels. Can you discern any trends or differences in the novels’ sentiment structures?</a:t>
            </a:r>
            <a:endParaRPr lang="nl-NL" dirty="0"/>
          </a:p>
        </p:txBody>
      </p:sp>
    </p:spTree>
    <p:extLst>
      <p:ext uri="{BB962C8B-B14F-4D97-AF65-F5344CB8AC3E}">
        <p14:creationId xmlns:p14="http://schemas.microsoft.com/office/powerpoint/2010/main" val="3173304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9A12-CFBD-4DC3-A81E-5293186102DA}"/>
              </a:ext>
            </a:extLst>
          </p:cNvPr>
          <p:cNvSpPr>
            <a:spLocks noGrp="1"/>
          </p:cNvSpPr>
          <p:nvPr>
            <p:ph type="title"/>
          </p:nvPr>
        </p:nvSpPr>
        <p:spPr/>
        <p:txBody>
          <a:bodyPr/>
          <a:lstStyle/>
          <a:p>
            <a:r>
              <a:rPr lang="en-US" dirty="0"/>
              <a:t>Part 3: Analyzing word and document frequency: </a:t>
            </a:r>
            <a:r>
              <a:rPr lang="en-US" dirty="0" err="1"/>
              <a:t>tf-idf</a:t>
            </a:r>
            <a:endParaRPr lang="nl-NL" dirty="0"/>
          </a:p>
        </p:txBody>
      </p:sp>
      <p:sp>
        <p:nvSpPr>
          <p:cNvPr id="3" name="Content Placeholder 2">
            <a:extLst>
              <a:ext uri="{FF2B5EF4-FFF2-40B4-BE49-F238E27FC236}">
                <a16:creationId xmlns:a16="http://schemas.microsoft.com/office/drawing/2014/main" id="{537A99C1-38D8-4C0F-ABEF-D8816C60EED7}"/>
              </a:ext>
            </a:extLst>
          </p:cNvPr>
          <p:cNvSpPr>
            <a:spLocks noGrp="1"/>
          </p:cNvSpPr>
          <p:nvPr>
            <p:ph idx="1"/>
          </p:nvPr>
        </p:nvSpPr>
        <p:spPr>
          <a:xfrm>
            <a:off x="838200" y="1825624"/>
            <a:ext cx="10515600" cy="4951095"/>
          </a:xfrm>
        </p:spPr>
        <p:txBody>
          <a:bodyPr>
            <a:normAutofit/>
          </a:bodyPr>
          <a:lstStyle/>
          <a:p>
            <a:r>
              <a:rPr lang="en-US" dirty="0"/>
              <a:t>In the previous exercises we looked at </a:t>
            </a:r>
            <a:r>
              <a:rPr lang="en-US" i="1" dirty="0"/>
              <a:t>term frequency </a:t>
            </a:r>
            <a:r>
              <a:rPr lang="en-US" dirty="0"/>
              <a:t>(</a:t>
            </a:r>
            <a:r>
              <a:rPr lang="en-US" dirty="0" err="1"/>
              <a:t>tf</a:t>
            </a:r>
            <a:r>
              <a:rPr lang="en-US" dirty="0"/>
              <a:t>), meaning how frequently a word occurs in a document in a specific way.</a:t>
            </a:r>
          </a:p>
          <a:p>
            <a:r>
              <a:rPr lang="en-US" dirty="0"/>
              <a:t>We removed stop words from our analysis, since they are highly frequent. But we can do better than that! We can actually keep the stop words, since they might be important as well. </a:t>
            </a:r>
          </a:p>
          <a:p>
            <a:pPr lvl="1"/>
            <a:r>
              <a:rPr lang="en-US" dirty="0"/>
              <a:t>We can then look at the </a:t>
            </a:r>
            <a:r>
              <a:rPr lang="nl-NL" i="1" dirty="0"/>
              <a:t>inverse document </a:t>
            </a:r>
            <a:r>
              <a:rPr lang="nl-NL" i="1" dirty="0" err="1"/>
              <a:t>frequency</a:t>
            </a:r>
            <a:r>
              <a:rPr lang="nl-NL" dirty="0"/>
              <a:t> (</a:t>
            </a:r>
            <a:r>
              <a:rPr lang="nl-NL" dirty="0" err="1"/>
              <a:t>idf</a:t>
            </a:r>
            <a:r>
              <a:rPr lang="nl-NL" dirty="0"/>
              <a:t>)</a:t>
            </a:r>
            <a:r>
              <a:rPr lang="en-US" dirty="0"/>
              <a:t>, which decreases the weight for commonly used words and increases the weight for words that are not used very much in a collection of documents.</a:t>
            </a:r>
          </a:p>
          <a:p>
            <a:r>
              <a:rPr lang="en-US" dirty="0"/>
              <a:t>This can be combined with term frequency to calculate a term’s</a:t>
            </a:r>
            <a:r>
              <a:rPr lang="en-US" i="1" dirty="0"/>
              <a:t> </a:t>
            </a:r>
            <a:r>
              <a:rPr lang="en-US" i="1" dirty="0" err="1"/>
              <a:t>tf-idf</a:t>
            </a:r>
            <a:r>
              <a:rPr lang="en-US" i="1" dirty="0"/>
              <a:t> </a:t>
            </a:r>
            <a:r>
              <a:rPr lang="en-US" dirty="0"/>
              <a:t>(the two quantities multiplied together), </a:t>
            </a:r>
            <a:r>
              <a:rPr lang="en-US" i="1" dirty="0"/>
              <a:t>the frequency of a term adjusted for how rarely it is used</a:t>
            </a:r>
            <a:r>
              <a:rPr lang="en-US" dirty="0"/>
              <a:t>.</a:t>
            </a:r>
            <a:endParaRPr lang="nl-NL" dirty="0"/>
          </a:p>
        </p:txBody>
      </p:sp>
    </p:spTree>
    <p:extLst>
      <p:ext uri="{BB962C8B-B14F-4D97-AF65-F5344CB8AC3E}">
        <p14:creationId xmlns:p14="http://schemas.microsoft.com/office/powerpoint/2010/main" val="4039923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E9BD-7C14-453F-8A8F-876B20D33DE8}"/>
              </a:ext>
            </a:extLst>
          </p:cNvPr>
          <p:cNvSpPr>
            <a:spLocks noGrp="1"/>
          </p:cNvSpPr>
          <p:nvPr>
            <p:ph type="title"/>
          </p:nvPr>
        </p:nvSpPr>
        <p:spPr/>
        <p:txBody>
          <a:bodyPr/>
          <a:lstStyle/>
          <a:p>
            <a:r>
              <a:rPr lang="en-US" dirty="0"/>
              <a:t>Term frequency in Austen’s novels I</a:t>
            </a:r>
            <a:endParaRPr lang="nl-NL" dirty="0"/>
          </a:p>
        </p:txBody>
      </p:sp>
      <p:sp>
        <p:nvSpPr>
          <p:cNvPr id="3" name="Content Placeholder 2">
            <a:extLst>
              <a:ext uri="{FF2B5EF4-FFF2-40B4-BE49-F238E27FC236}">
                <a16:creationId xmlns:a16="http://schemas.microsoft.com/office/drawing/2014/main" id="{8CBFD01B-835E-4417-9093-BDFC6ED8E31F}"/>
              </a:ext>
            </a:extLst>
          </p:cNvPr>
          <p:cNvSpPr>
            <a:spLocks noGrp="1"/>
          </p:cNvSpPr>
          <p:nvPr>
            <p:ph idx="1"/>
          </p:nvPr>
        </p:nvSpPr>
        <p:spPr/>
        <p:txBody>
          <a:bodyPr/>
          <a:lstStyle/>
          <a:p>
            <a:r>
              <a:rPr lang="en-US" dirty="0"/>
              <a:t>So, let’s try and find the important words Austen’s novels. We will use the statistic </a:t>
            </a:r>
            <a:r>
              <a:rPr lang="en-US" dirty="0" err="1"/>
              <a:t>tf-idf</a:t>
            </a:r>
            <a:r>
              <a:rPr lang="en-US" dirty="0"/>
              <a:t> to measure this. The inverse document frequency for any given term is defined as</a:t>
            </a:r>
          </a:p>
          <a:p>
            <a:endParaRPr lang="en-US" dirty="0"/>
          </a:p>
          <a:p>
            <a:endParaRPr lang="en-US" dirty="0"/>
          </a:p>
          <a:p>
            <a:endParaRPr lang="en-US" dirty="0"/>
          </a:p>
          <a:p>
            <a:pPr marL="0" indent="0">
              <a:buNone/>
            </a:pPr>
            <a:endParaRPr lang="en-US" dirty="0"/>
          </a:p>
          <a:p>
            <a:pPr marL="0" indent="0">
              <a:buNone/>
            </a:pPr>
            <a:endParaRPr lang="en-US" dirty="0"/>
          </a:p>
          <a:p>
            <a:r>
              <a:rPr lang="en-US" dirty="0"/>
              <a:t>No worries, we have the skills to put this into code!</a:t>
            </a:r>
          </a:p>
          <a:p>
            <a:endParaRPr lang="en-US" dirty="0"/>
          </a:p>
          <a:p>
            <a:endParaRPr lang="nl-NL" dirty="0"/>
          </a:p>
        </p:txBody>
      </p:sp>
      <p:pic>
        <p:nvPicPr>
          <p:cNvPr id="6" name="Picture 5">
            <a:extLst>
              <a:ext uri="{FF2B5EF4-FFF2-40B4-BE49-F238E27FC236}">
                <a16:creationId xmlns:a16="http://schemas.microsoft.com/office/drawing/2014/main" id="{BA9756AE-8B80-42CA-86D6-7B504864A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714" y="3308067"/>
            <a:ext cx="9235433" cy="1558335"/>
          </a:xfrm>
          <a:prstGeom prst="rect">
            <a:avLst/>
          </a:prstGeom>
        </p:spPr>
      </p:pic>
    </p:spTree>
    <p:extLst>
      <p:ext uri="{BB962C8B-B14F-4D97-AF65-F5344CB8AC3E}">
        <p14:creationId xmlns:p14="http://schemas.microsoft.com/office/powerpoint/2010/main" val="1930544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F4D1-F142-4EDF-9D8A-E4FEDE79BE82}"/>
              </a:ext>
            </a:extLst>
          </p:cNvPr>
          <p:cNvSpPr>
            <a:spLocks noGrp="1"/>
          </p:cNvSpPr>
          <p:nvPr>
            <p:ph type="title"/>
          </p:nvPr>
        </p:nvSpPr>
        <p:spPr>
          <a:xfrm>
            <a:off x="838200" y="0"/>
            <a:ext cx="10515600" cy="1325563"/>
          </a:xfrm>
        </p:spPr>
        <p:txBody>
          <a:bodyPr/>
          <a:lstStyle/>
          <a:p>
            <a:r>
              <a:rPr lang="en-US" dirty="0"/>
              <a:t>Term frequency in Austen’s novels II</a:t>
            </a:r>
            <a:endParaRPr lang="nl-NL" dirty="0"/>
          </a:p>
        </p:txBody>
      </p:sp>
      <p:sp>
        <p:nvSpPr>
          <p:cNvPr id="3" name="Content Placeholder 2">
            <a:extLst>
              <a:ext uri="{FF2B5EF4-FFF2-40B4-BE49-F238E27FC236}">
                <a16:creationId xmlns:a16="http://schemas.microsoft.com/office/drawing/2014/main" id="{80C450A2-2014-472C-B9EF-71DF8DB9D08A}"/>
              </a:ext>
            </a:extLst>
          </p:cNvPr>
          <p:cNvSpPr>
            <a:spLocks noGrp="1"/>
          </p:cNvSpPr>
          <p:nvPr>
            <p:ph idx="1"/>
          </p:nvPr>
        </p:nvSpPr>
        <p:spPr>
          <a:xfrm>
            <a:off x="838200" y="1259206"/>
            <a:ext cx="10515600" cy="5598794"/>
          </a:xfrm>
        </p:spPr>
        <p:txBody>
          <a:bodyPr>
            <a:normAutofit fontScale="25000" lnSpcReduction="20000"/>
          </a:bodyPr>
          <a:lstStyle/>
          <a:p>
            <a:pPr marL="0" indent="0">
              <a:buNone/>
            </a:pPr>
            <a:r>
              <a:rPr lang="en-US" sz="11200" i="1" dirty="0"/>
              <a:t>Exercise 10</a:t>
            </a:r>
          </a:p>
          <a:p>
            <a:pPr marL="0" indent="0">
              <a:buNone/>
            </a:pPr>
            <a:r>
              <a:rPr lang="en-US" sz="11200" dirty="0"/>
              <a:t>10a. Let’s start by looking at the novels of Austen and examine first term frequency, then </a:t>
            </a:r>
            <a:r>
              <a:rPr lang="en-US" sz="11200" dirty="0" err="1"/>
              <a:t>tf-idf</a:t>
            </a:r>
            <a:r>
              <a:rPr lang="en-US" sz="11200" dirty="0"/>
              <a:t>. We can start just by using </a:t>
            </a:r>
            <a:r>
              <a:rPr lang="en-US" sz="9600" dirty="0" err="1"/>
              <a:t>dplyr</a:t>
            </a:r>
            <a:r>
              <a:rPr lang="en-US" sz="11200" dirty="0"/>
              <a:t> verbs such as </a:t>
            </a:r>
            <a:r>
              <a:rPr lang="en-US" sz="9600" dirty="0" err="1"/>
              <a:t>group_by</a:t>
            </a:r>
            <a:r>
              <a:rPr lang="en-US" sz="9600" dirty="0"/>
              <a:t>() </a:t>
            </a:r>
            <a:r>
              <a:rPr lang="en-US" sz="11200" dirty="0"/>
              <a:t>and</a:t>
            </a:r>
            <a:r>
              <a:rPr lang="en-US" sz="9600" dirty="0"/>
              <a:t> join()</a:t>
            </a:r>
            <a:r>
              <a:rPr lang="en-US" sz="11200" dirty="0"/>
              <a:t>. Can you fill in the blanks in the code below based on what you have learned so far and determine the most commonly used words in the novels? (Let’s also calculate the total words in each novel here, for later use)</a:t>
            </a:r>
          </a:p>
          <a:p>
            <a:pPr marL="0" indent="0">
              <a:buNone/>
            </a:pPr>
            <a:endParaRPr lang="en-US" dirty="0"/>
          </a:p>
          <a:p>
            <a:pPr marL="0" indent="0">
              <a:buNone/>
            </a:pPr>
            <a:r>
              <a:rPr lang="en-US" sz="4000" dirty="0"/>
              <a:t>library(</a:t>
            </a:r>
            <a:r>
              <a:rPr lang="en-US" sz="4000" dirty="0" err="1"/>
              <a:t>dplyr</a:t>
            </a:r>
            <a:r>
              <a:rPr lang="en-US" sz="4000" dirty="0"/>
              <a:t>)</a:t>
            </a:r>
          </a:p>
          <a:p>
            <a:pPr marL="0" indent="0">
              <a:buNone/>
            </a:pPr>
            <a:r>
              <a:rPr lang="en-US" sz="4000" dirty="0"/>
              <a:t>library(</a:t>
            </a:r>
            <a:r>
              <a:rPr lang="en-US" sz="4000" dirty="0" err="1"/>
              <a:t>janeaustenr</a:t>
            </a:r>
            <a:r>
              <a:rPr lang="en-US" sz="4000" dirty="0"/>
              <a:t>)</a:t>
            </a:r>
          </a:p>
          <a:p>
            <a:pPr marL="0" indent="0">
              <a:buNone/>
            </a:pPr>
            <a:r>
              <a:rPr lang="en-US" sz="4000" dirty="0"/>
              <a:t>library(</a:t>
            </a:r>
            <a:r>
              <a:rPr lang="en-US" sz="4000" dirty="0" err="1"/>
              <a:t>tidytext</a:t>
            </a:r>
            <a:r>
              <a:rPr lang="en-US" sz="4000" dirty="0"/>
              <a:t>)</a:t>
            </a:r>
          </a:p>
          <a:p>
            <a:pPr marL="0" indent="0">
              <a:buNone/>
            </a:pPr>
            <a:endParaRPr lang="en-US" sz="4000" dirty="0"/>
          </a:p>
          <a:p>
            <a:pPr marL="0" indent="0">
              <a:buNone/>
            </a:pPr>
            <a:r>
              <a:rPr lang="en-US" sz="4000" dirty="0" err="1"/>
              <a:t>book_words</a:t>
            </a:r>
            <a:r>
              <a:rPr lang="en-US" sz="4000" dirty="0"/>
              <a:t> &lt;- </a:t>
            </a:r>
            <a:r>
              <a:rPr lang="en-US" sz="4000" dirty="0" err="1"/>
              <a:t>austen_books</a:t>
            </a:r>
            <a:r>
              <a:rPr lang="en-US" sz="4000" dirty="0"/>
              <a:t>() %&gt;%</a:t>
            </a:r>
          </a:p>
          <a:p>
            <a:pPr marL="0" indent="0">
              <a:buNone/>
            </a:pPr>
            <a:r>
              <a:rPr lang="en-US" sz="4000" dirty="0"/>
              <a:t>  </a:t>
            </a:r>
            <a:r>
              <a:rPr lang="en-US" sz="4000" dirty="0" err="1"/>
              <a:t>unnest_tokens</a:t>
            </a:r>
            <a:r>
              <a:rPr lang="en-US" sz="4000" dirty="0"/>
              <a:t>(</a:t>
            </a:r>
            <a:r>
              <a:rPr lang="en-US" sz="4000" b="1" dirty="0">
                <a:solidFill>
                  <a:srgbClr val="FF0000"/>
                </a:solidFill>
              </a:rPr>
              <a:t>???,???</a:t>
            </a:r>
            <a:r>
              <a:rPr lang="en-US" sz="4000" dirty="0"/>
              <a:t>) %&gt;%</a:t>
            </a:r>
          </a:p>
          <a:p>
            <a:pPr marL="0" indent="0">
              <a:buNone/>
            </a:pPr>
            <a:r>
              <a:rPr lang="en-US" sz="4000" dirty="0"/>
              <a:t>  count(book, word, sort = TRUE)</a:t>
            </a:r>
          </a:p>
          <a:p>
            <a:pPr marL="0" indent="0">
              <a:buNone/>
            </a:pPr>
            <a:endParaRPr lang="en-US" sz="4000" dirty="0"/>
          </a:p>
          <a:p>
            <a:pPr marL="0" indent="0">
              <a:buNone/>
            </a:pPr>
            <a:r>
              <a:rPr lang="en-US" sz="4000" dirty="0" err="1"/>
              <a:t>total_words</a:t>
            </a:r>
            <a:r>
              <a:rPr lang="en-US" sz="4000" dirty="0"/>
              <a:t> &lt;- </a:t>
            </a:r>
            <a:r>
              <a:rPr lang="en-US" sz="4000" dirty="0" err="1"/>
              <a:t>book_words</a:t>
            </a:r>
            <a:r>
              <a:rPr lang="en-US" sz="4000" dirty="0"/>
              <a:t> %&gt;% </a:t>
            </a:r>
          </a:p>
          <a:p>
            <a:pPr marL="0" indent="0">
              <a:buNone/>
            </a:pPr>
            <a:r>
              <a:rPr lang="en-US" sz="4000" dirty="0"/>
              <a:t>  </a:t>
            </a:r>
            <a:r>
              <a:rPr lang="en-US" sz="4000" dirty="0" err="1"/>
              <a:t>group_by</a:t>
            </a:r>
            <a:r>
              <a:rPr lang="en-US" sz="4000" dirty="0"/>
              <a:t>(</a:t>
            </a:r>
            <a:r>
              <a:rPr lang="en-US" sz="4000" b="1" dirty="0">
                <a:solidFill>
                  <a:srgbClr val="FF0000"/>
                </a:solidFill>
              </a:rPr>
              <a:t>???</a:t>
            </a:r>
            <a:r>
              <a:rPr lang="en-US" sz="4000" dirty="0"/>
              <a:t>) %&gt;% </a:t>
            </a:r>
          </a:p>
          <a:p>
            <a:pPr marL="0" indent="0">
              <a:buNone/>
            </a:pPr>
            <a:r>
              <a:rPr lang="en-US" sz="4000" dirty="0"/>
              <a:t>  summarize(total = sum(n))</a:t>
            </a:r>
          </a:p>
          <a:p>
            <a:pPr marL="0" indent="0">
              <a:buNone/>
            </a:pPr>
            <a:endParaRPr lang="en-US" sz="4000" dirty="0"/>
          </a:p>
          <a:p>
            <a:pPr marL="0" indent="0">
              <a:buNone/>
            </a:pPr>
            <a:r>
              <a:rPr lang="en-US" sz="4000" dirty="0" err="1"/>
              <a:t>book_words</a:t>
            </a:r>
            <a:r>
              <a:rPr lang="en-US" sz="4000" dirty="0"/>
              <a:t> &lt;- </a:t>
            </a:r>
            <a:r>
              <a:rPr lang="en-US" sz="4000" dirty="0" err="1"/>
              <a:t>left_join</a:t>
            </a:r>
            <a:r>
              <a:rPr lang="en-US" sz="4000" dirty="0"/>
              <a:t>(</a:t>
            </a:r>
            <a:r>
              <a:rPr lang="en-US" sz="4000" dirty="0" err="1"/>
              <a:t>book_words</a:t>
            </a:r>
            <a:r>
              <a:rPr lang="en-US" sz="4000" dirty="0"/>
              <a:t>, </a:t>
            </a:r>
            <a:r>
              <a:rPr lang="en-US" sz="4000" dirty="0" err="1"/>
              <a:t>total_words</a:t>
            </a:r>
            <a:r>
              <a:rPr lang="en-US" sz="4000" dirty="0"/>
              <a:t>)</a:t>
            </a:r>
          </a:p>
          <a:p>
            <a:pPr marL="0" indent="0">
              <a:buNone/>
            </a:pPr>
            <a:endParaRPr lang="en-US" sz="4000" dirty="0"/>
          </a:p>
          <a:p>
            <a:pPr marL="0" indent="0">
              <a:buNone/>
            </a:pPr>
            <a:r>
              <a:rPr lang="en-US" sz="4000" dirty="0" err="1"/>
              <a:t>book_words</a:t>
            </a:r>
            <a:endParaRPr lang="en-US" sz="4000" dirty="0"/>
          </a:p>
          <a:p>
            <a:pPr marL="0" indent="0">
              <a:buNone/>
            </a:pPr>
            <a:endParaRPr lang="nl-NL" dirty="0"/>
          </a:p>
        </p:txBody>
      </p:sp>
      <p:sp>
        <p:nvSpPr>
          <p:cNvPr id="4" name="TextBox 3">
            <a:extLst>
              <a:ext uri="{FF2B5EF4-FFF2-40B4-BE49-F238E27FC236}">
                <a16:creationId xmlns:a16="http://schemas.microsoft.com/office/drawing/2014/main" id="{48411BBE-1A96-4113-AD72-AA748A94ACF6}"/>
              </a:ext>
            </a:extLst>
          </p:cNvPr>
          <p:cNvSpPr txBox="1"/>
          <p:nvPr/>
        </p:nvSpPr>
        <p:spPr>
          <a:xfrm>
            <a:off x="4724400" y="4058603"/>
            <a:ext cx="1910080"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Now have a look at your output. What strikes you in the data your </a:t>
            </a:r>
            <a:r>
              <a:rPr lang="en-US" dirty="0" err="1"/>
              <a:t>tibble</a:t>
            </a:r>
            <a:r>
              <a:rPr lang="en-US" dirty="0"/>
              <a:t> presents?</a:t>
            </a:r>
            <a:endParaRPr lang="nl-NL" dirty="0"/>
          </a:p>
        </p:txBody>
      </p:sp>
    </p:spTree>
    <p:extLst>
      <p:ext uri="{BB962C8B-B14F-4D97-AF65-F5344CB8AC3E}">
        <p14:creationId xmlns:p14="http://schemas.microsoft.com/office/powerpoint/2010/main" val="1197632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F1D6-5709-4F69-A16D-09C4A35378C2}"/>
              </a:ext>
            </a:extLst>
          </p:cNvPr>
          <p:cNvSpPr>
            <a:spLocks noGrp="1"/>
          </p:cNvSpPr>
          <p:nvPr>
            <p:ph type="title"/>
          </p:nvPr>
        </p:nvSpPr>
        <p:spPr/>
        <p:txBody>
          <a:bodyPr/>
          <a:lstStyle/>
          <a:p>
            <a:r>
              <a:rPr lang="en-US" dirty="0"/>
              <a:t>Term frequency in Austen’s novels III</a:t>
            </a:r>
            <a:endParaRPr lang="nl-NL" dirty="0"/>
          </a:p>
        </p:txBody>
      </p:sp>
      <p:sp>
        <p:nvSpPr>
          <p:cNvPr id="3" name="Content Placeholder 2">
            <a:extLst>
              <a:ext uri="{FF2B5EF4-FFF2-40B4-BE49-F238E27FC236}">
                <a16:creationId xmlns:a16="http://schemas.microsoft.com/office/drawing/2014/main" id="{CEFAD899-1694-4265-8EE4-1A41D548FBA8}"/>
              </a:ext>
            </a:extLst>
          </p:cNvPr>
          <p:cNvSpPr>
            <a:spLocks noGrp="1"/>
          </p:cNvSpPr>
          <p:nvPr>
            <p:ph idx="1"/>
          </p:nvPr>
        </p:nvSpPr>
        <p:spPr/>
        <p:txBody>
          <a:bodyPr>
            <a:normAutofit fontScale="92500" lnSpcReduction="10000"/>
          </a:bodyPr>
          <a:lstStyle/>
          <a:p>
            <a:pPr marL="0" indent="0">
              <a:buNone/>
            </a:pPr>
            <a:r>
              <a:rPr lang="en-US" dirty="0"/>
              <a:t>10b. Now let’s plot the distribution of n/total = the number of times a word is used in a book/the total words in that book. Do you remember what package to call on to plot this distribution?</a:t>
            </a:r>
          </a:p>
          <a:p>
            <a:pPr marL="0" indent="0">
              <a:buNone/>
            </a:pPr>
            <a:endParaRPr lang="en-US" dirty="0"/>
          </a:p>
          <a:p>
            <a:pPr marL="0" indent="0">
              <a:buNone/>
            </a:pPr>
            <a:r>
              <a:rPr lang="nl-NL" dirty="0" err="1"/>
              <a:t>library</a:t>
            </a:r>
            <a:r>
              <a:rPr lang="nl-NL" dirty="0"/>
              <a:t>(</a:t>
            </a:r>
            <a:r>
              <a:rPr lang="nl-NL" b="1" dirty="0">
                <a:solidFill>
                  <a:srgbClr val="FF0000"/>
                </a:solidFill>
              </a:rPr>
              <a:t>???</a:t>
            </a:r>
            <a:r>
              <a:rPr lang="nl-NL" dirty="0"/>
              <a:t>)</a:t>
            </a:r>
          </a:p>
          <a:p>
            <a:pPr marL="0" indent="0">
              <a:buNone/>
            </a:pPr>
            <a:endParaRPr lang="nl-NL" dirty="0"/>
          </a:p>
          <a:p>
            <a:pPr marL="0" indent="0">
              <a:buNone/>
            </a:pPr>
            <a:r>
              <a:rPr lang="nl-NL" dirty="0" err="1"/>
              <a:t>ggplot</a:t>
            </a:r>
            <a:r>
              <a:rPr lang="nl-NL" dirty="0"/>
              <a:t>(</a:t>
            </a:r>
            <a:r>
              <a:rPr lang="nl-NL" dirty="0" err="1"/>
              <a:t>book_words</a:t>
            </a:r>
            <a:r>
              <a:rPr lang="nl-NL" dirty="0"/>
              <a:t>, </a:t>
            </a:r>
            <a:r>
              <a:rPr lang="nl-NL" dirty="0" err="1"/>
              <a:t>aes</a:t>
            </a:r>
            <a:r>
              <a:rPr lang="nl-NL" dirty="0"/>
              <a:t>(n/</a:t>
            </a:r>
            <a:r>
              <a:rPr lang="nl-NL" dirty="0" err="1"/>
              <a:t>total</a:t>
            </a:r>
            <a:r>
              <a:rPr lang="nl-NL" dirty="0"/>
              <a:t>, </a:t>
            </a:r>
            <a:r>
              <a:rPr lang="nl-NL" dirty="0" err="1"/>
              <a:t>fill</a:t>
            </a:r>
            <a:r>
              <a:rPr lang="nl-NL" dirty="0"/>
              <a:t> = </a:t>
            </a:r>
            <a:r>
              <a:rPr lang="nl-NL" dirty="0" err="1"/>
              <a:t>book</a:t>
            </a:r>
            <a:r>
              <a:rPr lang="nl-NL" dirty="0"/>
              <a:t>)) +</a:t>
            </a:r>
          </a:p>
          <a:p>
            <a:pPr marL="0" indent="0">
              <a:buNone/>
            </a:pPr>
            <a:r>
              <a:rPr lang="nl-NL" dirty="0"/>
              <a:t>  </a:t>
            </a:r>
            <a:r>
              <a:rPr lang="nl-NL" dirty="0" err="1"/>
              <a:t>geom_histogram</a:t>
            </a:r>
            <a:r>
              <a:rPr lang="nl-NL" dirty="0"/>
              <a:t>(</a:t>
            </a:r>
            <a:r>
              <a:rPr lang="nl-NL" dirty="0" err="1"/>
              <a:t>show.legend</a:t>
            </a:r>
            <a:r>
              <a:rPr lang="nl-NL" dirty="0"/>
              <a:t> = FALSE) +</a:t>
            </a:r>
          </a:p>
          <a:p>
            <a:pPr marL="0" indent="0">
              <a:buNone/>
            </a:pPr>
            <a:r>
              <a:rPr lang="nl-NL" dirty="0"/>
              <a:t>  </a:t>
            </a:r>
            <a:r>
              <a:rPr lang="nl-NL" dirty="0" err="1"/>
              <a:t>xlim</a:t>
            </a:r>
            <a:r>
              <a:rPr lang="nl-NL" dirty="0"/>
              <a:t>(NA, 0.0009) +</a:t>
            </a:r>
          </a:p>
          <a:p>
            <a:pPr marL="0" indent="0">
              <a:buNone/>
            </a:pPr>
            <a:r>
              <a:rPr lang="nl-NL" dirty="0"/>
              <a:t>  </a:t>
            </a:r>
            <a:r>
              <a:rPr lang="nl-NL" dirty="0" err="1"/>
              <a:t>facet_wrap</a:t>
            </a:r>
            <a:r>
              <a:rPr lang="nl-NL" dirty="0"/>
              <a:t>(~</a:t>
            </a:r>
            <a:r>
              <a:rPr lang="nl-NL" dirty="0" err="1"/>
              <a:t>book</a:t>
            </a:r>
            <a:r>
              <a:rPr lang="nl-NL" dirty="0"/>
              <a:t>, </a:t>
            </a:r>
            <a:r>
              <a:rPr lang="nl-NL" dirty="0" err="1"/>
              <a:t>ncol</a:t>
            </a:r>
            <a:r>
              <a:rPr lang="nl-NL" dirty="0"/>
              <a:t> = 2, </a:t>
            </a:r>
            <a:r>
              <a:rPr lang="nl-NL" dirty="0" err="1"/>
              <a:t>scales</a:t>
            </a:r>
            <a:r>
              <a:rPr lang="nl-NL" dirty="0"/>
              <a:t> = "</a:t>
            </a:r>
            <a:r>
              <a:rPr lang="nl-NL" dirty="0" err="1"/>
              <a:t>free_y</a:t>
            </a:r>
            <a:r>
              <a:rPr lang="nl-NL" dirty="0"/>
              <a:t>")</a:t>
            </a:r>
          </a:p>
        </p:txBody>
      </p:sp>
      <p:sp>
        <p:nvSpPr>
          <p:cNvPr id="4" name="TextBox 3">
            <a:extLst>
              <a:ext uri="{FF2B5EF4-FFF2-40B4-BE49-F238E27FC236}">
                <a16:creationId xmlns:a16="http://schemas.microsoft.com/office/drawing/2014/main" id="{02B9B293-F7C4-4E0B-82F3-601443D87DCA}"/>
              </a:ext>
            </a:extLst>
          </p:cNvPr>
          <p:cNvSpPr txBox="1"/>
          <p:nvPr/>
        </p:nvSpPr>
        <p:spPr>
          <a:xfrm>
            <a:off x="8194040" y="3591640"/>
            <a:ext cx="1818640" cy="2585323"/>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Does the distribution of term frequency differ greatly per novel or is it quite similar? How would you interpret the plots?</a:t>
            </a:r>
            <a:endParaRPr lang="nl-NL" dirty="0"/>
          </a:p>
        </p:txBody>
      </p:sp>
    </p:spTree>
    <p:extLst>
      <p:ext uri="{BB962C8B-B14F-4D97-AF65-F5344CB8AC3E}">
        <p14:creationId xmlns:p14="http://schemas.microsoft.com/office/powerpoint/2010/main" val="2157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4838-4E84-462D-9C17-C76C5ACCBC61}"/>
              </a:ext>
            </a:extLst>
          </p:cNvPr>
          <p:cNvSpPr>
            <a:spLocks noGrp="1"/>
          </p:cNvSpPr>
          <p:nvPr>
            <p:ph type="title"/>
          </p:nvPr>
        </p:nvSpPr>
        <p:spPr>
          <a:xfrm>
            <a:off x="838200" y="202565"/>
            <a:ext cx="10515600" cy="1325563"/>
          </a:xfrm>
        </p:spPr>
        <p:txBody>
          <a:bodyPr/>
          <a:lstStyle/>
          <a:p>
            <a:r>
              <a:rPr lang="en-US" dirty="0"/>
              <a:t>Inverse document frequency in Austen’s novels I</a:t>
            </a:r>
            <a:endParaRPr lang="nl-NL" dirty="0"/>
          </a:p>
        </p:txBody>
      </p:sp>
      <p:sp>
        <p:nvSpPr>
          <p:cNvPr id="3" name="Content Placeholder 2">
            <a:extLst>
              <a:ext uri="{FF2B5EF4-FFF2-40B4-BE49-F238E27FC236}">
                <a16:creationId xmlns:a16="http://schemas.microsoft.com/office/drawing/2014/main" id="{7A347370-F4A1-4BBA-BE72-2486DEDEFEC5}"/>
              </a:ext>
            </a:extLst>
          </p:cNvPr>
          <p:cNvSpPr>
            <a:spLocks noGrp="1"/>
          </p:cNvSpPr>
          <p:nvPr>
            <p:ph idx="1"/>
          </p:nvPr>
        </p:nvSpPr>
        <p:spPr>
          <a:xfrm>
            <a:off x="838200" y="1690688"/>
            <a:ext cx="10515600" cy="5055552"/>
          </a:xfrm>
        </p:spPr>
        <p:txBody>
          <a:bodyPr>
            <a:normAutofit fontScale="25000" lnSpcReduction="20000"/>
          </a:bodyPr>
          <a:lstStyle/>
          <a:p>
            <a:pPr marL="0" indent="0">
              <a:buNone/>
            </a:pPr>
            <a:r>
              <a:rPr lang="en-US" sz="9600" dirty="0"/>
              <a:t>10c. Let’s move on from term frequency to calculating </a:t>
            </a:r>
            <a:r>
              <a:rPr lang="en-US" sz="9600" dirty="0" err="1"/>
              <a:t>tf-idf</a:t>
            </a:r>
            <a:r>
              <a:rPr lang="en-US" sz="9600" dirty="0"/>
              <a:t> and attempt to find the words with high </a:t>
            </a:r>
            <a:r>
              <a:rPr lang="en-US" sz="9600" dirty="0" err="1"/>
              <a:t>tf-idf</a:t>
            </a:r>
            <a:r>
              <a:rPr lang="en-US" sz="9600" dirty="0"/>
              <a:t> (so high relative frequency). The </a:t>
            </a:r>
            <a:r>
              <a:rPr lang="en-US" sz="8000" dirty="0" err="1"/>
              <a:t>bind_tf_idf</a:t>
            </a:r>
            <a:r>
              <a:rPr lang="en-US" sz="8000" dirty="0"/>
              <a:t>() </a:t>
            </a:r>
            <a:r>
              <a:rPr lang="en-US" sz="9600" dirty="0"/>
              <a:t>function in the </a:t>
            </a:r>
            <a:r>
              <a:rPr lang="en-US" sz="9600" dirty="0" err="1"/>
              <a:t>tidytext</a:t>
            </a:r>
            <a:r>
              <a:rPr lang="en-US" sz="9600" dirty="0"/>
              <a:t> package takes a tidy text dataset as input with one row per token (term), per document. </a:t>
            </a:r>
          </a:p>
          <a:p>
            <a:pPr marL="0" indent="0">
              <a:buNone/>
            </a:pPr>
            <a:r>
              <a:rPr lang="en-US" sz="9600" dirty="0"/>
              <a:t>	- The </a:t>
            </a:r>
            <a:r>
              <a:rPr lang="en-US" sz="9600" b="1" dirty="0"/>
              <a:t>word</a:t>
            </a:r>
            <a:r>
              <a:rPr lang="en-US" sz="9600" dirty="0"/>
              <a:t> column contains the terms/tokens</a:t>
            </a:r>
          </a:p>
          <a:p>
            <a:pPr marL="0" indent="0">
              <a:buNone/>
            </a:pPr>
            <a:r>
              <a:rPr lang="en-US" sz="9600" dirty="0"/>
              <a:t>	- The </a:t>
            </a:r>
            <a:r>
              <a:rPr lang="en-US" sz="9600" b="1" dirty="0"/>
              <a:t>book</a:t>
            </a:r>
            <a:r>
              <a:rPr lang="en-US" sz="9600" dirty="0"/>
              <a:t> column contains the documents</a:t>
            </a:r>
          </a:p>
          <a:p>
            <a:pPr marL="0" indent="0">
              <a:buNone/>
            </a:pPr>
            <a:r>
              <a:rPr lang="en-US" sz="9600" dirty="0"/>
              <a:t>	- The </a:t>
            </a:r>
            <a:r>
              <a:rPr lang="en-US" sz="9600" b="1" dirty="0"/>
              <a:t>n</a:t>
            </a:r>
            <a:r>
              <a:rPr lang="en-US" sz="9600" dirty="0"/>
              <a:t> column contains how many times each document contains each 		term</a:t>
            </a:r>
          </a:p>
          <a:p>
            <a:pPr marL="0" indent="0">
              <a:buNone/>
            </a:pPr>
            <a:r>
              <a:rPr lang="en-US" sz="9600" dirty="0"/>
              <a:t>Based on those column headers, can you fill in the code below and calculate </a:t>
            </a:r>
            <a:r>
              <a:rPr lang="en-US" sz="9600" dirty="0" err="1"/>
              <a:t>tf-idf</a:t>
            </a:r>
            <a:r>
              <a:rPr lang="en-US" sz="9600" dirty="0"/>
              <a:t>?</a:t>
            </a:r>
          </a:p>
          <a:p>
            <a:pPr marL="0" indent="0">
              <a:buNone/>
            </a:pPr>
            <a:endParaRPr lang="en-US" dirty="0"/>
          </a:p>
          <a:p>
            <a:pPr marL="0" indent="0">
              <a:buNone/>
            </a:pPr>
            <a:endParaRPr lang="en-US" sz="6400" dirty="0"/>
          </a:p>
          <a:p>
            <a:pPr marL="0" indent="0">
              <a:buNone/>
            </a:pPr>
            <a:r>
              <a:rPr lang="en-US" sz="6400" dirty="0" err="1"/>
              <a:t>book_tf_idf</a:t>
            </a:r>
            <a:r>
              <a:rPr lang="en-US" sz="6400" dirty="0"/>
              <a:t> &lt;- </a:t>
            </a:r>
            <a:r>
              <a:rPr lang="en-US" sz="6400" dirty="0" err="1"/>
              <a:t>book_words</a:t>
            </a:r>
            <a:r>
              <a:rPr lang="en-US" sz="6400" dirty="0"/>
              <a:t> %&gt;%</a:t>
            </a:r>
          </a:p>
          <a:p>
            <a:pPr marL="0" indent="0">
              <a:buNone/>
            </a:pPr>
            <a:r>
              <a:rPr lang="en-US" sz="6400" dirty="0"/>
              <a:t>  </a:t>
            </a:r>
            <a:r>
              <a:rPr lang="en-US" sz="6400" dirty="0" err="1"/>
              <a:t>bind_tf_idf</a:t>
            </a:r>
            <a:r>
              <a:rPr lang="en-US" sz="6400" dirty="0"/>
              <a:t>(</a:t>
            </a:r>
            <a:r>
              <a:rPr lang="en-US" sz="6400" b="1" dirty="0">
                <a:solidFill>
                  <a:srgbClr val="FF0000"/>
                </a:solidFill>
              </a:rPr>
              <a:t>???, ???, ???</a:t>
            </a:r>
            <a:r>
              <a:rPr lang="en-US" sz="6400" dirty="0"/>
              <a:t>)</a:t>
            </a:r>
          </a:p>
          <a:p>
            <a:pPr marL="0" indent="0">
              <a:buNone/>
            </a:pPr>
            <a:endParaRPr lang="en-US" sz="6400" dirty="0"/>
          </a:p>
          <a:p>
            <a:pPr marL="0" indent="0">
              <a:buNone/>
            </a:pPr>
            <a:r>
              <a:rPr lang="en-US" sz="6400" dirty="0" err="1"/>
              <a:t>book_tf_idf</a:t>
            </a:r>
            <a:r>
              <a:rPr lang="en-US" sz="6400" dirty="0"/>
              <a:t> %&gt;%</a:t>
            </a:r>
          </a:p>
          <a:p>
            <a:pPr marL="0" indent="0">
              <a:buNone/>
            </a:pPr>
            <a:r>
              <a:rPr lang="en-US" sz="6400" dirty="0"/>
              <a:t>  select(-total) %&gt;%</a:t>
            </a:r>
          </a:p>
          <a:p>
            <a:pPr marL="0" indent="0">
              <a:buNone/>
            </a:pPr>
            <a:r>
              <a:rPr lang="en-US" sz="6400" dirty="0"/>
              <a:t>  arrange(desc(</a:t>
            </a:r>
            <a:r>
              <a:rPr lang="en-US" sz="6400" dirty="0" err="1"/>
              <a:t>tf_idf</a:t>
            </a:r>
            <a:r>
              <a:rPr lang="en-US" sz="6400" dirty="0"/>
              <a:t>))</a:t>
            </a:r>
            <a:endParaRPr lang="nl-NL" sz="6400" dirty="0"/>
          </a:p>
        </p:txBody>
      </p:sp>
      <p:sp>
        <p:nvSpPr>
          <p:cNvPr id="4" name="TextBox 3">
            <a:extLst>
              <a:ext uri="{FF2B5EF4-FFF2-40B4-BE49-F238E27FC236}">
                <a16:creationId xmlns:a16="http://schemas.microsoft.com/office/drawing/2014/main" id="{BFA060E4-94CD-431F-BB14-281A8C52AC0E}"/>
              </a:ext>
            </a:extLst>
          </p:cNvPr>
          <p:cNvSpPr txBox="1"/>
          <p:nvPr/>
        </p:nvSpPr>
        <p:spPr>
          <a:xfrm>
            <a:off x="4257040" y="5167312"/>
            <a:ext cx="1838960" cy="923330"/>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What type of words have a high </a:t>
            </a:r>
            <a:r>
              <a:rPr lang="en-US" dirty="0" err="1"/>
              <a:t>tf-idf</a:t>
            </a:r>
            <a:r>
              <a:rPr lang="en-US" dirty="0"/>
              <a:t> score?</a:t>
            </a:r>
            <a:endParaRPr lang="nl-NL" dirty="0"/>
          </a:p>
        </p:txBody>
      </p:sp>
    </p:spTree>
    <p:extLst>
      <p:ext uri="{BB962C8B-B14F-4D97-AF65-F5344CB8AC3E}">
        <p14:creationId xmlns:p14="http://schemas.microsoft.com/office/powerpoint/2010/main" val="4634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EB68-D4DF-4451-9F86-07C7C825602D}"/>
              </a:ext>
            </a:extLst>
          </p:cNvPr>
          <p:cNvSpPr>
            <a:spLocks noGrp="1"/>
          </p:cNvSpPr>
          <p:nvPr>
            <p:ph type="title"/>
          </p:nvPr>
        </p:nvSpPr>
        <p:spPr/>
        <p:txBody>
          <a:bodyPr/>
          <a:lstStyle/>
          <a:p>
            <a:r>
              <a:rPr lang="en-US" dirty="0"/>
              <a:t>Part 1: The tidy text format </a:t>
            </a:r>
            <a:endParaRPr lang="nl-NL" dirty="0"/>
          </a:p>
        </p:txBody>
      </p:sp>
      <p:sp>
        <p:nvSpPr>
          <p:cNvPr id="3" name="Content Placeholder 2">
            <a:extLst>
              <a:ext uri="{FF2B5EF4-FFF2-40B4-BE49-F238E27FC236}">
                <a16:creationId xmlns:a16="http://schemas.microsoft.com/office/drawing/2014/main" id="{054DD966-04AF-4F0C-867B-43CE17E1C12B}"/>
              </a:ext>
            </a:extLst>
          </p:cNvPr>
          <p:cNvSpPr>
            <a:spLocks noGrp="1"/>
          </p:cNvSpPr>
          <p:nvPr>
            <p:ph idx="1"/>
          </p:nvPr>
        </p:nvSpPr>
        <p:spPr/>
        <p:txBody>
          <a:bodyPr/>
          <a:lstStyle/>
          <a:p>
            <a:r>
              <a:rPr lang="en-US" dirty="0"/>
              <a:t>Text mining based on tidy data principles</a:t>
            </a:r>
          </a:p>
          <a:p>
            <a:endParaRPr lang="en-US" dirty="0"/>
          </a:p>
          <a:p>
            <a:r>
              <a:rPr lang="en-US" dirty="0"/>
              <a:t>The specific structure of tidy data:</a:t>
            </a:r>
          </a:p>
          <a:p>
            <a:pPr lvl="1"/>
            <a:r>
              <a:rPr lang="en-US" dirty="0"/>
              <a:t>Each variable is a column</a:t>
            </a:r>
          </a:p>
          <a:p>
            <a:pPr lvl="1"/>
            <a:r>
              <a:rPr lang="en-US" dirty="0"/>
              <a:t>Each observation is a row</a:t>
            </a:r>
          </a:p>
          <a:p>
            <a:pPr lvl="1"/>
            <a:r>
              <a:rPr lang="en-US" dirty="0"/>
              <a:t>Each type of observational unit is a table</a:t>
            </a:r>
          </a:p>
          <a:p>
            <a:pPr lvl="1"/>
            <a:endParaRPr lang="en-US" dirty="0"/>
          </a:p>
          <a:p>
            <a:pPr marL="457200" lvl="1" indent="0" algn="ctr">
              <a:buNone/>
            </a:pPr>
            <a:r>
              <a:rPr lang="en-US" sz="2800" i="1" dirty="0"/>
              <a:t>The tidy text format = a table with one-token-per row</a:t>
            </a:r>
          </a:p>
          <a:p>
            <a:pPr lvl="1"/>
            <a:endParaRPr lang="nl-NL" dirty="0"/>
          </a:p>
        </p:txBody>
      </p:sp>
    </p:spTree>
    <p:extLst>
      <p:ext uri="{BB962C8B-B14F-4D97-AF65-F5344CB8AC3E}">
        <p14:creationId xmlns:p14="http://schemas.microsoft.com/office/powerpoint/2010/main" val="1864980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6E18-FABF-4756-B345-B581224AAD37}"/>
              </a:ext>
            </a:extLst>
          </p:cNvPr>
          <p:cNvSpPr>
            <a:spLocks noGrp="1"/>
          </p:cNvSpPr>
          <p:nvPr>
            <p:ph type="title"/>
          </p:nvPr>
        </p:nvSpPr>
        <p:spPr/>
        <p:txBody>
          <a:bodyPr/>
          <a:lstStyle/>
          <a:p>
            <a:r>
              <a:rPr lang="en-US" dirty="0"/>
              <a:t>Inverse document frequency in Austen’s novels II</a:t>
            </a:r>
            <a:endParaRPr lang="nl-NL" dirty="0"/>
          </a:p>
        </p:txBody>
      </p:sp>
      <p:sp>
        <p:nvSpPr>
          <p:cNvPr id="3" name="Content Placeholder 2">
            <a:extLst>
              <a:ext uri="{FF2B5EF4-FFF2-40B4-BE49-F238E27FC236}">
                <a16:creationId xmlns:a16="http://schemas.microsoft.com/office/drawing/2014/main" id="{096DCCB6-9C3E-4FBC-96CD-4ACC429DF7DA}"/>
              </a:ext>
            </a:extLst>
          </p:cNvPr>
          <p:cNvSpPr>
            <a:spLocks noGrp="1"/>
          </p:cNvSpPr>
          <p:nvPr>
            <p:ph idx="1"/>
          </p:nvPr>
        </p:nvSpPr>
        <p:spPr/>
        <p:txBody>
          <a:bodyPr>
            <a:normAutofit fontScale="70000" lnSpcReduction="20000"/>
          </a:bodyPr>
          <a:lstStyle/>
          <a:p>
            <a:pPr marL="0" indent="0">
              <a:buNone/>
            </a:pPr>
            <a:r>
              <a:rPr lang="en-US" dirty="0"/>
              <a:t>10d. Since everything in life is better with graphics, let’s visualize our </a:t>
            </a:r>
            <a:r>
              <a:rPr lang="en-US" dirty="0" err="1"/>
              <a:t>tf-ifd</a:t>
            </a:r>
            <a:r>
              <a:rPr lang="en-US" dirty="0"/>
              <a:t> findings! Run the code below to plot the highest </a:t>
            </a:r>
            <a:r>
              <a:rPr lang="en-US" dirty="0" err="1"/>
              <a:t>tf-idf</a:t>
            </a:r>
            <a:r>
              <a:rPr lang="en-US" dirty="0"/>
              <a:t> words in each of Austen’s novels. Can you make it so that you plot the scores per novel? And can you make sure that we see </a:t>
            </a:r>
            <a:r>
              <a:rPr lang="en-US" dirty="0" err="1"/>
              <a:t>tf-idf</a:t>
            </a:r>
            <a:r>
              <a:rPr lang="en-US" dirty="0"/>
              <a:t> for the tokens/terms we have been analyzing? Have a go…</a:t>
            </a:r>
          </a:p>
          <a:p>
            <a:pPr marL="0" indent="0">
              <a:buNone/>
            </a:pPr>
            <a:r>
              <a:rPr lang="en-US" dirty="0"/>
              <a:t>library(</a:t>
            </a:r>
            <a:r>
              <a:rPr lang="en-US" dirty="0" err="1"/>
              <a:t>forcats</a:t>
            </a:r>
            <a:r>
              <a:rPr lang="en-US" dirty="0"/>
              <a:t>)</a:t>
            </a:r>
          </a:p>
          <a:p>
            <a:pPr marL="0" indent="0">
              <a:buNone/>
            </a:pPr>
            <a:endParaRPr lang="en-US" dirty="0"/>
          </a:p>
          <a:p>
            <a:pPr marL="0" indent="0">
              <a:buNone/>
            </a:pPr>
            <a:r>
              <a:rPr lang="en-US" dirty="0" err="1"/>
              <a:t>book_tf_idf</a:t>
            </a:r>
            <a:r>
              <a:rPr lang="en-US" dirty="0"/>
              <a:t> %&gt;%</a:t>
            </a:r>
          </a:p>
          <a:p>
            <a:pPr marL="0" indent="0">
              <a:buNone/>
            </a:pPr>
            <a:r>
              <a:rPr lang="en-US" dirty="0"/>
              <a:t>  </a:t>
            </a:r>
            <a:r>
              <a:rPr lang="en-US" dirty="0" err="1"/>
              <a:t>group_by</a:t>
            </a:r>
            <a:r>
              <a:rPr lang="en-US" dirty="0"/>
              <a:t>(</a:t>
            </a:r>
            <a:r>
              <a:rPr lang="en-US" b="1" dirty="0">
                <a:solidFill>
                  <a:srgbClr val="FF0000"/>
                </a:solidFill>
              </a:rPr>
              <a:t>???</a:t>
            </a:r>
            <a:r>
              <a:rPr lang="en-US" dirty="0"/>
              <a:t>) %&gt;%</a:t>
            </a:r>
          </a:p>
          <a:p>
            <a:pPr marL="0" indent="0">
              <a:buNone/>
            </a:pPr>
            <a:r>
              <a:rPr lang="en-US" dirty="0"/>
              <a:t>  </a:t>
            </a:r>
            <a:r>
              <a:rPr lang="en-US" dirty="0" err="1"/>
              <a:t>slice_max</a:t>
            </a:r>
            <a:r>
              <a:rPr lang="en-US" dirty="0"/>
              <a:t>(</a:t>
            </a:r>
            <a:r>
              <a:rPr lang="en-US" dirty="0" err="1"/>
              <a:t>tf_idf</a:t>
            </a:r>
            <a:r>
              <a:rPr lang="en-US" dirty="0"/>
              <a:t>, n = 15) %&gt;%</a:t>
            </a:r>
          </a:p>
          <a:p>
            <a:pPr marL="0" indent="0">
              <a:buNone/>
            </a:pPr>
            <a:r>
              <a:rPr lang="en-US" dirty="0"/>
              <a:t>  ungroup() %&gt;%</a:t>
            </a:r>
          </a:p>
          <a:p>
            <a:pPr marL="0" indent="0">
              <a:buNone/>
            </a:pPr>
            <a:r>
              <a:rPr lang="en-US" dirty="0"/>
              <a:t>  </a:t>
            </a:r>
            <a:r>
              <a:rPr lang="en-US" dirty="0" err="1"/>
              <a:t>ggplot</a:t>
            </a:r>
            <a:r>
              <a:rPr lang="en-US" dirty="0"/>
              <a:t>(</a:t>
            </a:r>
            <a:r>
              <a:rPr lang="en-US" dirty="0" err="1"/>
              <a:t>aes</a:t>
            </a:r>
            <a:r>
              <a:rPr lang="en-US" dirty="0"/>
              <a:t>(</a:t>
            </a:r>
            <a:r>
              <a:rPr lang="en-US" dirty="0" err="1"/>
              <a:t>tf_idf</a:t>
            </a:r>
            <a:r>
              <a:rPr lang="en-US" dirty="0"/>
              <a:t>, </a:t>
            </a:r>
            <a:r>
              <a:rPr lang="en-US" dirty="0" err="1"/>
              <a:t>fct_reorder</a:t>
            </a:r>
            <a:r>
              <a:rPr lang="en-US" dirty="0"/>
              <a:t>(</a:t>
            </a:r>
            <a:r>
              <a:rPr lang="en-US" b="1" dirty="0">
                <a:solidFill>
                  <a:srgbClr val="FF0000"/>
                </a:solidFill>
              </a:rPr>
              <a:t>???</a:t>
            </a:r>
            <a:r>
              <a:rPr lang="en-US" dirty="0"/>
              <a:t>, </a:t>
            </a:r>
            <a:r>
              <a:rPr lang="en-US" dirty="0" err="1"/>
              <a:t>tf_idf</a:t>
            </a:r>
            <a:r>
              <a:rPr lang="en-US" dirty="0"/>
              <a:t>), fill = book)) +</a:t>
            </a:r>
          </a:p>
          <a:p>
            <a:pPr marL="0" indent="0">
              <a:buNone/>
            </a:pPr>
            <a:r>
              <a:rPr lang="en-US" dirty="0"/>
              <a:t>  </a:t>
            </a:r>
            <a:r>
              <a:rPr lang="en-US" dirty="0" err="1"/>
              <a:t>geom_col</a:t>
            </a:r>
            <a:r>
              <a:rPr lang="en-US" dirty="0"/>
              <a:t>(</a:t>
            </a:r>
            <a:r>
              <a:rPr lang="en-US" dirty="0" err="1"/>
              <a:t>show.legend</a:t>
            </a:r>
            <a:r>
              <a:rPr lang="en-US" dirty="0"/>
              <a:t> = FALSE) +</a:t>
            </a:r>
          </a:p>
          <a:p>
            <a:pPr marL="0" indent="0">
              <a:buNone/>
            </a:pPr>
            <a:r>
              <a:rPr lang="en-US" dirty="0"/>
              <a:t>  </a:t>
            </a:r>
            <a:r>
              <a:rPr lang="en-US" dirty="0" err="1"/>
              <a:t>facet_wrap</a:t>
            </a:r>
            <a:r>
              <a:rPr lang="en-US" dirty="0"/>
              <a:t>(~book, </a:t>
            </a:r>
            <a:r>
              <a:rPr lang="en-US" dirty="0" err="1"/>
              <a:t>ncol</a:t>
            </a:r>
            <a:r>
              <a:rPr lang="en-US" dirty="0"/>
              <a:t> = 2, scales = "free") +</a:t>
            </a:r>
          </a:p>
          <a:p>
            <a:pPr marL="0" indent="0">
              <a:buNone/>
            </a:pPr>
            <a:r>
              <a:rPr lang="en-US" dirty="0"/>
              <a:t>  labs(x = "</a:t>
            </a:r>
            <a:r>
              <a:rPr lang="en-US" dirty="0" err="1"/>
              <a:t>tf-idf</a:t>
            </a:r>
            <a:r>
              <a:rPr lang="en-US" dirty="0"/>
              <a:t>", y = NULL) </a:t>
            </a:r>
          </a:p>
          <a:p>
            <a:pPr marL="0" indent="0">
              <a:buNone/>
            </a:pPr>
            <a:endParaRPr lang="en-US" dirty="0"/>
          </a:p>
          <a:p>
            <a:pPr marL="0" indent="0">
              <a:buNone/>
            </a:pPr>
            <a:endParaRPr lang="nl-NL" dirty="0"/>
          </a:p>
        </p:txBody>
      </p:sp>
      <p:sp>
        <p:nvSpPr>
          <p:cNvPr id="4" name="TextBox 3">
            <a:extLst>
              <a:ext uri="{FF2B5EF4-FFF2-40B4-BE49-F238E27FC236}">
                <a16:creationId xmlns:a16="http://schemas.microsoft.com/office/drawing/2014/main" id="{D0354E00-4CC8-47D1-96A2-2B325AC94FBF}"/>
              </a:ext>
            </a:extLst>
          </p:cNvPr>
          <p:cNvSpPr txBox="1"/>
          <p:nvPr/>
        </p:nvSpPr>
        <p:spPr>
          <a:xfrm>
            <a:off x="7091680" y="3429001"/>
            <a:ext cx="3667760" cy="2308324"/>
          </a:xfrm>
          <a:prstGeom prst="rect">
            <a:avLst/>
          </a:prstGeom>
          <a:noFill/>
          <a:ln w="28575">
            <a:solidFill>
              <a:srgbClr val="00B0F0"/>
            </a:solidFill>
          </a:ln>
        </p:spPr>
        <p:txBody>
          <a:bodyPr wrap="square" rtlCol="0">
            <a:spAutoFit/>
          </a:bodyPr>
          <a:lstStyle/>
          <a:p>
            <a:pPr marL="285750" indent="-285750">
              <a:buFont typeface="Wingdings" panose="05000000000000000000" pitchFamily="2" charset="2"/>
              <a:buChar char="ß"/>
            </a:pPr>
            <a:r>
              <a:rPr lang="en-US" dirty="0">
                <a:sym typeface="Wingdings" panose="05000000000000000000" pitchFamily="2" charset="2"/>
              </a:rPr>
              <a:t>You have calculated and visualized what type of words distinguish Austen’s novels from each other. Another slam dunk! Time for one more? We have consistently looked at unigrams (single words) in our analyses so far, but now it’s time for a change…</a:t>
            </a:r>
            <a:endParaRPr lang="nl-NL" dirty="0"/>
          </a:p>
        </p:txBody>
      </p:sp>
    </p:spTree>
    <p:extLst>
      <p:ext uri="{BB962C8B-B14F-4D97-AF65-F5344CB8AC3E}">
        <p14:creationId xmlns:p14="http://schemas.microsoft.com/office/powerpoint/2010/main" val="1514850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9EA1-3BAD-4147-ACDE-95012D117CA5}"/>
              </a:ext>
            </a:extLst>
          </p:cNvPr>
          <p:cNvSpPr>
            <a:spLocks noGrp="1"/>
          </p:cNvSpPr>
          <p:nvPr>
            <p:ph type="title"/>
          </p:nvPr>
        </p:nvSpPr>
        <p:spPr/>
        <p:txBody>
          <a:bodyPr>
            <a:normAutofit fontScale="90000"/>
          </a:bodyPr>
          <a:lstStyle/>
          <a:p>
            <a:r>
              <a:rPr lang="en-US" dirty="0"/>
              <a:t>Part 4: Relationships between words: n-grams and correlations</a:t>
            </a:r>
            <a:br>
              <a:rPr lang="en-US" dirty="0"/>
            </a:br>
            <a:endParaRPr lang="nl-NL" dirty="0"/>
          </a:p>
        </p:txBody>
      </p:sp>
      <p:sp>
        <p:nvSpPr>
          <p:cNvPr id="3" name="Content Placeholder 2">
            <a:extLst>
              <a:ext uri="{FF2B5EF4-FFF2-40B4-BE49-F238E27FC236}">
                <a16:creationId xmlns:a16="http://schemas.microsoft.com/office/drawing/2014/main" id="{ECFF4640-9BE0-42B2-BB81-0D2C888EAAFB}"/>
              </a:ext>
            </a:extLst>
          </p:cNvPr>
          <p:cNvSpPr>
            <a:spLocks noGrp="1"/>
          </p:cNvSpPr>
          <p:nvPr>
            <p:ph idx="1"/>
          </p:nvPr>
        </p:nvSpPr>
        <p:spPr>
          <a:xfrm>
            <a:off x="838200" y="1825624"/>
            <a:ext cx="10515600" cy="4768215"/>
          </a:xfrm>
        </p:spPr>
        <p:txBody>
          <a:bodyPr>
            <a:normAutofit/>
          </a:bodyPr>
          <a:lstStyle/>
          <a:p>
            <a:r>
              <a:rPr lang="en-US" dirty="0"/>
              <a:t>So far we have considered words as individual units, and considered their relationships to sentiments or to documents</a:t>
            </a:r>
          </a:p>
          <a:p>
            <a:r>
              <a:rPr lang="en-US" dirty="0"/>
              <a:t>We are also interested in the relationships between words. We can, for example, examine which words tend to follow others immediately, or which words tend to co-occur within the same documents</a:t>
            </a:r>
          </a:p>
          <a:p>
            <a:r>
              <a:rPr lang="en-US" dirty="0"/>
              <a:t>In the final exercise, we’ll explore some of the methods </a:t>
            </a:r>
            <a:r>
              <a:rPr lang="en-US" dirty="0" err="1"/>
              <a:t>tidytext</a:t>
            </a:r>
            <a:r>
              <a:rPr lang="en-US" dirty="0"/>
              <a:t> offers for calculating and visualizing relationships between words in your text dataset. This includes the </a:t>
            </a:r>
            <a:r>
              <a:rPr lang="en-US" sz="2400" dirty="0"/>
              <a:t>token = “</a:t>
            </a:r>
            <a:r>
              <a:rPr lang="en-US" sz="2400" dirty="0" err="1"/>
              <a:t>ngrams</a:t>
            </a:r>
            <a:r>
              <a:rPr lang="en-US" sz="2400" dirty="0"/>
              <a:t>” </a:t>
            </a:r>
            <a:r>
              <a:rPr lang="en-US" dirty="0"/>
              <a:t>argument, which tokenizes by pairs of adjacent words rather than by individual ones</a:t>
            </a:r>
          </a:p>
          <a:p>
            <a:r>
              <a:rPr lang="en-US" dirty="0"/>
              <a:t>You will also learn to work with the </a:t>
            </a:r>
            <a:r>
              <a:rPr lang="en-US" sz="2200" dirty="0" err="1"/>
              <a:t>widyr</a:t>
            </a:r>
            <a:r>
              <a:rPr lang="en-US" dirty="0"/>
              <a:t> package to calculate pairwise correlations and distances</a:t>
            </a:r>
            <a:endParaRPr lang="nl-NL" dirty="0"/>
          </a:p>
        </p:txBody>
      </p:sp>
    </p:spTree>
    <p:extLst>
      <p:ext uri="{BB962C8B-B14F-4D97-AF65-F5344CB8AC3E}">
        <p14:creationId xmlns:p14="http://schemas.microsoft.com/office/powerpoint/2010/main" val="3637846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BBF-B3F7-4E20-8519-57D334EC3745}"/>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a:t>
            </a:r>
            <a:br>
              <a:rPr lang="nl-NL" dirty="0"/>
            </a:br>
            <a:endParaRPr lang="nl-NL" dirty="0"/>
          </a:p>
        </p:txBody>
      </p:sp>
      <p:sp>
        <p:nvSpPr>
          <p:cNvPr id="3" name="Content Placeholder 2">
            <a:extLst>
              <a:ext uri="{FF2B5EF4-FFF2-40B4-BE49-F238E27FC236}">
                <a16:creationId xmlns:a16="http://schemas.microsoft.com/office/drawing/2014/main" id="{A3DDE627-30BF-4F1D-BFCD-B998178F07C2}"/>
              </a:ext>
            </a:extLst>
          </p:cNvPr>
          <p:cNvSpPr>
            <a:spLocks noGrp="1"/>
          </p:cNvSpPr>
          <p:nvPr>
            <p:ph idx="1"/>
          </p:nvPr>
        </p:nvSpPr>
        <p:spPr>
          <a:xfrm>
            <a:off x="838200" y="1825624"/>
            <a:ext cx="10515600" cy="4544695"/>
          </a:xfrm>
        </p:spPr>
        <p:txBody>
          <a:bodyPr/>
          <a:lstStyle/>
          <a:p>
            <a:pPr marL="0" indent="0">
              <a:buNone/>
            </a:pPr>
            <a:r>
              <a:rPr lang="en-US" i="1" dirty="0"/>
              <a:t>Exercise 11</a:t>
            </a:r>
          </a:p>
          <a:p>
            <a:pPr marL="0" indent="0">
              <a:buNone/>
            </a:pPr>
            <a:r>
              <a:rPr lang="en-US" dirty="0"/>
              <a:t>You already know how to tokenize by word, using the </a:t>
            </a:r>
            <a:r>
              <a:rPr lang="en-US" sz="2400" dirty="0" err="1"/>
              <a:t>unnest_tokens</a:t>
            </a:r>
            <a:r>
              <a:rPr lang="en-US" sz="2400" dirty="0"/>
              <a:t> </a:t>
            </a:r>
            <a:r>
              <a:rPr lang="en-US" dirty="0"/>
              <a:t>function. We can also use the function to tokenize into consecutive sequences of words, called </a:t>
            </a:r>
            <a:r>
              <a:rPr lang="en-US" b="1" dirty="0"/>
              <a:t>n-grams</a:t>
            </a:r>
            <a:r>
              <a:rPr lang="en-US" dirty="0"/>
              <a:t>. By seeing how often word X is followed by word Y, we can then build a model of the relationships between them.</a:t>
            </a:r>
          </a:p>
          <a:p>
            <a:pPr marL="0" indent="0">
              <a:buNone/>
            </a:pPr>
            <a:endParaRPr lang="en-US" dirty="0"/>
          </a:p>
          <a:p>
            <a:pPr marL="0" indent="0">
              <a:buNone/>
            </a:pPr>
            <a:r>
              <a:rPr lang="en-US" dirty="0"/>
              <a:t>We do this by adding the </a:t>
            </a:r>
            <a:r>
              <a:rPr lang="en-US" sz="2400" dirty="0"/>
              <a:t>token = “</a:t>
            </a:r>
            <a:r>
              <a:rPr lang="en-US" sz="2400" dirty="0" err="1"/>
              <a:t>ngrams</a:t>
            </a:r>
            <a:r>
              <a:rPr lang="en-US" sz="2400" dirty="0"/>
              <a:t>” </a:t>
            </a:r>
            <a:r>
              <a:rPr lang="en-US" dirty="0"/>
              <a:t>option to </a:t>
            </a:r>
            <a:r>
              <a:rPr lang="en-US" sz="2400" dirty="0" err="1"/>
              <a:t>unnest_tokens</a:t>
            </a:r>
            <a:r>
              <a:rPr lang="en-US" sz="2400" dirty="0"/>
              <a:t>()</a:t>
            </a:r>
            <a:r>
              <a:rPr lang="en-US" dirty="0"/>
              <a:t>, and setting </a:t>
            </a:r>
            <a:r>
              <a:rPr lang="en-US" sz="2400" dirty="0"/>
              <a:t>n</a:t>
            </a:r>
            <a:r>
              <a:rPr lang="en-US" dirty="0"/>
              <a:t> to the number of words we wish to capture in each n-gram.</a:t>
            </a:r>
          </a:p>
          <a:p>
            <a:pPr marL="0" indent="0" algn="r">
              <a:buNone/>
            </a:pPr>
            <a:r>
              <a:rPr lang="en-US" dirty="0">
                <a:sym typeface="Wingdings" panose="05000000000000000000" pitchFamily="2" charset="2"/>
              </a:rPr>
              <a:t></a:t>
            </a:r>
            <a:endParaRPr lang="nl-NL" dirty="0"/>
          </a:p>
        </p:txBody>
      </p:sp>
    </p:spTree>
    <p:extLst>
      <p:ext uri="{BB962C8B-B14F-4D97-AF65-F5344CB8AC3E}">
        <p14:creationId xmlns:p14="http://schemas.microsoft.com/office/powerpoint/2010/main" val="892798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D6DE-372C-499E-BEA1-322C3CAF324B}"/>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II</a:t>
            </a:r>
          </a:p>
        </p:txBody>
      </p:sp>
      <p:sp>
        <p:nvSpPr>
          <p:cNvPr id="3" name="Content Placeholder 2">
            <a:extLst>
              <a:ext uri="{FF2B5EF4-FFF2-40B4-BE49-F238E27FC236}">
                <a16:creationId xmlns:a16="http://schemas.microsoft.com/office/drawing/2014/main" id="{161626F1-2DED-4655-89CB-2C2588990139}"/>
              </a:ext>
            </a:extLst>
          </p:cNvPr>
          <p:cNvSpPr>
            <a:spLocks noGrp="1"/>
          </p:cNvSpPr>
          <p:nvPr>
            <p:ph idx="1"/>
          </p:nvPr>
        </p:nvSpPr>
        <p:spPr/>
        <p:txBody>
          <a:bodyPr>
            <a:normAutofit fontScale="77500" lnSpcReduction="20000"/>
          </a:bodyPr>
          <a:lstStyle/>
          <a:p>
            <a:pPr marL="0" indent="0">
              <a:buNone/>
            </a:pPr>
            <a:r>
              <a:rPr lang="en-US" sz="3600" dirty="0"/>
              <a:t>11a. Can you set the number of words in each n-gram to 2 in the code below? This allows us to examine pairs of two consecutive words, called ‘bigrams’ in Austen’s novels.</a:t>
            </a:r>
          </a:p>
          <a:p>
            <a:pPr marL="0" indent="0">
              <a:buNone/>
            </a:pPr>
            <a:endParaRPr lang="en-US" dirty="0"/>
          </a:p>
          <a:p>
            <a:pPr marL="0" indent="0">
              <a:buNone/>
            </a:pPr>
            <a:r>
              <a:rPr lang="nl-NL" dirty="0" err="1"/>
              <a:t>library</a:t>
            </a:r>
            <a:r>
              <a:rPr lang="nl-NL" dirty="0"/>
              <a:t>(</a:t>
            </a:r>
            <a:r>
              <a:rPr lang="nl-NL" dirty="0" err="1"/>
              <a:t>dplyr</a:t>
            </a:r>
            <a:r>
              <a:rPr lang="nl-NL" dirty="0"/>
              <a:t>)</a:t>
            </a:r>
          </a:p>
          <a:p>
            <a:pPr marL="0" indent="0">
              <a:buNone/>
            </a:pPr>
            <a:r>
              <a:rPr lang="nl-NL" dirty="0" err="1"/>
              <a:t>library</a:t>
            </a:r>
            <a:r>
              <a:rPr lang="nl-NL" dirty="0"/>
              <a:t>(</a:t>
            </a:r>
            <a:r>
              <a:rPr lang="nl-NL" dirty="0" err="1"/>
              <a:t>tidytext</a:t>
            </a:r>
            <a:r>
              <a:rPr lang="nl-NL" dirty="0"/>
              <a:t>)</a:t>
            </a:r>
          </a:p>
          <a:p>
            <a:pPr marL="0" indent="0">
              <a:buNone/>
            </a:pPr>
            <a:r>
              <a:rPr lang="nl-NL" dirty="0" err="1"/>
              <a:t>library</a:t>
            </a:r>
            <a:r>
              <a:rPr lang="nl-NL" dirty="0"/>
              <a:t>(</a:t>
            </a:r>
            <a:r>
              <a:rPr lang="nl-NL" dirty="0" err="1"/>
              <a:t>janeaustenr</a:t>
            </a:r>
            <a:r>
              <a:rPr lang="nl-NL" dirty="0"/>
              <a:t>)</a:t>
            </a:r>
          </a:p>
          <a:p>
            <a:pPr marL="0" indent="0">
              <a:buNone/>
            </a:pPr>
            <a:endParaRPr lang="nl-NL" dirty="0"/>
          </a:p>
          <a:p>
            <a:pPr marL="0" indent="0">
              <a:buNone/>
            </a:pPr>
            <a:r>
              <a:rPr lang="nl-NL" dirty="0" err="1"/>
              <a:t>austen_bigrams</a:t>
            </a:r>
            <a:r>
              <a:rPr lang="nl-NL" dirty="0"/>
              <a:t> &lt;- </a:t>
            </a:r>
            <a:r>
              <a:rPr lang="nl-NL" dirty="0" err="1"/>
              <a:t>austen_books</a:t>
            </a:r>
            <a:r>
              <a:rPr lang="nl-NL" dirty="0"/>
              <a:t>() %&gt;%</a:t>
            </a:r>
          </a:p>
          <a:p>
            <a:pPr marL="0" indent="0">
              <a:buNone/>
            </a:pPr>
            <a:r>
              <a:rPr lang="nl-NL" dirty="0"/>
              <a:t>  </a:t>
            </a:r>
            <a:r>
              <a:rPr lang="nl-NL" dirty="0" err="1"/>
              <a:t>unnest_tokens</a:t>
            </a:r>
            <a:r>
              <a:rPr lang="nl-NL" dirty="0"/>
              <a:t>(bigram, </a:t>
            </a:r>
            <a:r>
              <a:rPr lang="nl-NL" dirty="0" err="1"/>
              <a:t>text</a:t>
            </a:r>
            <a:r>
              <a:rPr lang="nl-NL" dirty="0"/>
              <a:t>, </a:t>
            </a:r>
            <a:r>
              <a:rPr lang="nl-NL" b="1" dirty="0">
                <a:solidFill>
                  <a:srgbClr val="FF0000"/>
                </a:solidFill>
              </a:rPr>
              <a:t>???</a:t>
            </a:r>
            <a:r>
              <a:rPr lang="nl-NL" dirty="0"/>
              <a:t> = "</a:t>
            </a:r>
            <a:r>
              <a:rPr lang="nl-NL" dirty="0" err="1"/>
              <a:t>ngrams</a:t>
            </a:r>
            <a:r>
              <a:rPr lang="nl-NL" dirty="0"/>
              <a:t>", n = </a:t>
            </a:r>
            <a:r>
              <a:rPr lang="nl-NL" b="1" dirty="0">
                <a:solidFill>
                  <a:srgbClr val="FF0000"/>
                </a:solidFill>
              </a:rPr>
              <a:t>?</a:t>
            </a:r>
            <a:r>
              <a:rPr lang="nl-NL" dirty="0"/>
              <a:t>)</a:t>
            </a:r>
          </a:p>
          <a:p>
            <a:pPr marL="0" indent="0">
              <a:buNone/>
            </a:pPr>
            <a:endParaRPr lang="nl-NL" dirty="0"/>
          </a:p>
          <a:p>
            <a:pPr marL="0" indent="0">
              <a:buNone/>
            </a:pPr>
            <a:r>
              <a:rPr lang="nl-NL" dirty="0" err="1"/>
              <a:t>austen_bigrams</a:t>
            </a:r>
            <a:endParaRPr lang="nl-NL" dirty="0"/>
          </a:p>
        </p:txBody>
      </p:sp>
      <p:sp>
        <p:nvSpPr>
          <p:cNvPr id="4" name="TextBox 3">
            <a:extLst>
              <a:ext uri="{FF2B5EF4-FFF2-40B4-BE49-F238E27FC236}">
                <a16:creationId xmlns:a16="http://schemas.microsoft.com/office/drawing/2014/main" id="{2CF4C68B-7D5A-4AF1-B0D3-DB0E92E0FD2A}"/>
              </a:ext>
            </a:extLst>
          </p:cNvPr>
          <p:cNvSpPr txBox="1"/>
          <p:nvPr/>
        </p:nvSpPr>
        <p:spPr>
          <a:xfrm>
            <a:off x="7477760" y="3576320"/>
            <a:ext cx="1442720" cy="1477328"/>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What do you notice about the bigrams in your </a:t>
            </a:r>
            <a:r>
              <a:rPr lang="en-US" dirty="0" err="1"/>
              <a:t>tibble</a:t>
            </a:r>
            <a:r>
              <a:rPr lang="en-US" dirty="0"/>
              <a:t>?</a:t>
            </a:r>
            <a:endParaRPr lang="nl-NL" dirty="0"/>
          </a:p>
        </p:txBody>
      </p:sp>
    </p:spTree>
    <p:extLst>
      <p:ext uri="{BB962C8B-B14F-4D97-AF65-F5344CB8AC3E}">
        <p14:creationId xmlns:p14="http://schemas.microsoft.com/office/powerpoint/2010/main" val="3413793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E551-BACD-424D-89B9-52B099EFF365}"/>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III</a:t>
            </a:r>
          </a:p>
        </p:txBody>
      </p:sp>
      <p:sp>
        <p:nvSpPr>
          <p:cNvPr id="3" name="Content Placeholder 2">
            <a:extLst>
              <a:ext uri="{FF2B5EF4-FFF2-40B4-BE49-F238E27FC236}">
                <a16:creationId xmlns:a16="http://schemas.microsoft.com/office/drawing/2014/main" id="{988ADB80-27EC-48A3-BD1D-25FF1048BB9E}"/>
              </a:ext>
            </a:extLst>
          </p:cNvPr>
          <p:cNvSpPr>
            <a:spLocks noGrp="1"/>
          </p:cNvSpPr>
          <p:nvPr>
            <p:ph idx="1"/>
          </p:nvPr>
        </p:nvSpPr>
        <p:spPr/>
        <p:txBody>
          <a:bodyPr>
            <a:normAutofit/>
          </a:bodyPr>
          <a:lstStyle/>
          <a:p>
            <a:pPr marL="0" indent="0">
              <a:buNone/>
            </a:pPr>
            <a:r>
              <a:rPr lang="en-US" dirty="0"/>
              <a:t>11b. When we count our bigrams using </a:t>
            </a:r>
            <a:r>
              <a:rPr lang="en-US" dirty="0" err="1"/>
              <a:t>dlpyr’s</a:t>
            </a:r>
            <a:r>
              <a:rPr lang="en-US" dirty="0"/>
              <a:t> </a:t>
            </a:r>
            <a:r>
              <a:rPr lang="en-US" sz="2400" dirty="0"/>
              <a:t>count(), </a:t>
            </a:r>
            <a:r>
              <a:rPr lang="en-US" dirty="0"/>
              <a:t>we see that a lot of the most common bigrams are pairs of common words, like stop words. Run this code and you’ll see…</a:t>
            </a:r>
          </a:p>
          <a:p>
            <a:pPr marL="0" indent="0">
              <a:buNone/>
            </a:pPr>
            <a:r>
              <a:rPr lang="en-US" sz="1800" dirty="0" err="1"/>
              <a:t>austen_bigrams</a:t>
            </a:r>
            <a:r>
              <a:rPr lang="en-US" sz="1800" dirty="0"/>
              <a:t> %&gt;%</a:t>
            </a:r>
          </a:p>
          <a:p>
            <a:pPr marL="0" indent="0">
              <a:buNone/>
            </a:pPr>
            <a:r>
              <a:rPr lang="en-US" sz="1800" dirty="0"/>
              <a:t>  count(bigram, sort = TRUE)</a:t>
            </a:r>
          </a:p>
          <a:p>
            <a:pPr marL="0" indent="0">
              <a:buNone/>
            </a:pPr>
            <a:endParaRPr lang="en-US" sz="1800" dirty="0"/>
          </a:p>
          <a:p>
            <a:pPr marL="0" indent="0">
              <a:buNone/>
            </a:pPr>
            <a:r>
              <a:rPr lang="en-US" dirty="0"/>
              <a:t>We are of course not only interested in the stop word bigrams. So let’s filter our n-grams with </a:t>
            </a:r>
            <a:r>
              <a:rPr lang="en-US" dirty="0" err="1"/>
              <a:t>tidyr’s</a:t>
            </a:r>
            <a:r>
              <a:rPr lang="en-US" dirty="0"/>
              <a:t> </a:t>
            </a:r>
            <a:r>
              <a:rPr lang="en-US" sz="2400" dirty="0"/>
              <a:t>separate() </a:t>
            </a:r>
            <a:r>
              <a:rPr lang="en-US" dirty="0"/>
              <a:t>and remove cases where either word is a stop word. </a:t>
            </a:r>
          </a:p>
          <a:p>
            <a:pPr marL="0" indent="0" algn="r">
              <a:buNone/>
            </a:pPr>
            <a:r>
              <a:rPr lang="en-US" dirty="0"/>
              <a:t>Run it!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nl-NL" dirty="0"/>
          </a:p>
        </p:txBody>
      </p:sp>
    </p:spTree>
    <p:extLst>
      <p:ext uri="{BB962C8B-B14F-4D97-AF65-F5344CB8AC3E}">
        <p14:creationId xmlns:p14="http://schemas.microsoft.com/office/powerpoint/2010/main" val="1545764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1465-DAAF-4BA3-A2D1-5E8D88235ED3}"/>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IV</a:t>
            </a:r>
          </a:p>
        </p:txBody>
      </p:sp>
      <p:sp>
        <p:nvSpPr>
          <p:cNvPr id="3" name="Content Placeholder 2">
            <a:extLst>
              <a:ext uri="{FF2B5EF4-FFF2-40B4-BE49-F238E27FC236}">
                <a16:creationId xmlns:a16="http://schemas.microsoft.com/office/drawing/2014/main" id="{547BEF91-22D1-47CA-BDEA-8FFCA1F3DF19}"/>
              </a:ext>
            </a:extLst>
          </p:cNvPr>
          <p:cNvSpPr>
            <a:spLocks noGrp="1"/>
          </p:cNvSpPr>
          <p:nvPr>
            <p:ph idx="1"/>
          </p:nvPr>
        </p:nvSpPr>
        <p:spPr/>
        <p:txBody>
          <a:bodyPr>
            <a:normAutofit fontScale="55000" lnSpcReduction="20000"/>
          </a:bodyPr>
          <a:lstStyle/>
          <a:p>
            <a:pPr marL="0" indent="0">
              <a:buNone/>
            </a:pPr>
            <a:r>
              <a:rPr lang="en-US" dirty="0"/>
              <a:t>library(</a:t>
            </a:r>
            <a:r>
              <a:rPr lang="en-US" dirty="0" err="1"/>
              <a:t>tidyr</a:t>
            </a:r>
            <a:r>
              <a:rPr lang="en-US" dirty="0"/>
              <a:t>)</a:t>
            </a:r>
          </a:p>
          <a:p>
            <a:pPr marL="0" indent="0">
              <a:buNone/>
            </a:pPr>
            <a:endParaRPr lang="en-US" dirty="0"/>
          </a:p>
          <a:p>
            <a:pPr marL="0" indent="0">
              <a:buNone/>
            </a:pPr>
            <a:r>
              <a:rPr lang="en-US" dirty="0" err="1"/>
              <a:t>bigrams_separated</a:t>
            </a:r>
            <a:r>
              <a:rPr lang="en-US" dirty="0"/>
              <a:t> &lt;- </a:t>
            </a:r>
            <a:r>
              <a:rPr lang="en-US" dirty="0" err="1"/>
              <a:t>austen_bigrams</a:t>
            </a:r>
            <a:r>
              <a:rPr lang="en-US" dirty="0"/>
              <a:t> %&gt;%</a:t>
            </a:r>
          </a:p>
          <a:p>
            <a:pPr marL="0" indent="0">
              <a:buNone/>
            </a:pPr>
            <a:r>
              <a:rPr lang="en-US" dirty="0"/>
              <a:t>  separate(bigram, c("word1", "word2"), </a:t>
            </a:r>
            <a:r>
              <a:rPr lang="en-US" dirty="0" err="1"/>
              <a:t>sep</a:t>
            </a:r>
            <a:r>
              <a:rPr lang="en-US" dirty="0"/>
              <a:t> = " ")</a:t>
            </a:r>
          </a:p>
          <a:p>
            <a:pPr marL="0" indent="0">
              <a:buNone/>
            </a:pPr>
            <a:endParaRPr lang="en-US" dirty="0"/>
          </a:p>
          <a:p>
            <a:pPr marL="0" indent="0">
              <a:buNone/>
            </a:pPr>
            <a:r>
              <a:rPr lang="en-US" dirty="0" err="1"/>
              <a:t>bigrams_filtered</a:t>
            </a:r>
            <a:r>
              <a:rPr lang="en-US" dirty="0"/>
              <a:t> &lt;- </a:t>
            </a:r>
            <a:r>
              <a:rPr lang="en-US" dirty="0" err="1"/>
              <a:t>bigrams_separated</a:t>
            </a:r>
            <a:r>
              <a:rPr lang="en-US" dirty="0"/>
              <a:t> %&gt;%</a:t>
            </a:r>
          </a:p>
          <a:p>
            <a:pPr marL="0" indent="0">
              <a:buNone/>
            </a:pPr>
            <a:r>
              <a:rPr lang="en-US" dirty="0"/>
              <a:t>  filter(!word1 %in% </a:t>
            </a:r>
            <a:r>
              <a:rPr lang="en-US" dirty="0" err="1"/>
              <a:t>stop_words$word</a:t>
            </a:r>
            <a:r>
              <a:rPr lang="en-US" dirty="0"/>
              <a:t>) %&gt;%</a:t>
            </a:r>
          </a:p>
          <a:p>
            <a:pPr marL="0" indent="0">
              <a:buNone/>
            </a:pPr>
            <a:r>
              <a:rPr lang="en-US" dirty="0"/>
              <a:t>  filter(!word2 %in% </a:t>
            </a:r>
            <a:r>
              <a:rPr lang="en-US" dirty="0" err="1"/>
              <a:t>stop_words$word</a:t>
            </a:r>
            <a:r>
              <a:rPr lang="en-US" dirty="0"/>
              <a:t>)</a:t>
            </a:r>
          </a:p>
          <a:p>
            <a:pPr marL="0" indent="0">
              <a:buNone/>
            </a:pPr>
            <a:endParaRPr lang="en-US" dirty="0"/>
          </a:p>
          <a:p>
            <a:pPr marL="0" indent="0">
              <a:buNone/>
            </a:pPr>
            <a:r>
              <a:rPr lang="en-US" dirty="0"/>
              <a:t># new bigram counts:</a:t>
            </a:r>
          </a:p>
          <a:p>
            <a:pPr marL="0" indent="0">
              <a:buNone/>
            </a:pPr>
            <a:r>
              <a:rPr lang="en-US" dirty="0" err="1"/>
              <a:t>bigram_counts</a:t>
            </a:r>
            <a:r>
              <a:rPr lang="en-US" dirty="0"/>
              <a:t> &lt;- </a:t>
            </a:r>
            <a:r>
              <a:rPr lang="en-US" dirty="0" err="1"/>
              <a:t>bigrams_filtered</a:t>
            </a:r>
            <a:r>
              <a:rPr lang="en-US" dirty="0"/>
              <a:t> %&gt;% </a:t>
            </a:r>
          </a:p>
          <a:p>
            <a:pPr marL="0" indent="0">
              <a:buNone/>
            </a:pPr>
            <a:r>
              <a:rPr lang="en-US" dirty="0"/>
              <a:t>  count(word1, word2, sort = TRUE)</a:t>
            </a:r>
          </a:p>
          <a:p>
            <a:pPr marL="0" indent="0">
              <a:buNone/>
            </a:pPr>
            <a:endParaRPr lang="en-US" dirty="0"/>
          </a:p>
          <a:p>
            <a:pPr marL="0" indent="0">
              <a:buNone/>
            </a:pPr>
            <a:r>
              <a:rPr lang="en-US" dirty="0" err="1"/>
              <a:t>bigram_counts</a:t>
            </a:r>
            <a:endParaRPr lang="nl-NL" dirty="0"/>
          </a:p>
        </p:txBody>
      </p:sp>
      <p:sp>
        <p:nvSpPr>
          <p:cNvPr id="4" name="TextBox 3">
            <a:extLst>
              <a:ext uri="{FF2B5EF4-FFF2-40B4-BE49-F238E27FC236}">
                <a16:creationId xmlns:a16="http://schemas.microsoft.com/office/drawing/2014/main" id="{277652E0-17AC-4462-ACCB-EF27BE715B88}"/>
              </a:ext>
            </a:extLst>
          </p:cNvPr>
          <p:cNvSpPr txBox="1"/>
          <p:nvPr/>
        </p:nvSpPr>
        <p:spPr>
          <a:xfrm>
            <a:off x="5943600" y="1940242"/>
            <a:ext cx="4165600" cy="646331"/>
          </a:xfrm>
          <a:prstGeom prst="rect">
            <a:avLst/>
          </a:prstGeom>
          <a:noFill/>
          <a:ln w="28575">
            <a:solidFill>
              <a:srgbClr val="00B0F0"/>
            </a:solidFill>
          </a:ln>
        </p:spPr>
        <p:txBody>
          <a:bodyPr wrap="square" rtlCol="0">
            <a:spAutoFit/>
          </a:bodyPr>
          <a:lstStyle/>
          <a:p>
            <a:r>
              <a:rPr lang="en-US" dirty="0"/>
              <a:t>&lt;- Your </a:t>
            </a:r>
            <a:r>
              <a:rPr lang="en-US" dirty="0" err="1"/>
              <a:t>tibble</a:t>
            </a:r>
            <a:r>
              <a:rPr lang="en-US" dirty="0"/>
              <a:t> should look somewhat familiar at this point…</a:t>
            </a:r>
            <a:endParaRPr lang="nl-NL" dirty="0"/>
          </a:p>
        </p:txBody>
      </p:sp>
    </p:spTree>
    <p:extLst>
      <p:ext uri="{BB962C8B-B14F-4D97-AF65-F5344CB8AC3E}">
        <p14:creationId xmlns:p14="http://schemas.microsoft.com/office/powerpoint/2010/main" val="3870502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0481-0146-403E-BE20-24D69CD6931D}"/>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V</a:t>
            </a:r>
          </a:p>
        </p:txBody>
      </p:sp>
      <p:sp>
        <p:nvSpPr>
          <p:cNvPr id="3" name="Content Placeholder 2">
            <a:extLst>
              <a:ext uri="{FF2B5EF4-FFF2-40B4-BE49-F238E27FC236}">
                <a16:creationId xmlns:a16="http://schemas.microsoft.com/office/drawing/2014/main" id="{C75A9EB6-24FE-40D5-A501-B5313BA1B7ED}"/>
              </a:ext>
            </a:extLst>
          </p:cNvPr>
          <p:cNvSpPr>
            <a:spLocks noGrp="1"/>
          </p:cNvSpPr>
          <p:nvPr>
            <p:ph idx="1"/>
          </p:nvPr>
        </p:nvSpPr>
        <p:spPr/>
        <p:txBody>
          <a:bodyPr>
            <a:normAutofit/>
          </a:bodyPr>
          <a:lstStyle/>
          <a:p>
            <a:pPr marL="0" indent="0">
              <a:buNone/>
            </a:pPr>
            <a:r>
              <a:rPr lang="en-US" dirty="0"/>
              <a:t>11c. We will now use </a:t>
            </a:r>
            <a:r>
              <a:rPr lang="en-US" sz="2400" dirty="0" err="1"/>
              <a:t>tidyr</a:t>
            </a:r>
            <a:r>
              <a:rPr lang="en-US" dirty="0" err="1"/>
              <a:t>’s</a:t>
            </a:r>
            <a:r>
              <a:rPr lang="en-US" dirty="0"/>
              <a:t> unite() function to recombine the columns into one. Using the “separate/filter/count/unite” combination lets us find the most common bigrams </a:t>
            </a:r>
            <a:r>
              <a:rPr lang="en-US" i="1" dirty="0"/>
              <a:t>not containing stop-words</a:t>
            </a:r>
            <a:r>
              <a:rPr lang="en-US" dirty="0"/>
              <a:t>. Run the code below.</a:t>
            </a:r>
          </a:p>
          <a:p>
            <a:pPr marL="0" indent="0">
              <a:buNone/>
            </a:pPr>
            <a:endParaRPr lang="en-US" dirty="0"/>
          </a:p>
          <a:p>
            <a:pPr marL="0" indent="0">
              <a:buNone/>
            </a:pPr>
            <a:r>
              <a:rPr lang="en-US" dirty="0" err="1"/>
              <a:t>bigrams_united</a:t>
            </a:r>
            <a:r>
              <a:rPr lang="en-US" dirty="0"/>
              <a:t> &lt;- </a:t>
            </a:r>
            <a:r>
              <a:rPr lang="en-US" dirty="0" err="1"/>
              <a:t>bigrams_filtered</a:t>
            </a:r>
            <a:r>
              <a:rPr lang="en-US" dirty="0"/>
              <a:t> %&gt;%</a:t>
            </a:r>
          </a:p>
          <a:p>
            <a:pPr marL="0" indent="0">
              <a:buNone/>
            </a:pPr>
            <a:r>
              <a:rPr lang="en-US" dirty="0"/>
              <a:t>  unite(bigram, word1, word2, </a:t>
            </a:r>
            <a:r>
              <a:rPr lang="en-US" dirty="0" err="1"/>
              <a:t>sep</a:t>
            </a:r>
            <a:r>
              <a:rPr lang="en-US" dirty="0"/>
              <a:t> = " ")</a:t>
            </a:r>
          </a:p>
          <a:p>
            <a:pPr marL="0" indent="0">
              <a:buNone/>
            </a:pPr>
            <a:endParaRPr lang="en-US" dirty="0"/>
          </a:p>
          <a:p>
            <a:pPr marL="0" indent="0">
              <a:buNone/>
            </a:pPr>
            <a:r>
              <a:rPr lang="en-US" dirty="0" err="1"/>
              <a:t>bigrams_united</a:t>
            </a: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BCEA5CC3-A5A2-4C60-A260-B48ECB83A0F8}"/>
              </a:ext>
            </a:extLst>
          </p:cNvPr>
          <p:cNvSpPr txBox="1"/>
          <p:nvPr/>
        </p:nvSpPr>
        <p:spPr>
          <a:xfrm>
            <a:off x="7620000" y="3820160"/>
            <a:ext cx="2184400"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The </a:t>
            </a:r>
            <a:r>
              <a:rPr lang="en-US" dirty="0" err="1">
                <a:sym typeface="Wingdings" panose="05000000000000000000" pitchFamily="2" charset="2"/>
              </a:rPr>
              <a:t>tibble</a:t>
            </a:r>
            <a:r>
              <a:rPr lang="en-US" dirty="0">
                <a:sym typeface="Wingdings" panose="05000000000000000000" pitchFamily="2" charset="2"/>
              </a:rPr>
              <a:t> is now where we want it to be in order to perform the final step in our analysis… </a:t>
            </a:r>
            <a:endParaRPr lang="nl-NL" dirty="0"/>
          </a:p>
        </p:txBody>
      </p:sp>
    </p:spTree>
    <p:extLst>
      <p:ext uri="{BB962C8B-B14F-4D97-AF65-F5344CB8AC3E}">
        <p14:creationId xmlns:p14="http://schemas.microsoft.com/office/powerpoint/2010/main" val="3201506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4DC4-E05C-4D7B-94DE-E8A2A4D4DE4E}"/>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VI</a:t>
            </a:r>
          </a:p>
        </p:txBody>
      </p:sp>
      <p:sp>
        <p:nvSpPr>
          <p:cNvPr id="3" name="Content Placeholder 2">
            <a:extLst>
              <a:ext uri="{FF2B5EF4-FFF2-40B4-BE49-F238E27FC236}">
                <a16:creationId xmlns:a16="http://schemas.microsoft.com/office/drawing/2014/main" id="{7CA95BEF-7607-4102-8C37-E3C5DBCC34B9}"/>
              </a:ext>
            </a:extLst>
          </p:cNvPr>
          <p:cNvSpPr>
            <a:spLocks noGrp="1"/>
          </p:cNvSpPr>
          <p:nvPr>
            <p:ph idx="1"/>
          </p:nvPr>
        </p:nvSpPr>
        <p:spPr/>
        <p:txBody>
          <a:bodyPr>
            <a:normAutofit fontScale="77500" lnSpcReduction="20000"/>
          </a:bodyPr>
          <a:lstStyle/>
          <a:p>
            <a:pPr marL="0" indent="0">
              <a:buNone/>
            </a:pPr>
            <a:r>
              <a:rPr lang="en-US" dirty="0"/>
              <a:t>11d. Now it’s your time to finalize this piece of code and get the results we were working towards!</a:t>
            </a:r>
          </a:p>
          <a:p>
            <a:pPr marL="0" indent="0">
              <a:buNone/>
            </a:pPr>
            <a:r>
              <a:rPr lang="en-US" dirty="0"/>
              <a:t>A bigram can also be treated as a term in a document in the same way that we treated individual words. For example, we can look at the </a:t>
            </a:r>
            <a:r>
              <a:rPr lang="en-US" dirty="0" err="1"/>
              <a:t>tf-idf</a:t>
            </a:r>
            <a:r>
              <a:rPr lang="en-US" dirty="0"/>
              <a:t> of bigrams across Austen’s novels. Can you complete the code below and produce a </a:t>
            </a:r>
            <a:r>
              <a:rPr lang="en-US" dirty="0" err="1"/>
              <a:t>tibble</a:t>
            </a:r>
            <a:r>
              <a:rPr lang="en-US" dirty="0"/>
              <a:t> of your results?</a:t>
            </a:r>
            <a:endParaRPr lang="nl-NL" dirty="0"/>
          </a:p>
          <a:p>
            <a:pPr marL="0" indent="0">
              <a:buNone/>
            </a:pPr>
            <a:endParaRPr lang="nl-NL" dirty="0"/>
          </a:p>
          <a:p>
            <a:pPr marL="0" indent="0">
              <a:buNone/>
            </a:pPr>
            <a:r>
              <a:rPr lang="nl-NL" dirty="0" err="1"/>
              <a:t>bigram_tf_idf</a:t>
            </a:r>
            <a:r>
              <a:rPr lang="nl-NL" dirty="0"/>
              <a:t> &lt;- </a:t>
            </a:r>
            <a:r>
              <a:rPr lang="nl-NL" dirty="0" err="1"/>
              <a:t>bigrams_united</a:t>
            </a:r>
            <a:r>
              <a:rPr lang="nl-NL" dirty="0"/>
              <a:t> %&gt;%</a:t>
            </a:r>
          </a:p>
          <a:p>
            <a:pPr marL="0" indent="0">
              <a:buNone/>
            </a:pPr>
            <a:r>
              <a:rPr lang="nl-NL" dirty="0"/>
              <a:t>  </a:t>
            </a:r>
            <a:r>
              <a:rPr lang="nl-NL" dirty="0" err="1"/>
              <a:t>count</a:t>
            </a:r>
            <a:r>
              <a:rPr lang="nl-NL" dirty="0"/>
              <a:t>(</a:t>
            </a:r>
            <a:r>
              <a:rPr lang="nl-NL" dirty="0" err="1"/>
              <a:t>book</a:t>
            </a:r>
            <a:r>
              <a:rPr lang="nl-NL" dirty="0"/>
              <a:t>, bigram) %&gt;%</a:t>
            </a:r>
          </a:p>
          <a:p>
            <a:pPr marL="0" indent="0">
              <a:buNone/>
            </a:pPr>
            <a:r>
              <a:rPr lang="nl-NL" dirty="0"/>
              <a:t>  </a:t>
            </a:r>
            <a:r>
              <a:rPr lang="nl-NL" dirty="0" err="1"/>
              <a:t>bind_tf_idf</a:t>
            </a:r>
            <a:r>
              <a:rPr lang="nl-NL" dirty="0"/>
              <a:t>(</a:t>
            </a:r>
            <a:r>
              <a:rPr lang="nl-NL" b="1" dirty="0">
                <a:solidFill>
                  <a:srgbClr val="FF0000"/>
                </a:solidFill>
              </a:rPr>
              <a:t>???</a:t>
            </a:r>
            <a:r>
              <a:rPr lang="nl-NL" dirty="0"/>
              <a:t>, </a:t>
            </a:r>
            <a:r>
              <a:rPr lang="nl-NL" dirty="0" err="1"/>
              <a:t>book</a:t>
            </a:r>
            <a:r>
              <a:rPr lang="nl-NL" dirty="0"/>
              <a:t>, n) %&gt;%</a:t>
            </a:r>
          </a:p>
          <a:p>
            <a:pPr marL="0" indent="0">
              <a:buNone/>
            </a:pPr>
            <a:r>
              <a:rPr lang="nl-NL" dirty="0"/>
              <a:t>  </a:t>
            </a:r>
            <a:r>
              <a:rPr lang="nl-NL" dirty="0" err="1"/>
              <a:t>arrange</a:t>
            </a:r>
            <a:r>
              <a:rPr lang="nl-NL" dirty="0"/>
              <a:t>(</a:t>
            </a:r>
            <a:r>
              <a:rPr lang="nl-NL" dirty="0" err="1"/>
              <a:t>desc</a:t>
            </a:r>
            <a:r>
              <a:rPr lang="nl-NL" dirty="0"/>
              <a:t>(</a:t>
            </a:r>
            <a:r>
              <a:rPr lang="nl-NL" dirty="0" err="1"/>
              <a:t>tf_idf</a:t>
            </a:r>
            <a:r>
              <a:rPr lang="nl-NL" dirty="0"/>
              <a:t>))</a:t>
            </a:r>
          </a:p>
          <a:p>
            <a:pPr marL="0" indent="0">
              <a:buNone/>
            </a:pPr>
            <a:endParaRPr lang="nl-NL" dirty="0"/>
          </a:p>
          <a:p>
            <a:pPr marL="0" indent="0">
              <a:buNone/>
            </a:pPr>
            <a:r>
              <a:rPr lang="nl-NL" dirty="0" err="1"/>
              <a:t>bigram_tf_idf</a:t>
            </a:r>
            <a:endParaRPr lang="nl-NL" dirty="0"/>
          </a:p>
        </p:txBody>
      </p:sp>
      <p:sp>
        <p:nvSpPr>
          <p:cNvPr id="4" name="TextBox 3">
            <a:extLst>
              <a:ext uri="{FF2B5EF4-FFF2-40B4-BE49-F238E27FC236}">
                <a16:creationId xmlns:a16="http://schemas.microsoft.com/office/drawing/2014/main" id="{65749094-305C-44F4-B302-DEB9FE547227}"/>
              </a:ext>
            </a:extLst>
          </p:cNvPr>
          <p:cNvSpPr txBox="1"/>
          <p:nvPr/>
        </p:nvSpPr>
        <p:spPr>
          <a:xfrm>
            <a:off x="6918960" y="3556635"/>
            <a:ext cx="2265680" cy="2031325"/>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You have found the bigrams with the highest </a:t>
            </a:r>
            <a:r>
              <a:rPr lang="en-US" dirty="0" err="1">
                <a:sym typeface="Wingdings" panose="05000000000000000000" pitchFamily="2" charset="2"/>
              </a:rPr>
              <a:t>tf-idf</a:t>
            </a:r>
            <a:r>
              <a:rPr lang="en-US" dirty="0">
                <a:sym typeface="Wingdings" panose="05000000000000000000" pitchFamily="2" charset="2"/>
              </a:rPr>
              <a:t> from each Austen novel! The only thing left for us to do now is look at correlations…</a:t>
            </a:r>
            <a:endParaRPr lang="nl-NL" dirty="0"/>
          </a:p>
        </p:txBody>
      </p:sp>
    </p:spTree>
    <p:extLst>
      <p:ext uri="{BB962C8B-B14F-4D97-AF65-F5344CB8AC3E}">
        <p14:creationId xmlns:p14="http://schemas.microsoft.com/office/powerpoint/2010/main" val="469722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7662-3545-4EC5-A07A-A8C9EA09E92B}"/>
              </a:ext>
            </a:extLst>
          </p:cNvPr>
          <p:cNvSpPr>
            <a:spLocks noGrp="1"/>
          </p:cNvSpPr>
          <p:nvPr>
            <p:ph type="title"/>
          </p:nvPr>
        </p:nvSpPr>
        <p:spPr/>
        <p:txBody>
          <a:bodyPr/>
          <a:lstStyle/>
          <a:p>
            <a:r>
              <a:rPr lang="en-US" dirty="0"/>
              <a:t>Counting and correlating pairs of words</a:t>
            </a:r>
            <a:endParaRPr lang="nl-NL" dirty="0"/>
          </a:p>
        </p:txBody>
      </p:sp>
      <p:sp>
        <p:nvSpPr>
          <p:cNvPr id="3" name="Content Placeholder 2">
            <a:extLst>
              <a:ext uri="{FF2B5EF4-FFF2-40B4-BE49-F238E27FC236}">
                <a16:creationId xmlns:a16="http://schemas.microsoft.com/office/drawing/2014/main" id="{836CC7EA-08DE-47C4-BC5C-B73AA4FD5B89}"/>
              </a:ext>
            </a:extLst>
          </p:cNvPr>
          <p:cNvSpPr>
            <a:spLocks noGrp="1"/>
          </p:cNvSpPr>
          <p:nvPr>
            <p:ph idx="1"/>
          </p:nvPr>
        </p:nvSpPr>
        <p:spPr/>
        <p:txBody>
          <a:bodyPr/>
          <a:lstStyle/>
          <a:p>
            <a:r>
              <a:rPr lang="en-US" dirty="0"/>
              <a:t>We have analyzed pairs of words in the previous exercise. However, we are also interested in words that tend to co-occur within particular documents or particular chapters, even if they don’t occur next to each other. In other words, we need to look at </a:t>
            </a:r>
            <a:r>
              <a:rPr lang="en-US" i="1" dirty="0"/>
              <a:t>correlations</a:t>
            </a:r>
            <a:r>
              <a:rPr lang="en-US" dirty="0"/>
              <a:t>.</a:t>
            </a:r>
          </a:p>
          <a:p>
            <a:r>
              <a:rPr lang="nl-NL" dirty="0"/>
              <a:t>The </a:t>
            </a:r>
            <a:r>
              <a:rPr lang="nl-NL" sz="2400" dirty="0" err="1"/>
              <a:t>widyr</a:t>
            </a:r>
            <a:r>
              <a:rPr lang="nl-NL" dirty="0"/>
              <a:t> package </a:t>
            </a:r>
            <a:r>
              <a:rPr lang="nl-NL" dirty="0" err="1"/>
              <a:t>allows</a:t>
            </a:r>
            <a:r>
              <a:rPr lang="nl-NL" dirty="0"/>
              <a:t> </a:t>
            </a:r>
            <a:r>
              <a:rPr lang="nl-NL" dirty="0" err="1"/>
              <a:t>us</a:t>
            </a:r>
            <a:r>
              <a:rPr lang="nl-NL" dirty="0"/>
              <a:t> </a:t>
            </a:r>
            <a:r>
              <a:rPr lang="nl-NL" dirty="0" err="1"/>
              <a:t>to</a:t>
            </a:r>
            <a:r>
              <a:rPr lang="nl-NL" dirty="0"/>
              <a:t> </a:t>
            </a:r>
            <a:r>
              <a:rPr lang="nl-NL" dirty="0" err="1"/>
              <a:t>compute</a:t>
            </a:r>
            <a:r>
              <a:rPr lang="nl-NL" dirty="0"/>
              <a:t> </a:t>
            </a:r>
            <a:r>
              <a:rPr lang="nl-NL" dirty="0" err="1"/>
              <a:t>correlations</a:t>
            </a:r>
            <a:r>
              <a:rPr lang="nl-NL" dirty="0"/>
              <a:t>. We </a:t>
            </a:r>
            <a:r>
              <a:rPr lang="nl-NL" dirty="0" err="1"/>
              <a:t>will</a:t>
            </a:r>
            <a:r>
              <a:rPr lang="nl-NL" dirty="0"/>
              <a:t> focus on </a:t>
            </a:r>
            <a:r>
              <a:rPr lang="en-US" dirty="0"/>
              <a:t>a set of functions that make pairwise comparisons between groups of observations (for example, between documents, or sections of text).</a:t>
            </a:r>
            <a:endParaRPr lang="nl-NL" dirty="0"/>
          </a:p>
        </p:txBody>
      </p:sp>
    </p:spTree>
    <p:extLst>
      <p:ext uri="{BB962C8B-B14F-4D97-AF65-F5344CB8AC3E}">
        <p14:creationId xmlns:p14="http://schemas.microsoft.com/office/powerpoint/2010/main" val="628725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1C75-6682-425B-A0B6-0DAC874DC15D}"/>
              </a:ext>
            </a:extLst>
          </p:cNvPr>
          <p:cNvSpPr>
            <a:spLocks noGrp="1"/>
          </p:cNvSpPr>
          <p:nvPr>
            <p:ph type="title"/>
          </p:nvPr>
        </p:nvSpPr>
        <p:spPr/>
        <p:txBody>
          <a:bodyPr>
            <a:normAutofit fontScale="90000"/>
          </a:bodyPr>
          <a:lstStyle/>
          <a:p>
            <a:r>
              <a:rPr lang="en-US" dirty="0"/>
              <a:t>Counting and correlating among sections: </a:t>
            </a:r>
            <a:r>
              <a:rPr lang="en-US" i="1" dirty="0"/>
              <a:t>Pride and Prejudice </a:t>
            </a:r>
            <a:r>
              <a:rPr lang="en-US" dirty="0"/>
              <a:t>I</a:t>
            </a:r>
            <a:br>
              <a:rPr lang="en-US" dirty="0"/>
            </a:br>
            <a:endParaRPr lang="nl-NL" dirty="0"/>
          </a:p>
        </p:txBody>
      </p:sp>
      <p:sp>
        <p:nvSpPr>
          <p:cNvPr id="3" name="Content Placeholder 2">
            <a:extLst>
              <a:ext uri="{FF2B5EF4-FFF2-40B4-BE49-F238E27FC236}">
                <a16:creationId xmlns:a16="http://schemas.microsoft.com/office/drawing/2014/main" id="{F51853E4-1CB4-4CD5-AEE8-3352CF157B65}"/>
              </a:ext>
            </a:extLst>
          </p:cNvPr>
          <p:cNvSpPr>
            <a:spLocks noGrp="1"/>
          </p:cNvSpPr>
          <p:nvPr>
            <p:ph idx="1"/>
          </p:nvPr>
        </p:nvSpPr>
        <p:spPr>
          <a:xfrm>
            <a:off x="838200" y="1825625"/>
            <a:ext cx="10515600" cy="4667250"/>
          </a:xfrm>
        </p:spPr>
        <p:txBody>
          <a:bodyPr>
            <a:normAutofit fontScale="47500" lnSpcReduction="20000"/>
          </a:bodyPr>
          <a:lstStyle/>
          <a:p>
            <a:pPr marL="0" indent="0">
              <a:buNone/>
            </a:pPr>
            <a:r>
              <a:rPr lang="en-US" sz="6000" dirty="0"/>
              <a:t>Exercise 12</a:t>
            </a:r>
          </a:p>
          <a:p>
            <a:pPr marL="0" indent="0">
              <a:buNone/>
            </a:pPr>
            <a:r>
              <a:rPr lang="nl-NL" sz="6000" dirty="0"/>
              <a:t>12a. We want </a:t>
            </a:r>
            <a:r>
              <a:rPr lang="nl-NL" sz="6000" dirty="0" err="1"/>
              <a:t>to</a:t>
            </a:r>
            <a:r>
              <a:rPr lang="nl-NL" sz="6000" dirty="0"/>
              <a:t> </a:t>
            </a:r>
            <a:r>
              <a:rPr lang="nl-NL" sz="6000" dirty="0" err="1"/>
              <a:t>find</a:t>
            </a:r>
            <a:r>
              <a:rPr lang="nl-NL" sz="6000" dirty="0"/>
              <a:t> out </a:t>
            </a:r>
            <a:r>
              <a:rPr lang="nl-NL" sz="6000" dirty="0" err="1"/>
              <a:t>what</a:t>
            </a:r>
            <a:r>
              <a:rPr lang="nl-NL" sz="6000" dirty="0"/>
              <a:t> </a:t>
            </a:r>
            <a:r>
              <a:rPr lang="nl-NL" sz="6000" dirty="0" err="1"/>
              <a:t>words</a:t>
            </a:r>
            <a:r>
              <a:rPr lang="nl-NL" sz="6000" dirty="0"/>
              <a:t> </a:t>
            </a:r>
            <a:r>
              <a:rPr lang="nl-NL" sz="6000" dirty="0" err="1"/>
              <a:t>tend</a:t>
            </a:r>
            <a:r>
              <a:rPr lang="nl-NL" sz="6000" dirty="0"/>
              <a:t> </a:t>
            </a:r>
            <a:r>
              <a:rPr lang="nl-NL" sz="6000" dirty="0" err="1"/>
              <a:t>to</a:t>
            </a:r>
            <a:r>
              <a:rPr lang="nl-NL" sz="6000" dirty="0"/>
              <a:t> </a:t>
            </a:r>
            <a:r>
              <a:rPr lang="nl-NL" sz="6000" dirty="0" err="1"/>
              <a:t>appear</a:t>
            </a:r>
            <a:r>
              <a:rPr lang="nl-NL" sz="6000" dirty="0"/>
              <a:t> </a:t>
            </a:r>
            <a:r>
              <a:rPr lang="nl-NL" sz="6000" dirty="0" err="1"/>
              <a:t>within</a:t>
            </a:r>
            <a:r>
              <a:rPr lang="nl-NL" sz="6000" dirty="0"/>
              <a:t> </a:t>
            </a:r>
            <a:r>
              <a:rPr lang="nl-NL" sz="6000" dirty="0" err="1"/>
              <a:t>each</a:t>
            </a:r>
            <a:r>
              <a:rPr lang="nl-NL" sz="6000" dirty="0"/>
              <a:t> 10-line </a:t>
            </a:r>
            <a:r>
              <a:rPr lang="nl-NL" sz="6000" dirty="0" err="1"/>
              <a:t>section</a:t>
            </a:r>
            <a:r>
              <a:rPr lang="nl-NL" sz="6000" dirty="0"/>
              <a:t> of </a:t>
            </a:r>
            <a:r>
              <a:rPr lang="nl-NL" sz="6000" dirty="0" err="1"/>
              <a:t>Austen’s</a:t>
            </a:r>
            <a:r>
              <a:rPr lang="nl-NL" sz="6000" dirty="0"/>
              <a:t> </a:t>
            </a:r>
            <a:r>
              <a:rPr lang="nl-NL" sz="6000" i="1" dirty="0" err="1"/>
              <a:t>Pride</a:t>
            </a:r>
            <a:r>
              <a:rPr lang="nl-NL" sz="6000" i="1" dirty="0"/>
              <a:t> </a:t>
            </a:r>
            <a:r>
              <a:rPr lang="nl-NL" sz="6000" i="1" dirty="0" err="1"/>
              <a:t>and</a:t>
            </a:r>
            <a:r>
              <a:rPr lang="nl-NL" sz="6000" i="1" dirty="0"/>
              <a:t> </a:t>
            </a:r>
            <a:r>
              <a:rPr lang="nl-NL" sz="6000" i="1" dirty="0" err="1"/>
              <a:t>Prejudice</a:t>
            </a:r>
            <a:r>
              <a:rPr lang="nl-NL" sz="6000" dirty="0"/>
              <a:t>. </a:t>
            </a:r>
            <a:r>
              <a:rPr lang="nl-NL" sz="6000" dirty="0" err="1"/>
              <a:t>Let’s</a:t>
            </a:r>
            <a:r>
              <a:rPr lang="nl-NL" sz="6000" dirty="0"/>
              <a:t> first </a:t>
            </a:r>
            <a:r>
              <a:rPr lang="nl-NL" sz="6000" dirty="0" err="1"/>
              <a:t>find</a:t>
            </a:r>
            <a:r>
              <a:rPr lang="nl-NL" sz="6000" dirty="0"/>
              <a:t> </a:t>
            </a:r>
            <a:r>
              <a:rPr lang="nl-NL" sz="6000" dirty="0" err="1"/>
              <a:t>the</a:t>
            </a:r>
            <a:r>
              <a:rPr lang="nl-NL" sz="6000" dirty="0"/>
              <a:t> Most Common </a:t>
            </a:r>
            <a:r>
              <a:rPr lang="nl-NL" sz="6000" dirty="0" err="1"/>
              <a:t>Words</a:t>
            </a:r>
            <a:r>
              <a:rPr lang="nl-NL" sz="6000" dirty="0"/>
              <a:t>, filtering out stop </a:t>
            </a:r>
            <a:r>
              <a:rPr lang="nl-NL" sz="6000" dirty="0" err="1"/>
              <a:t>words</a:t>
            </a:r>
            <a:r>
              <a:rPr lang="nl-NL" sz="6000" dirty="0"/>
              <a:t>. </a:t>
            </a:r>
            <a:r>
              <a:rPr lang="nl-NL" sz="6000" dirty="0" err="1"/>
              <a:t>Can</a:t>
            </a:r>
            <a:r>
              <a:rPr lang="nl-NL" sz="6000" dirty="0"/>
              <a:t> </a:t>
            </a:r>
            <a:r>
              <a:rPr lang="nl-NL" sz="6000" dirty="0" err="1"/>
              <a:t>you</a:t>
            </a:r>
            <a:r>
              <a:rPr lang="nl-NL" sz="6000" dirty="0"/>
              <a:t> complete </a:t>
            </a:r>
            <a:r>
              <a:rPr lang="nl-NL" sz="6000" dirty="0" err="1"/>
              <a:t>the</a:t>
            </a:r>
            <a:r>
              <a:rPr lang="nl-NL" sz="6000" dirty="0"/>
              <a:t> code?</a:t>
            </a:r>
          </a:p>
          <a:p>
            <a:pPr marL="0" indent="0">
              <a:buNone/>
            </a:pPr>
            <a:endParaRPr lang="nl-NL" sz="3000" dirty="0"/>
          </a:p>
          <a:p>
            <a:pPr marL="0" indent="0">
              <a:buNone/>
            </a:pPr>
            <a:r>
              <a:rPr lang="en-US" sz="3000" dirty="0" err="1"/>
              <a:t>austen_section_words</a:t>
            </a:r>
            <a:r>
              <a:rPr lang="en-US" sz="3000" dirty="0"/>
              <a:t> &lt;- </a:t>
            </a:r>
            <a:r>
              <a:rPr lang="en-US" sz="3000" dirty="0" err="1"/>
              <a:t>austen_books</a:t>
            </a:r>
            <a:r>
              <a:rPr lang="en-US" sz="3000" dirty="0"/>
              <a:t>() %&gt;%</a:t>
            </a:r>
          </a:p>
          <a:p>
            <a:pPr marL="0" indent="0">
              <a:buNone/>
            </a:pPr>
            <a:r>
              <a:rPr lang="en-US" sz="3000" dirty="0"/>
              <a:t>  filter(book == "Pride &amp; Prejudice") %&gt;%</a:t>
            </a:r>
          </a:p>
          <a:p>
            <a:pPr marL="0" indent="0">
              <a:buNone/>
            </a:pPr>
            <a:r>
              <a:rPr lang="en-US" sz="3000" dirty="0"/>
              <a:t>  mutate(section = </a:t>
            </a:r>
            <a:r>
              <a:rPr lang="en-US" sz="3000" dirty="0" err="1"/>
              <a:t>row_number</a:t>
            </a:r>
            <a:r>
              <a:rPr lang="en-US" sz="3000" dirty="0"/>
              <a:t>() %/% </a:t>
            </a:r>
            <a:r>
              <a:rPr lang="en-US" sz="3000" b="1" dirty="0">
                <a:solidFill>
                  <a:srgbClr val="FF0000"/>
                </a:solidFill>
              </a:rPr>
              <a:t>??</a:t>
            </a:r>
            <a:r>
              <a:rPr lang="en-US" sz="3000" dirty="0"/>
              <a:t>) %&gt;%</a:t>
            </a:r>
          </a:p>
          <a:p>
            <a:pPr marL="0" indent="0">
              <a:buNone/>
            </a:pPr>
            <a:r>
              <a:rPr lang="en-US" sz="3000" dirty="0"/>
              <a:t>  filter(section &gt; 0) %&gt;%</a:t>
            </a:r>
          </a:p>
          <a:p>
            <a:pPr marL="0" indent="0">
              <a:buNone/>
            </a:pPr>
            <a:r>
              <a:rPr lang="en-US" sz="3000" dirty="0"/>
              <a:t>  </a:t>
            </a:r>
            <a:r>
              <a:rPr lang="en-US" sz="3000" dirty="0" err="1"/>
              <a:t>unnest_tokens</a:t>
            </a:r>
            <a:r>
              <a:rPr lang="en-US" sz="3000" dirty="0"/>
              <a:t>(</a:t>
            </a:r>
            <a:r>
              <a:rPr lang="en-US" sz="3000" b="1" dirty="0">
                <a:solidFill>
                  <a:srgbClr val="FF0000"/>
                </a:solidFill>
              </a:rPr>
              <a:t>???</a:t>
            </a:r>
            <a:r>
              <a:rPr lang="en-US" sz="3000" dirty="0"/>
              <a:t>, text) %&gt;%</a:t>
            </a:r>
          </a:p>
          <a:p>
            <a:pPr marL="0" indent="0">
              <a:buNone/>
            </a:pPr>
            <a:r>
              <a:rPr lang="en-US" sz="3000" dirty="0"/>
              <a:t>  filter(!word %in% </a:t>
            </a:r>
            <a:r>
              <a:rPr lang="en-US" sz="3000" dirty="0" err="1"/>
              <a:t>stop_words$word</a:t>
            </a:r>
            <a:r>
              <a:rPr lang="en-US" sz="3000" dirty="0"/>
              <a:t>)</a:t>
            </a:r>
          </a:p>
          <a:p>
            <a:pPr marL="0" indent="0">
              <a:buNone/>
            </a:pPr>
            <a:endParaRPr lang="en-US" sz="3000" dirty="0"/>
          </a:p>
          <a:p>
            <a:pPr marL="0" indent="0">
              <a:buNone/>
            </a:pPr>
            <a:r>
              <a:rPr lang="en-US" sz="3000" dirty="0" err="1"/>
              <a:t>austen_section_words</a:t>
            </a:r>
            <a:endParaRPr lang="en-US" sz="3000" dirty="0"/>
          </a:p>
        </p:txBody>
      </p:sp>
      <p:sp>
        <p:nvSpPr>
          <p:cNvPr id="4" name="TextBox 3">
            <a:extLst>
              <a:ext uri="{FF2B5EF4-FFF2-40B4-BE49-F238E27FC236}">
                <a16:creationId xmlns:a16="http://schemas.microsoft.com/office/drawing/2014/main" id="{23E554C6-CD90-4694-8461-A88FB5BD4E85}"/>
              </a:ext>
            </a:extLst>
          </p:cNvPr>
          <p:cNvSpPr txBox="1"/>
          <p:nvPr/>
        </p:nvSpPr>
        <p:spPr>
          <a:xfrm>
            <a:off x="5933440" y="3837306"/>
            <a:ext cx="1859280" cy="2308324"/>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This is the basis for finding common pairs of words co-appearing within the same section. That’s our next challenge!</a:t>
            </a:r>
            <a:endParaRPr lang="nl-NL" dirty="0"/>
          </a:p>
        </p:txBody>
      </p:sp>
    </p:spTree>
    <p:extLst>
      <p:ext uri="{BB962C8B-B14F-4D97-AF65-F5344CB8AC3E}">
        <p14:creationId xmlns:p14="http://schemas.microsoft.com/office/powerpoint/2010/main" val="415093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8D2E-C7F9-47A6-AC92-7466FD4D0C4E}"/>
              </a:ext>
            </a:extLst>
          </p:cNvPr>
          <p:cNvSpPr>
            <a:spLocks noGrp="1"/>
          </p:cNvSpPr>
          <p:nvPr>
            <p:ph type="title"/>
          </p:nvPr>
        </p:nvSpPr>
        <p:spPr/>
        <p:txBody>
          <a:bodyPr/>
          <a:lstStyle/>
          <a:p>
            <a:r>
              <a:rPr lang="en-US" dirty="0"/>
              <a:t>What is a token when we text mine?</a:t>
            </a:r>
            <a:endParaRPr lang="nl-NL" dirty="0"/>
          </a:p>
        </p:txBody>
      </p:sp>
      <p:sp>
        <p:nvSpPr>
          <p:cNvPr id="3" name="Content Placeholder 2">
            <a:extLst>
              <a:ext uri="{FF2B5EF4-FFF2-40B4-BE49-F238E27FC236}">
                <a16:creationId xmlns:a16="http://schemas.microsoft.com/office/drawing/2014/main" id="{3A525AA5-509F-4718-B77B-78EB84D37014}"/>
              </a:ext>
            </a:extLst>
          </p:cNvPr>
          <p:cNvSpPr>
            <a:spLocks noGrp="1"/>
          </p:cNvSpPr>
          <p:nvPr>
            <p:ph idx="1"/>
          </p:nvPr>
        </p:nvSpPr>
        <p:spPr/>
        <p:txBody>
          <a:bodyPr/>
          <a:lstStyle/>
          <a:p>
            <a:r>
              <a:rPr lang="en-US" dirty="0"/>
              <a:t>A meaningful unit of text, like…</a:t>
            </a:r>
          </a:p>
          <a:p>
            <a:pPr lvl="1"/>
            <a:r>
              <a:rPr lang="en-US" dirty="0"/>
              <a:t>A single word</a:t>
            </a:r>
          </a:p>
          <a:p>
            <a:pPr lvl="1"/>
            <a:r>
              <a:rPr lang="en-US" dirty="0"/>
              <a:t>An n-gram</a:t>
            </a:r>
          </a:p>
          <a:p>
            <a:pPr lvl="1"/>
            <a:r>
              <a:rPr lang="en-US" dirty="0"/>
              <a:t>A sentence</a:t>
            </a:r>
          </a:p>
          <a:p>
            <a:pPr lvl="1"/>
            <a:r>
              <a:rPr lang="en-US" dirty="0"/>
              <a:t>A paragraph</a:t>
            </a:r>
          </a:p>
          <a:p>
            <a:pPr lvl="1"/>
            <a:endParaRPr lang="en-US" dirty="0"/>
          </a:p>
          <a:p>
            <a:pPr marL="457200" lvl="1" indent="0" algn="ctr">
              <a:buNone/>
            </a:pPr>
            <a:r>
              <a:rPr lang="en-US" i="1" dirty="0"/>
              <a:t>A token is a meaningful unit of text, most often a word, that we are interested in using for further analysis, and tokenization is the process of splitting text into tokens.</a:t>
            </a:r>
            <a:endParaRPr lang="nl-NL" i="1" dirty="0"/>
          </a:p>
        </p:txBody>
      </p:sp>
    </p:spTree>
    <p:extLst>
      <p:ext uri="{BB962C8B-B14F-4D97-AF65-F5344CB8AC3E}">
        <p14:creationId xmlns:p14="http://schemas.microsoft.com/office/powerpoint/2010/main" val="2684122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623-A8CF-4792-9E03-D6B6F0033CE0}"/>
              </a:ext>
            </a:extLst>
          </p:cNvPr>
          <p:cNvSpPr>
            <a:spLocks noGrp="1"/>
          </p:cNvSpPr>
          <p:nvPr>
            <p:ph type="title"/>
          </p:nvPr>
        </p:nvSpPr>
        <p:spPr/>
        <p:txBody>
          <a:bodyPr/>
          <a:lstStyle/>
          <a:p>
            <a:r>
              <a:rPr lang="en-US" dirty="0"/>
              <a:t>Counting and correlating among sections: </a:t>
            </a:r>
            <a:r>
              <a:rPr lang="en-US" i="1" dirty="0"/>
              <a:t>Pride and Prejudice </a:t>
            </a:r>
            <a:r>
              <a:rPr lang="en-US" dirty="0"/>
              <a:t>II</a:t>
            </a:r>
            <a:endParaRPr lang="nl-NL" dirty="0"/>
          </a:p>
        </p:txBody>
      </p:sp>
      <p:sp>
        <p:nvSpPr>
          <p:cNvPr id="3" name="Content Placeholder 2">
            <a:extLst>
              <a:ext uri="{FF2B5EF4-FFF2-40B4-BE49-F238E27FC236}">
                <a16:creationId xmlns:a16="http://schemas.microsoft.com/office/drawing/2014/main" id="{A993AD32-B071-4452-A511-48C98331E425}"/>
              </a:ext>
            </a:extLst>
          </p:cNvPr>
          <p:cNvSpPr>
            <a:spLocks noGrp="1"/>
          </p:cNvSpPr>
          <p:nvPr>
            <p:ph idx="1"/>
          </p:nvPr>
        </p:nvSpPr>
        <p:spPr/>
        <p:txBody>
          <a:bodyPr>
            <a:normAutofit fontScale="77500" lnSpcReduction="20000"/>
          </a:bodyPr>
          <a:lstStyle/>
          <a:p>
            <a:pPr marL="0" indent="0">
              <a:buNone/>
            </a:pPr>
            <a:r>
              <a:rPr lang="en-US" dirty="0"/>
              <a:t>12b. Let’s use the </a:t>
            </a:r>
            <a:r>
              <a:rPr lang="en-US" sz="2400" dirty="0" err="1"/>
              <a:t>pairwaise_count</a:t>
            </a:r>
            <a:r>
              <a:rPr lang="en-US" sz="2400" dirty="0"/>
              <a:t>() </a:t>
            </a:r>
            <a:r>
              <a:rPr lang="en-US" dirty="0"/>
              <a:t>function from the </a:t>
            </a:r>
            <a:r>
              <a:rPr lang="en-US" sz="2400" dirty="0" err="1"/>
              <a:t>widyr</a:t>
            </a:r>
            <a:r>
              <a:rPr lang="en-US" dirty="0"/>
              <a:t> package to let us count common pairs of words co-appearing within the same section. It will result in one row for each pair of words in the </a:t>
            </a:r>
            <a:r>
              <a:rPr lang="en-US" sz="2400" dirty="0"/>
              <a:t>word</a:t>
            </a:r>
            <a:r>
              <a:rPr lang="en-US" dirty="0"/>
              <a:t> variable. Can you complete the count by using the function mentioned above and providing it with the information on what to count?</a:t>
            </a:r>
          </a:p>
          <a:p>
            <a:pPr marL="0" indent="0">
              <a:buNone/>
            </a:pPr>
            <a:endParaRPr lang="en-US" dirty="0"/>
          </a:p>
          <a:p>
            <a:pPr marL="0" indent="0">
              <a:buNone/>
            </a:pPr>
            <a:r>
              <a:rPr lang="en-US" dirty="0"/>
              <a:t>library(</a:t>
            </a:r>
            <a:r>
              <a:rPr lang="en-US" dirty="0" err="1"/>
              <a:t>widyr</a:t>
            </a:r>
            <a:r>
              <a:rPr lang="en-US" dirty="0"/>
              <a:t>)</a:t>
            </a:r>
          </a:p>
          <a:p>
            <a:pPr marL="0" indent="0">
              <a:buNone/>
            </a:pPr>
            <a:endParaRPr lang="en-US" dirty="0"/>
          </a:p>
          <a:p>
            <a:pPr marL="0" indent="0">
              <a:buNone/>
            </a:pPr>
            <a:r>
              <a:rPr lang="en-US" dirty="0"/>
              <a:t># count words co-</a:t>
            </a:r>
            <a:r>
              <a:rPr lang="en-US" dirty="0" err="1"/>
              <a:t>occuring</a:t>
            </a:r>
            <a:r>
              <a:rPr lang="en-US" dirty="0"/>
              <a:t> within sections</a:t>
            </a:r>
          </a:p>
          <a:p>
            <a:pPr marL="0" indent="0">
              <a:buNone/>
            </a:pPr>
            <a:r>
              <a:rPr lang="en-US" dirty="0" err="1"/>
              <a:t>word_pairs</a:t>
            </a:r>
            <a:r>
              <a:rPr lang="en-US" dirty="0"/>
              <a:t> &lt;- </a:t>
            </a:r>
            <a:r>
              <a:rPr lang="en-US" dirty="0" err="1"/>
              <a:t>austen_section_words</a:t>
            </a:r>
            <a:r>
              <a:rPr lang="en-US" dirty="0"/>
              <a:t> %&gt;%</a:t>
            </a:r>
          </a:p>
          <a:p>
            <a:pPr marL="0" indent="0">
              <a:buNone/>
            </a:pPr>
            <a:r>
              <a:rPr lang="en-US" dirty="0"/>
              <a:t>  </a:t>
            </a:r>
            <a:r>
              <a:rPr lang="en-US" b="1" dirty="0">
                <a:solidFill>
                  <a:srgbClr val="FF0000"/>
                </a:solidFill>
              </a:rPr>
              <a:t>???_???</a:t>
            </a:r>
            <a:r>
              <a:rPr lang="en-US" dirty="0"/>
              <a:t>(section, sort = TRUE)</a:t>
            </a:r>
          </a:p>
          <a:p>
            <a:pPr marL="0" indent="0">
              <a:buNone/>
            </a:pPr>
            <a:endParaRPr lang="en-US" dirty="0"/>
          </a:p>
          <a:p>
            <a:pPr marL="0" indent="0">
              <a:buNone/>
            </a:pPr>
            <a:r>
              <a:rPr lang="en-US" dirty="0" err="1"/>
              <a:t>word_pairs</a:t>
            </a:r>
            <a:endParaRPr lang="nl-NL" dirty="0"/>
          </a:p>
        </p:txBody>
      </p:sp>
    </p:spTree>
    <p:extLst>
      <p:ext uri="{BB962C8B-B14F-4D97-AF65-F5344CB8AC3E}">
        <p14:creationId xmlns:p14="http://schemas.microsoft.com/office/powerpoint/2010/main" val="2230745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E397-DB77-45E2-B832-F58DD5775DA6}"/>
              </a:ext>
            </a:extLst>
          </p:cNvPr>
          <p:cNvSpPr>
            <a:spLocks noGrp="1"/>
          </p:cNvSpPr>
          <p:nvPr>
            <p:ph type="title"/>
          </p:nvPr>
        </p:nvSpPr>
        <p:spPr/>
        <p:txBody>
          <a:bodyPr/>
          <a:lstStyle/>
          <a:p>
            <a:r>
              <a:rPr lang="en-US" dirty="0"/>
              <a:t>Counting and correlating among sections: </a:t>
            </a:r>
            <a:r>
              <a:rPr lang="en-US" i="1" dirty="0"/>
              <a:t>Pride and Prejudice </a:t>
            </a:r>
            <a:r>
              <a:rPr lang="en-US" dirty="0"/>
              <a:t>III</a:t>
            </a:r>
            <a:endParaRPr lang="nl-NL" dirty="0"/>
          </a:p>
        </p:txBody>
      </p:sp>
      <p:sp>
        <p:nvSpPr>
          <p:cNvPr id="3" name="Content Placeholder 2">
            <a:extLst>
              <a:ext uri="{FF2B5EF4-FFF2-40B4-BE49-F238E27FC236}">
                <a16:creationId xmlns:a16="http://schemas.microsoft.com/office/drawing/2014/main" id="{A994C36D-11F2-4C9C-AF6E-9CC661D77453}"/>
              </a:ext>
            </a:extLst>
          </p:cNvPr>
          <p:cNvSpPr>
            <a:spLocks noGrp="1"/>
          </p:cNvSpPr>
          <p:nvPr>
            <p:ph idx="1"/>
          </p:nvPr>
        </p:nvSpPr>
        <p:spPr>
          <a:xfrm>
            <a:off x="838200" y="1825624"/>
            <a:ext cx="10515600" cy="4869815"/>
          </a:xfrm>
        </p:spPr>
        <p:txBody>
          <a:bodyPr>
            <a:normAutofit lnSpcReduction="10000"/>
          </a:bodyPr>
          <a:lstStyle/>
          <a:p>
            <a:r>
              <a:rPr lang="en-US" dirty="0"/>
              <a:t>Pairs like “Elizabeth” and “Darcy” are the most common co-occurring words, but that’s not particularly meaningful since </a:t>
            </a:r>
            <a:r>
              <a:rPr lang="en-US" i="1" dirty="0"/>
              <a:t>they’re also the most common individual words.</a:t>
            </a:r>
            <a:r>
              <a:rPr lang="en-US" dirty="0"/>
              <a:t> We may instead want to examine </a:t>
            </a:r>
            <a:r>
              <a:rPr lang="en-US" b="1" dirty="0"/>
              <a:t>correlation</a:t>
            </a:r>
            <a:r>
              <a:rPr lang="en-US" dirty="0"/>
              <a:t> among words, which indicates how often they appear together relative to how often they appear separately.</a:t>
            </a:r>
          </a:p>
          <a:p>
            <a:r>
              <a:rPr lang="en-US" dirty="0"/>
              <a:t>We will now use the </a:t>
            </a:r>
            <a:r>
              <a:rPr lang="en-US" sz="2400" dirty="0" err="1"/>
              <a:t>pairwise_corr</a:t>
            </a:r>
            <a:r>
              <a:rPr lang="en-US" sz="2400" dirty="0"/>
              <a:t>() </a:t>
            </a:r>
            <a:r>
              <a:rPr lang="en-US" dirty="0"/>
              <a:t>function in </a:t>
            </a:r>
            <a:r>
              <a:rPr lang="en-US" sz="2400" dirty="0" err="1"/>
              <a:t>widyr</a:t>
            </a:r>
            <a:r>
              <a:rPr lang="en-US" dirty="0"/>
              <a:t> to help us find the </a:t>
            </a:r>
            <a:r>
              <a:rPr lang="en-US" i="1" dirty="0"/>
              <a:t>phi coefficient </a:t>
            </a:r>
            <a:r>
              <a:rPr lang="en-US" dirty="0"/>
              <a:t>between words based on how often they appear in the same section.</a:t>
            </a:r>
          </a:p>
          <a:p>
            <a:pPr marL="0" indent="0">
              <a:buNone/>
            </a:pPr>
            <a:endParaRPr lang="en-US" dirty="0"/>
          </a:p>
          <a:p>
            <a:pPr marL="0" indent="0" algn="ctr">
              <a:buNone/>
            </a:pPr>
            <a:r>
              <a:rPr lang="en-US" dirty="0"/>
              <a:t>		</a:t>
            </a:r>
            <a:r>
              <a:rPr lang="en-US" i="1" dirty="0"/>
              <a:t>The focus of the phi coefficient is how much more likely it is that either </a:t>
            </a:r>
            <a:r>
              <a:rPr lang="en-US" b="1" i="1" dirty="0"/>
              <a:t>both</a:t>
            </a:r>
            <a:r>
              <a:rPr lang="en-US" i="1" dirty="0"/>
              <a:t> word X and Y appear, or </a:t>
            </a:r>
            <a:r>
              <a:rPr lang="en-US" b="1" i="1" dirty="0"/>
              <a:t>neither</a:t>
            </a:r>
            <a:r>
              <a:rPr lang="en-US" i="1" dirty="0"/>
              <a:t> do, than that one appears without the other.</a:t>
            </a:r>
            <a:endParaRPr lang="nl-NL" i="1" dirty="0"/>
          </a:p>
        </p:txBody>
      </p:sp>
    </p:spTree>
    <p:extLst>
      <p:ext uri="{BB962C8B-B14F-4D97-AF65-F5344CB8AC3E}">
        <p14:creationId xmlns:p14="http://schemas.microsoft.com/office/powerpoint/2010/main" val="1040695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7CE5-A2C5-4E13-8AFA-35BA44DD50A2}"/>
              </a:ext>
            </a:extLst>
          </p:cNvPr>
          <p:cNvSpPr>
            <a:spLocks noGrp="1"/>
          </p:cNvSpPr>
          <p:nvPr>
            <p:ph type="title"/>
          </p:nvPr>
        </p:nvSpPr>
        <p:spPr/>
        <p:txBody>
          <a:bodyPr/>
          <a:lstStyle/>
          <a:p>
            <a:r>
              <a:rPr lang="en-US" dirty="0"/>
              <a:t>Counting and correlating among sections: </a:t>
            </a:r>
            <a:r>
              <a:rPr lang="en-US" i="1" dirty="0"/>
              <a:t>Pride and Prejudice </a:t>
            </a:r>
            <a:r>
              <a:rPr lang="en-US" dirty="0"/>
              <a:t>IV</a:t>
            </a:r>
            <a:endParaRPr lang="nl-NL" dirty="0"/>
          </a:p>
        </p:txBody>
      </p:sp>
      <p:sp>
        <p:nvSpPr>
          <p:cNvPr id="3" name="Content Placeholder 2">
            <a:extLst>
              <a:ext uri="{FF2B5EF4-FFF2-40B4-BE49-F238E27FC236}">
                <a16:creationId xmlns:a16="http://schemas.microsoft.com/office/drawing/2014/main" id="{09B38EEC-C7B5-46CA-9E8D-4F90DE89D2A4}"/>
              </a:ext>
            </a:extLst>
          </p:cNvPr>
          <p:cNvSpPr>
            <a:spLocks noGrp="1"/>
          </p:cNvSpPr>
          <p:nvPr>
            <p:ph idx="1"/>
          </p:nvPr>
        </p:nvSpPr>
        <p:spPr/>
        <p:txBody>
          <a:bodyPr>
            <a:normAutofit fontScale="92500" lnSpcReduction="20000"/>
          </a:bodyPr>
          <a:lstStyle/>
          <a:p>
            <a:pPr marL="0" indent="0">
              <a:buNone/>
            </a:pPr>
            <a:r>
              <a:rPr lang="en-US" dirty="0"/>
              <a:t>12c. The syntax of the </a:t>
            </a:r>
            <a:r>
              <a:rPr lang="en-US" sz="2600" dirty="0" err="1"/>
              <a:t>pairwise_corr</a:t>
            </a:r>
            <a:r>
              <a:rPr lang="en-US" sz="2600" dirty="0"/>
              <a:t>() </a:t>
            </a:r>
            <a:r>
              <a:rPr lang="en-US" dirty="0"/>
              <a:t>function is similar to that of </a:t>
            </a:r>
            <a:r>
              <a:rPr lang="en-US" sz="2600" dirty="0" err="1"/>
              <a:t>pairwise_count</a:t>
            </a:r>
            <a:r>
              <a:rPr lang="en-US" sz="2600" dirty="0"/>
              <a:t>()</a:t>
            </a:r>
            <a:r>
              <a:rPr lang="en-US" sz="3000" dirty="0"/>
              <a:t>. </a:t>
            </a:r>
            <a:r>
              <a:rPr lang="en-US" dirty="0"/>
              <a:t>Just run it!</a:t>
            </a:r>
          </a:p>
          <a:p>
            <a:pPr marL="0" indent="0">
              <a:buNone/>
            </a:pPr>
            <a:endParaRPr lang="en-US" dirty="0"/>
          </a:p>
          <a:p>
            <a:pPr marL="0" indent="0">
              <a:buNone/>
            </a:pPr>
            <a:endParaRPr lang="en-US" dirty="0"/>
          </a:p>
          <a:p>
            <a:pPr marL="0" indent="0">
              <a:buNone/>
            </a:pPr>
            <a:r>
              <a:rPr lang="en-US" dirty="0"/>
              <a:t># we need to filter for at least relatively common words first</a:t>
            </a:r>
          </a:p>
          <a:p>
            <a:pPr marL="0" indent="0">
              <a:buNone/>
            </a:pPr>
            <a:r>
              <a:rPr lang="en-US" dirty="0" err="1"/>
              <a:t>word_cors</a:t>
            </a:r>
            <a:r>
              <a:rPr lang="en-US" dirty="0"/>
              <a:t> &lt;- </a:t>
            </a:r>
            <a:r>
              <a:rPr lang="en-US" dirty="0" err="1"/>
              <a:t>austen_section_words</a:t>
            </a:r>
            <a:r>
              <a:rPr lang="en-US" dirty="0"/>
              <a:t> %&gt;%</a:t>
            </a:r>
          </a:p>
          <a:p>
            <a:pPr marL="0" indent="0">
              <a:buNone/>
            </a:pPr>
            <a:r>
              <a:rPr lang="en-US" dirty="0"/>
              <a:t>  </a:t>
            </a:r>
            <a:r>
              <a:rPr lang="en-US" dirty="0" err="1"/>
              <a:t>group_by</a:t>
            </a:r>
            <a:r>
              <a:rPr lang="en-US" dirty="0"/>
              <a:t>(word) %&gt;%</a:t>
            </a:r>
          </a:p>
          <a:p>
            <a:pPr marL="0" indent="0">
              <a:buNone/>
            </a:pPr>
            <a:r>
              <a:rPr lang="en-US" dirty="0"/>
              <a:t>  filter(n() &gt;= 20) %&gt;%</a:t>
            </a:r>
          </a:p>
          <a:p>
            <a:pPr marL="0" indent="0">
              <a:buNone/>
            </a:pPr>
            <a:r>
              <a:rPr lang="en-US" dirty="0"/>
              <a:t>  </a:t>
            </a:r>
            <a:r>
              <a:rPr lang="en-US" dirty="0" err="1"/>
              <a:t>pairwise_cor</a:t>
            </a:r>
            <a:r>
              <a:rPr lang="en-US" dirty="0"/>
              <a:t>(word, section, sort = TRUE)</a:t>
            </a:r>
          </a:p>
          <a:p>
            <a:pPr marL="0" indent="0">
              <a:buNone/>
            </a:pPr>
            <a:endParaRPr lang="en-US" dirty="0"/>
          </a:p>
          <a:p>
            <a:pPr marL="0" indent="0">
              <a:buNone/>
            </a:pPr>
            <a:r>
              <a:rPr lang="en-US" dirty="0" err="1"/>
              <a:t>word_cors</a:t>
            </a:r>
            <a:endParaRPr lang="nl-NL" dirty="0"/>
          </a:p>
        </p:txBody>
      </p:sp>
      <p:sp>
        <p:nvSpPr>
          <p:cNvPr id="4" name="TextBox 3">
            <a:extLst>
              <a:ext uri="{FF2B5EF4-FFF2-40B4-BE49-F238E27FC236}">
                <a16:creationId xmlns:a16="http://schemas.microsoft.com/office/drawing/2014/main" id="{D1002D2A-17E9-4EA2-9F08-14CF1D6F277B}"/>
              </a:ext>
            </a:extLst>
          </p:cNvPr>
          <p:cNvSpPr txBox="1"/>
          <p:nvPr/>
        </p:nvSpPr>
        <p:spPr>
          <a:xfrm>
            <a:off x="8323580" y="4145638"/>
            <a:ext cx="2070100" cy="2031325"/>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The output format is helpful for exploration. For example, we could find the words most correlated with specific words… </a:t>
            </a:r>
            <a:endParaRPr lang="nl-NL" dirty="0"/>
          </a:p>
        </p:txBody>
      </p:sp>
    </p:spTree>
    <p:extLst>
      <p:ext uri="{BB962C8B-B14F-4D97-AF65-F5344CB8AC3E}">
        <p14:creationId xmlns:p14="http://schemas.microsoft.com/office/powerpoint/2010/main" val="2228791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6ADC-D436-41B0-919E-981B686D5E53}"/>
              </a:ext>
            </a:extLst>
          </p:cNvPr>
          <p:cNvSpPr>
            <a:spLocks noGrp="1"/>
          </p:cNvSpPr>
          <p:nvPr>
            <p:ph type="title"/>
          </p:nvPr>
        </p:nvSpPr>
        <p:spPr/>
        <p:txBody>
          <a:bodyPr/>
          <a:lstStyle/>
          <a:p>
            <a:r>
              <a:rPr lang="en-US" dirty="0"/>
              <a:t>Counting and correlating among sections: </a:t>
            </a:r>
            <a:r>
              <a:rPr lang="en-US" i="1" dirty="0"/>
              <a:t>Pride and Prejudice </a:t>
            </a:r>
            <a:r>
              <a:rPr lang="en-US" dirty="0"/>
              <a:t>V</a:t>
            </a:r>
            <a:endParaRPr lang="nl-NL" dirty="0"/>
          </a:p>
        </p:txBody>
      </p:sp>
      <p:sp>
        <p:nvSpPr>
          <p:cNvPr id="3" name="Content Placeholder 2">
            <a:extLst>
              <a:ext uri="{FF2B5EF4-FFF2-40B4-BE49-F238E27FC236}">
                <a16:creationId xmlns:a16="http://schemas.microsoft.com/office/drawing/2014/main" id="{A917CA11-F358-458D-AB62-64DD7E87FE58}"/>
              </a:ext>
            </a:extLst>
          </p:cNvPr>
          <p:cNvSpPr>
            <a:spLocks noGrp="1"/>
          </p:cNvSpPr>
          <p:nvPr>
            <p:ph idx="1"/>
          </p:nvPr>
        </p:nvSpPr>
        <p:spPr/>
        <p:txBody>
          <a:bodyPr>
            <a:normAutofit fontScale="47500" lnSpcReduction="20000"/>
          </a:bodyPr>
          <a:lstStyle/>
          <a:p>
            <a:pPr marL="0" indent="0">
              <a:buNone/>
            </a:pPr>
            <a:r>
              <a:rPr lang="en-US" sz="5000" dirty="0"/>
              <a:t>12d. Let’s pick some interesting words and find the other words most associated with them! You can pick your own and add them to the code below. And do you remember the function we have used a few times to plot your results? Fill it in as well!</a:t>
            </a:r>
          </a:p>
          <a:p>
            <a:pPr marL="0" indent="0">
              <a:buNone/>
            </a:pPr>
            <a:endParaRPr lang="en-US" dirty="0"/>
          </a:p>
          <a:p>
            <a:pPr marL="0" indent="0">
              <a:buNone/>
            </a:pPr>
            <a:endParaRPr lang="en-US" dirty="0"/>
          </a:p>
          <a:p>
            <a:pPr marL="0" indent="0">
              <a:buNone/>
            </a:pPr>
            <a:r>
              <a:rPr lang="en-US" dirty="0" err="1"/>
              <a:t>word_cors</a:t>
            </a:r>
            <a:r>
              <a:rPr lang="en-US" dirty="0"/>
              <a:t> %&gt;%</a:t>
            </a:r>
          </a:p>
          <a:p>
            <a:pPr marL="0" indent="0">
              <a:buNone/>
            </a:pPr>
            <a:r>
              <a:rPr lang="en-US" dirty="0"/>
              <a:t>  filter(item1 %in% c(“</a:t>
            </a:r>
            <a:r>
              <a:rPr lang="en-US" b="1" dirty="0">
                <a:solidFill>
                  <a:srgbClr val="FF0000"/>
                </a:solidFill>
              </a:rPr>
              <a:t>???</a:t>
            </a:r>
            <a:r>
              <a:rPr lang="en-US" dirty="0"/>
              <a:t>", “</a:t>
            </a:r>
            <a:r>
              <a:rPr lang="en-US" b="1" dirty="0">
                <a:solidFill>
                  <a:srgbClr val="FF0000"/>
                </a:solidFill>
              </a:rPr>
              <a:t>???</a:t>
            </a:r>
            <a:r>
              <a:rPr lang="en-US" dirty="0"/>
              <a:t>", “</a:t>
            </a:r>
            <a:r>
              <a:rPr lang="en-US" b="1" dirty="0">
                <a:solidFill>
                  <a:srgbClr val="FF0000"/>
                </a:solidFill>
              </a:rPr>
              <a:t>???</a:t>
            </a:r>
            <a:r>
              <a:rPr lang="en-US" dirty="0"/>
              <a:t>", “</a:t>
            </a:r>
            <a:r>
              <a:rPr lang="en-US" b="1" dirty="0">
                <a:solidFill>
                  <a:srgbClr val="FF0000"/>
                </a:solidFill>
              </a:rPr>
              <a:t>???</a:t>
            </a:r>
            <a:r>
              <a:rPr lang="en-US" dirty="0"/>
              <a:t>")) %&gt;%</a:t>
            </a:r>
          </a:p>
          <a:p>
            <a:pPr marL="0" indent="0">
              <a:buNone/>
            </a:pPr>
            <a:r>
              <a:rPr lang="en-US" dirty="0"/>
              <a:t>  </a:t>
            </a:r>
            <a:r>
              <a:rPr lang="en-US" dirty="0" err="1"/>
              <a:t>group_by</a:t>
            </a:r>
            <a:r>
              <a:rPr lang="en-US" dirty="0"/>
              <a:t>(item1) %&gt;%</a:t>
            </a:r>
          </a:p>
          <a:p>
            <a:pPr marL="0" indent="0">
              <a:buNone/>
            </a:pPr>
            <a:r>
              <a:rPr lang="en-US" dirty="0"/>
              <a:t>  </a:t>
            </a:r>
            <a:r>
              <a:rPr lang="en-US" dirty="0" err="1"/>
              <a:t>slice_max</a:t>
            </a:r>
            <a:r>
              <a:rPr lang="en-US" dirty="0"/>
              <a:t>(correlation, n = 6) %&gt;%</a:t>
            </a:r>
          </a:p>
          <a:p>
            <a:pPr marL="0" indent="0">
              <a:buNone/>
            </a:pPr>
            <a:r>
              <a:rPr lang="en-US" dirty="0"/>
              <a:t>  ungroup() %&gt;%</a:t>
            </a:r>
          </a:p>
          <a:p>
            <a:pPr marL="0" indent="0">
              <a:buNone/>
            </a:pPr>
            <a:r>
              <a:rPr lang="en-US" dirty="0"/>
              <a:t>  mutate(item2 = reorder(item2, correlation)) %&gt;%</a:t>
            </a:r>
          </a:p>
          <a:p>
            <a:pPr marL="0" indent="0">
              <a:buNone/>
            </a:pPr>
            <a:r>
              <a:rPr lang="en-US" dirty="0"/>
              <a:t>  </a:t>
            </a:r>
            <a:r>
              <a:rPr lang="en-US" b="1" dirty="0">
                <a:solidFill>
                  <a:srgbClr val="FF0000"/>
                </a:solidFill>
              </a:rPr>
              <a:t>???</a:t>
            </a:r>
            <a:r>
              <a:rPr lang="en-US" dirty="0"/>
              <a:t>(</a:t>
            </a:r>
            <a:r>
              <a:rPr lang="en-US" dirty="0" err="1"/>
              <a:t>aes</a:t>
            </a:r>
            <a:r>
              <a:rPr lang="en-US" dirty="0"/>
              <a:t>(item2, correlation)) +</a:t>
            </a:r>
          </a:p>
          <a:p>
            <a:pPr marL="0" indent="0">
              <a:buNone/>
            </a:pPr>
            <a:r>
              <a:rPr lang="en-US" dirty="0"/>
              <a:t>  </a:t>
            </a:r>
            <a:r>
              <a:rPr lang="en-US" dirty="0" err="1"/>
              <a:t>geom_bar</a:t>
            </a:r>
            <a:r>
              <a:rPr lang="en-US" dirty="0"/>
              <a:t>(stat = "identity") +</a:t>
            </a:r>
          </a:p>
          <a:p>
            <a:pPr marL="0" indent="0">
              <a:buNone/>
            </a:pPr>
            <a:r>
              <a:rPr lang="en-US" dirty="0"/>
              <a:t>  </a:t>
            </a:r>
            <a:r>
              <a:rPr lang="en-US" dirty="0" err="1"/>
              <a:t>facet_wrap</a:t>
            </a:r>
            <a:r>
              <a:rPr lang="en-US" dirty="0"/>
              <a:t>(~ item1, scales = "free") +</a:t>
            </a:r>
          </a:p>
          <a:p>
            <a:pPr marL="0" indent="0">
              <a:buNone/>
            </a:pPr>
            <a:r>
              <a:rPr lang="en-US" dirty="0"/>
              <a:t>  </a:t>
            </a:r>
            <a:r>
              <a:rPr lang="en-US" dirty="0" err="1"/>
              <a:t>coord_flip</a:t>
            </a:r>
            <a:r>
              <a:rPr lang="en-US" dirty="0"/>
              <a:t>() </a:t>
            </a:r>
            <a:endParaRPr lang="nl-NL" dirty="0"/>
          </a:p>
        </p:txBody>
      </p:sp>
      <p:sp>
        <p:nvSpPr>
          <p:cNvPr id="4" name="TextBox 3">
            <a:extLst>
              <a:ext uri="{FF2B5EF4-FFF2-40B4-BE49-F238E27FC236}">
                <a16:creationId xmlns:a16="http://schemas.microsoft.com/office/drawing/2014/main" id="{903A205F-866B-40D3-89AD-3D4017F0E133}"/>
              </a:ext>
            </a:extLst>
          </p:cNvPr>
          <p:cNvSpPr txBox="1"/>
          <p:nvPr/>
        </p:nvSpPr>
        <p:spPr>
          <a:xfrm>
            <a:off x="6573520" y="2946399"/>
            <a:ext cx="2661920" cy="3139321"/>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You can play around with this code, changing the words you want to filter by. In this way, you can perform exploratory analyses by looking at your bar graphs: What word correlations stand out? What is worth looking into in more depth? </a:t>
            </a:r>
            <a:endParaRPr lang="nl-NL" dirty="0"/>
          </a:p>
        </p:txBody>
      </p:sp>
    </p:spTree>
    <p:extLst>
      <p:ext uri="{BB962C8B-B14F-4D97-AF65-F5344CB8AC3E}">
        <p14:creationId xmlns:p14="http://schemas.microsoft.com/office/powerpoint/2010/main" val="3208889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F1B1-94DD-4BB7-81F5-5286973400BF}"/>
              </a:ext>
            </a:extLst>
          </p:cNvPr>
          <p:cNvSpPr>
            <a:spLocks noGrp="1"/>
          </p:cNvSpPr>
          <p:nvPr>
            <p:ph type="title"/>
          </p:nvPr>
        </p:nvSpPr>
        <p:spPr/>
        <p:txBody>
          <a:bodyPr>
            <a:normAutofit fontScale="90000"/>
          </a:bodyPr>
          <a:lstStyle/>
          <a:p>
            <a:r>
              <a:rPr lang="en-US" dirty="0"/>
              <a:t>Congratulations, you now know the basics of R and Text Mining with R within the </a:t>
            </a:r>
            <a:r>
              <a:rPr lang="en-US" dirty="0" err="1"/>
              <a:t>Tidyverse</a:t>
            </a:r>
            <a:r>
              <a:rPr lang="en-US" dirty="0"/>
              <a:t>! </a:t>
            </a:r>
            <a:endParaRPr lang="nl-NL" dirty="0"/>
          </a:p>
        </p:txBody>
      </p:sp>
      <p:sp>
        <p:nvSpPr>
          <p:cNvPr id="3" name="Content Placeholder 2">
            <a:extLst>
              <a:ext uri="{FF2B5EF4-FFF2-40B4-BE49-F238E27FC236}">
                <a16:creationId xmlns:a16="http://schemas.microsoft.com/office/drawing/2014/main" id="{416DE830-F535-45F1-ABC1-F822CFCF75E1}"/>
              </a:ext>
            </a:extLst>
          </p:cNvPr>
          <p:cNvSpPr>
            <a:spLocks noGrp="1"/>
          </p:cNvSpPr>
          <p:nvPr>
            <p:ph idx="1"/>
          </p:nvPr>
        </p:nvSpPr>
        <p:spPr/>
        <p:txBody>
          <a:bodyPr/>
          <a:lstStyle/>
          <a:p>
            <a:pPr marL="0" indent="0">
              <a:buNone/>
            </a:pPr>
            <a:endParaRPr lang="nl-NL" dirty="0"/>
          </a:p>
        </p:txBody>
      </p:sp>
    </p:spTree>
    <p:extLst>
      <p:ext uri="{BB962C8B-B14F-4D97-AF65-F5344CB8AC3E}">
        <p14:creationId xmlns:p14="http://schemas.microsoft.com/office/powerpoint/2010/main" val="129398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6B1F-D8D2-4441-A6C3-7D63CEF5CA66}"/>
              </a:ext>
            </a:extLst>
          </p:cNvPr>
          <p:cNvSpPr>
            <a:spLocks noGrp="1"/>
          </p:cNvSpPr>
          <p:nvPr>
            <p:ph type="title"/>
          </p:nvPr>
        </p:nvSpPr>
        <p:spPr/>
        <p:txBody>
          <a:bodyPr/>
          <a:lstStyle/>
          <a:p>
            <a:r>
              <a:rPr lang="en-US" dirty="0"/>
              <a:t>Tidy format a text corpus I</a:t>
            </a:r>
            <a:endParaRPr lang="nl-NL" dirty="0"/>
          </a:p>
        </p:txBody>
      </p:sp>
      <p:sp>
        <p:nvSpPr>
          <p:cNvPr id="3" name="Content Placeholder 2">
            <a:extLst>
              <a:ext uri="{FF2B5EF4-FFF2-40B4-BE49-F238E27FC236}">
                <a16:creationId xmlns:a16="http://schemas.microsoft.com/office/drawing/2014/main" id="{7FC3BD3E-0E3E-4181-B3E5-BFD52021AAD0}"/>
              </a:ext>
            </a:extLst>
          </p:cNvPr>
          <p:cNvSpPr>
            <a:spLocks noGrp="1"/>
          </p:cNvSpPr>
          <p:nvPr>
            <p:ph idx="1"/>
          </p:nvPr>
        </p:nvSpPr>
        <p:spPr>
          <a:xfrm>
            <a:off x="838200" y="1604689"/>
            <a:ext cx="10515600" cy="4746625"/>
          </a:xfrm>
        </p:spPr>
        <p:txBody>
          <a:bodyPr>
            <a:normAutofit lnSpcReduction="10000"/>
          </a:bodyPr>
          <a:lstStyle/>
          <a:p>
            <a:pPr marL="0" indent="0">
              <a:buNone/>
            </a:pPr>
            <a:r>
              <a:rPr lang="en-US" i="1" dirty="0"/>
              <a:t>Exercise 7</a:t>
            </a:r>
          </a:p>
          <a:p>
            <a:pPr marL="0" indent="0">
              <a:buNone/>
            </a:pPr>
            <a:r>
              <a:rPr lang="en-US" dirty="0"/>
              <a:t>Let’s try and turn this poem by Emily Dickinson into a tidy text dataset!</a:t>
            </a:r>
          </a:p>
          <a:p>
            <a:pPr marL="0" indent="0">
              <a:buNone/>
            </a:pPr>
            <a:r>
              <a:rPr lang="en-US" dirty="0"/>
              <a:t>First, install the </a:t>
            </a:r>
            <a:r>
              <a:rPr lang="en-US" dirty="0" err="1"/>
              <a:t>Tidyverse</a:t>
            </a:r>
            <a:r>
              <a:rPr lang="en-US" dirty="0"/>
              <a:t> packages you need during the afternoon session; they are listed in your RStudio environment in the second code block (this might take a while). </a:t>
            </a:r>
          </a:p>
          <a:p>
            <a:pPr marL="0" indent="0">
              <a:buNone/>
            </a:pPr>
            <a:r>
              <a:rPr lang="en-US" dirty="0"/>
              <a:t>7a. Now let’s start tidy-texting Dickinson’s poem. Run the following lines of code:</a:t>
            </a:r>
          </a:p>
          <a:p>
            <a:pPr marL="0" indent="0">
              <a:buNone/>
            </a:pPr>
            <a:endParaRPr lang="en-US" dirty="0"/>
          </a:p>
          <a:p>
            <a:pPr marL="0" indent="0">
              <a:buNone/>
            </a:pPr>
            <a:r>
              <a:rPr lang="en-US" sz="1800" dirty="0"/>
              <a:t>text &lt;- c("Because I could not stop for Death -",</a:t>
            </a:r>
          </a:p>
          <a:p>
            <a:pPr marL="0" indent="0">
              <a:buNone/>
            </a:pPr>
            <a:r>
              <a:rPr lang="en-US" sz="1800" dirty="0"/>
              <a:t>          "He kindly stopped for me -",</a:t>
            </a:r>
          </a:p>
          <a:p>
            <a:pPr marL="0" indent="0">
              <a:buNone/>
            </a:pPr>
            <a:r>
              <a:rPr lang="en-US" sz="1800" dirty="0"/>
              <a:t>          "The Carriage held but just Ourselves -",</a:t>
            </a:r>
          </a:p>
          <a:p>
            <a:pPr marL="0" indent="0">
              <a:buNone/>
            </a:pPr>
            <a:r>
              <a:rPr lang="en-US" sz="1800" dirty="0"/>
              <a:t>          "and Immortality")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nl-NL" dirty="0"/>
          </a:p>
        </p:txBody>
      </p:sp>
      <p:sp>
        <p:nvSpPr>
          <p:cNvPr id="6" name="TextBox 5">
            <a:extLst>
              <a:ext uri="{FF2B5EF4-FFF2-40B4-BE49-F238E27FC236}">
                <a16:creationId xmlns:a16="http://schemas.microsoft.com/office/drawing/2014/main" id="{D7C9DC87-CF68-40EB-9142-A2E4943EEB33}"/>
              </a:ext>
            </a:extLst>
          </p:cNvPr>
          <p:cNvSpPr txBox="1"/>
          <p:nvPr/>
        </p:nvSpPr>
        <p:spPr>
          <a:xfrm>
            <a:off x="6876415" y="4596988"/>
            <a:ext cx="3587115"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The output you will get is a typical character vector that we might want to analyze. In order to turn it into a tidy text dataset, we first need to put it into a data frame.</a:t>
            </a:r>
            <a:endParaRPr lang="nl-NL" dirty="0"/>
          </a:p>
          <a:p>
            <a:endParaRPr lang="nl-NL" dirty="0"/>
          </a:p>
        </p:txBody>
      </p:sp>
    </p:spTree>
    <p:extLst>
      <p:ext uri="{BB962C8B-B14F-4D97-AF65-F5344CB8AC3E}">
        <p14:creationId xmlns:p14="http://schemas.microsoft.com/office/powerpoint/2010/main" val="22548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FE58-EBCF-47C2-BA68-CBB7073E48B3}"/>
              </a:ext>
            </a:extLst>
          </p:cNvPr>
          <p:cNvSpPr>
            <a:spLocks noGrp="1"/>
          </p:cNvSpPr>
          <p:nvPr>
            <p:ph type="title"/>
          </p:nvPr>
        </p:nvSpPr>
        <p:spPr/>
        <p:txBody>
          <a:bodyPr/>
          <a:lstStyle/>
          <a:p>
            <a:r>
              <a:rPr lang="en-US" dirty="0"/>
              <a:t>Tidy format a text corpus II</a:t>
            </a:r>
            <a:endParaRPr lang="nl-NL" dirty="0"/>
          </a:p>
        </p:txBody>
      </p:sp>
      <p:sp>
        <p:nvSpPr>
          <p:cNvPr id="3" name="Content Placeholder 2">
            <a:extLst>
              <a:ext uri="{FF2B5EF4-FFF2-40B4-BE49-F238E27FC236}">
                <a16:creationId xmlns:a16="http://schemas.microsoft.com/office/drawing/2014/main" id="{59040373-9ED8-4195-85AE-E17CEC015F2E}"/>
              </a:ext>
            </a:extLst>
          </p:cNvPr>
          <p:cNvSpPr>
            <a:spLocks noGrp="1"/>
          </p:cNvSpPr>
          <p:nvPr>
            <p:ph idx="1"/>
          </p:nvPr>
        </p:nvSpPr>
        <p:spPr/>
        <p:txBody>
          <a:bodyPr>
            <a:normAutofit/>
          </a:bodyPr>
          <a:lstStyle/>
          <a:p>
            <a:pPr marL="0" indent="0">
              <a:buNone/>
            </a:pPr>
            <a:r>
              <a:rPr lang="en-US" dirty="0"/>
              <a:t>7b. Let’s call on a package from the </a:t>
            </a:r>
            <a:r>
              <a:rPr lang="en-US" dirty="0" err="1"/>
              <a:t>Tidyverse</a:t>
            </a:r>
            <a:r>
              <a:rPr lang="en-US" dirty="0"/>
              <a:t> that will give us the right data frame: </a:t>
            </a:r>
            <a:r>
              <a:rPr lang="en-US" sz="2400" dirty="0" err="1"/>
              <a:t>dplyr</a:t>
            </a:r>
            <a:r>
              <a:rPr lang="en-US" dirty="0"/>
              <a:t>. You can call on this package by running the following code: </a:t>
            </a:r>
          </a:p>
          <a:p>
            <a:pPr marL="0" indent="0">
              <a:buNone/>
            </a:pPr>
            <a:r>
              <a:rPr lang="nl-NL" dirty="0"/>
              <a:t>	</a:t>
            </a:r>
          </a:p>
          <a:p>
            <a:pPr marL="0" indent="0">
              <a:buNone/>
            </a:pPr>
            <a:r>
              <a:rPr lang="nl-NL" sz="1600" dirty="0"/>
              <a:t>	</a:t>
            </a:r>
            <a:r>
              <a:rPr lang="en-US" sz="1600" dirty="0"/>
              <a:t>library(</a:t>
            </a:r>
            <a:r>
              <a:rPr lang="en-US" sz="1600" dirty="0" err="1"/>
              <a:t>dplyr</a:t>
            </a:r>
            <a:r>
              <a:rPr lang="en-US" sz="1600" dirty="0"/>
              <a:t>)</a:t>
            </a:r>
          </a:p>
          <a:p>
            <a:pPr marL="0" indent="0">
              <a:buNone/>
            </a:pPr>
            <a:r>
              <a:rPr lang="en-US" sz="1600" dirty="0"/>
              <a:t>	</a:t>
            </a:r>
            <a:r>
              <a:rPr lang="en-US" sz="1600" dirty="0" err="1"/>
              <a:t>text_df</a:t>
            </a:r>
            <a:r>
              <a:rPr lang="en-US" sz="1600" dirty="0"/>
              <a:t> &lt;- </a:t>
            </a:r>
            <a:r>
              <a:rPr lang="en-US" sz="1600" dirty="0" err="1"/>
              <a:t>tibble</a:t>
            </a:r>
            <a:r>
              <a:rPr lang="en-US" sz="1600" dirty="0"/>
              <a:t>(line = 1:4, text = text)</a:t>
            </a:r>
          </a:p>
          <a:p>
            <a:pPr marL="0" indent="0">
              <a:buNone/>
            </a:pPr>
            <a:r>
              <a:rPr lang="en-US" sz="1600" dirty="0"/>
              <a:t>	</a:t>
            </a:r>
            <a:r>
              <a:rPr lang="en-US" sz="1600" dirty="0" err="1"/>
              <a:t>text_df</a:t>
            </a:r>
            <a:endParaRPr lang="nl-NL" sz="1600" dirty="0"/>
          </a:p>
        </p:txBody>
      </p:sp>
      <p:sp>
        <p:nvSpPr>
          <p:cNvPr id="5" name="TextBox 4">
            <a:extLst>
              <a:ext uri="{FF2B5EF4-FFF2-40B4-BE49-F238E27FC236}">
                <a16:creationId xmlns:a16="http://schemas.microsoft.com/office/drawing/2014/main" id="{8C1A94E6-3534-43CA-AF42-7A79A9CEE285}"/>
              </a:ext>
            </a:extLst>
          </p:cNvPr>
          <p:cNvSpPr txBox="1"/>
          <p:nvPr/>
        </p:nvSpPr>
        <p:spPr>
          <a:xfrm>
            <a:off x="6029325" y="3429000"/>
            <a:ext cx="4305300" cy="1015663"/>
          </a:xfrm>
          <a:prstGeom prst="rect">
            <a:avLst/>
          </a:prstGeom>
          <a:noFill/>
          <a:ln w="28575">
            <a:solidFill>
              <a:srgbClr val="00B0F0"/>
            </a:solidFill>
          </a:ln>
        </p:spPr>
        <p:txBody>
          <a:bodyPr wrap="square" rtlCol="0">
            <a:spAutoFit/>
          </a:bodyPr>
          <a:lstStyle/>
          <a:p>
            <a:r>
              <a:rPr lang="en-US" sz="2000" dirty="0">
                <a:sym typeface="Wingdings" panose="05000000000000000000" pitchFamily="2" charset="2"/>
              </a:rPr>
              <a:t> The output you will get is </a:t>
            </a:r>
            <a:r>
              <a:rPr lang="en-US" sz="2000" dirty="0"/>
              <a:t>a data frame we call a ‘</a:t>
            </a:r>
            <a:r>
              <a:rPr lang="en-US" sz="2000" dirty="0" err="1"/>
              <a:t>tibble</a:t>
            </a:r>
            <a:r>
              <a:rPr lang="en-US" sz="2000" dirty="0"/>
              <a:t>’, which is great for use with tidy tools. </a:t>
            </a:r>
            <a:endParaRPr lang="nl-NL" sz="2000" dirty="0"/>
          </a:p>
        </p:txBody>
      </p:sp>
    </p:spTree>
    <p:extLst>
      <p:ext uri="{BB962C8B-B14F-4D97-AF65-F5344CB8AC3E}">
        <p14:creationId xmlns:p14="http://schemas.microsoft.com/office/powerpoint/2010/main" val="190086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6C09-2A7E-4DAA-A095-EAA3FBD7EA16}"/>
              </a:ext>
            </a:extLst>
          </p:cNvPr>
          <p:cNvSpPr>
            <a:spLocks noGrp="1"/>
          </p:cNvSpPr>
          <p:nvPr>
            <p:ph type="title"/>
          </p:nvPr>
        </p:nvSpPr>
        <p:spPr/>
        <p:txBody>
          <a:bodyPr/>
          <a:lstStyle/>
          <a:p>
            <a:r>
              <a:rPr lang="en-US" dirty="0"/>
              <a:t>Tidy format a text corpus III</a:t>
            </a:r>
            <a:endParaRPr lang="nl-NL" dirty="0"/>
          </a:p>
        </p:txBody>
      </p:sp>
      <p:sp>
        <p:nvSpPr>
          <p:cNvPr id="3" name="Content Placeholder 2">
            <a:extLst>
              <a:ext uri="{FF2B5EF4-FFF2-40B4-BE49-F238E27FC236}">
                <a16:creationId xmlns:a16="http://schemas.microsoft.com/office/drawing/2014/main" id="{001FA313-7B9E-4539-934D-D3A6A3932027}"/>
              </a:ext>
            </a:extLst>
          </p:cNvPr>
          <p:cNvSpPr>
            <a:spLocks noGrp="1"/>
          </p:cNvSpPr>
          <p:nvPr>
            <p:ph idx="1"/>
          </p:nvPr>
        </p:nvSpPr>
        <p:spPr/>
        <p:txBody>
          <a:bodyPr/>
          <a:lstStyle/>
          <a:p>
            <a:pPr marL="0" indent="0">
              <a:buNone/>
            </a:pPr>
            <a:r>
              <a:rPr lang="en-US" dirty="0"/>
              <a:t>We now need to ensure that we can filter out words or count which occur most frequently, since each row is made up of multiple combined words. We need to convert this so that it has </a:t>
            </a:r>
            <a:r>
              <a:rPr lang="en-US" b="1" dirty="0"/>
              <a:t>one-token-per-document-per-row</a:t>
            </a:r>
            <a:r>
              <a:rPr lang="en-US" dirty="0"/>
              <a:t>.</a:t>
            </a:r>
          </a:p>
          <a:p>
            <a:pPr marL="0" indent="0">
              <a:buNone/>
            </a:pPr>
            <a:endParaRPr lang="en-US" dirty="0"/>
          </a:p>
          <a:p>
            <a:pPr marL="0" indent="0" algn="ctr">
              <a:buNone/>
            </a:pPr>
            <a:r>
              <a:rPr lang="en-US" i="1" dirty="0"/>
              <a:t>A token is a meaningful unit of text, most often a word, that we are interested in using for further analysis, and tokenization is the process of splitting text into tokens.</a:t>
            </a:r>
            <a:endParaRPr lang="nl-NL" i="1" dirty="0"/>
          </a:p>
        </p:txBody>
      </p:sp>
    </p:spTree>
    <p:extLst>
      <p:ext uri="{BB962C8B-B14F-4D97-AF65-F5344CB8AC3E}">
        <p14:creationId xmlns:p14="http://schemas.microsoft.com/office/powerpoint/2010/main" val="103945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FAEA-0639-4C5E-8CCF-9A1997083162}"/>
              </a:ext>
            </a:extLst>
          </p:cNvPr>
          <p:cNvSpPr>
            <a:spLocks noGrp="1"/>
          </p:cNvSpPr>
          <p:nvPr>
            <p:ph type="title"/>
          </p:nvPr>
        </p:nvSpPr>
        <p:spPr/>
        <p:txBody>
          <a:bodyPr/>
          <a:lstStyle/>
          <a:p>
            <a:r>
              <a:rPr lang="en-US" dirty="0"/>
              <a:t>Tidy format a text corpus IV</a:t>
            </a:r>
            <a:endParaRPr lang="nl-NL" dirty="0"/>
          </a:p>
        </p:txBody>
      </p:sp>
      <p:sp>
        <p:nvSpPr>
          <p:cNvPr id="3" name="Content Placeholder 2">
            <a:extLst>
              <a:ext uri="{FF2B5EF4-FFF2-40B4-BE49-F238E27FC236}">
                <a16:creationId xmlns:a16="http://schemas.microsoft.com/office/drawing/2014/main" id="{0FA454A0-9A30-4BC4-B5D1-764B762ADBA3}"/>
              </a:ext>
            </a:extLst>
          </p:cNvPr>
          <p:cNvSpPr>
            <a:spLocks noGrp="1"/>
          </p:cNvSpPr>
          <p:nvPr>
            <p:ph idx="1"/>
          </p:nvPr>
        </p:nvSpPr>
        <p:spPr>
          <a:xfrm>
            <a:off x="838200" y="1835150"/>
            <a:ext cx="10515600" cy="4351338"/>
          </a:xfrm>
        </p:spPr>
        <p:txBody>
          <a:bodyPr/>
          <a:lstStyle/>
          <a:p>
            <a:pPr marL="0" indent="0">
              <a:buNone/>
            </a:pPr>
            <a:r>
              <a:rPr lang="en-US" dirty="0"/>
              <a:t>7c. We will now break the text into individual tokens (tokenization) </a:t>
            </a:r>
            <a:r>
              <a:rPr lang="en-US" i="1" dirty="0"/>
              <a:t>and </a:t>
            </a:r>
            <a:r>
              <a:rPr lang="en-US" dirty="0"/>
              <a:t>transform it to a tidy data structure. To do this, call on the </a:t>
            </a:r>
            <a:r>
              <a:rPr lang="en-US" sz="2400" dirty="0" err="1"/>
              <a:t>unnest_tokens</a:t>
            </a:r>
            <a:r>
              <a:rPr lang="en-US" sz="2400" dirty="0"/>
              <a:t>() </a:t>
            </a:r>
            <a:r>
              <a:rPr lang="en-US" dirty="0"/>
              <a:t>function:</a:t>
            </a:r>
          </a:p>
          <a:p>
            <a:pPr marL="457200" lvl="1" indent="0">
              <a:buNone/>
            </a:pPr>
            <a:endParaRPr lang="en-US" sz="1400" dirty="0"/>
          </a:p>
          <a:p>
            <a:pPr marL="457200" lvl="1" indent="0">
              <a:buNone/>
            </a:pPr>
            <a:r>
              <a:rPr lang="en-US" sz="1600" dirty="0"/>
              <a:t>library(</a:t>
            </a:r>
            <a:r>
              <a:rPr lang="en-US" sz="1600" dirty="0" err="1"/>
              <a:t>tidytext</a:t>
            </a:r>
            <a:r>
              <a:rPr lang="en-US" sz="1600" dirty="0"/>
              <a:t>)</a:t>
            </a:r>
          </a:p>
          <a:p>
            <a:pPr marL="457200" lvl="1" indent="0">
              <a:buNone/>
            </a:pPr>
            <a:endParaRPr lang="en-US" sz="1600" dirty="0"/>
          </a:p>
          <a:p>
            <a:pPr marL="457200" lvl="1" indent="0">
              <a:buNone/>
            </a:pPr>
            <a:r>
              <a:rPr lang="en-US" sz="1600" dirty="0" err="1"/>
              <a:t>text_df</a:t>
            </a:r>
            <a:r>
              <a:rPr lang="en-US" sz="1600" dirty="0"/>
              <a:t> %&gt;%</a:t>
            </a:r>
          </a:p>
          <a:p>
            <a:pPr marL="457200" lvl="1" indent="0">
              <a:buNone/>
            </a:pPr>
            <a:r>
              <a:rPr lang="en-US" sz="1600" dirty="0"/>
              <a:t>  </a:t>
            </a:r>
            <a:r>
              <a:rPr lang="en-US" sz="1600" dirty="0" err="1"/>
              <a:t>unnest_tokens</a:t>
            </a:r>
            <a:r>
              <a:rPr lang="en-US" sz="1600" dirty="0"/>
              <a:t>(word, text)</a:t>
            </a:r>
          </a:p>
          <a:p>
            <a:pPr marL="457200" lvl="1" indent="0">
              <a:buNone/>
            </a:pPr>
            <a:endParaRPr lang="en-US" sz="1600" dirty="0"/>
          </a:p>
          <a:p>
            <a:pPr marL="0" indent="0">
              <a:buNone/>
            </a:pPr>
            <a:r>
              <a:rPr lang="en-US" dirty="0"/>
              <a:t>Now check the output! Do you see a simple table with line numbers (left) and words (right)? Then you have tokenized and structured your data for text mining within the </a:t>
            </a:r>
            <a:r>
              <a:rPr lang="en-US" dirty="0" err="1"/>
              <a:t>Tidyverse</a:t>
            </a:r>
            <a:r>
              <a:rPr lang="en-US" dirty="0"/>
              <a:t> 👍</a:t>
            </a:r>
          </a:p>
          <a:p>
            <a:pPr marL="0" indent="0">
              <a:buNone/>
            </a:pPr>
            <a:endParaRPr lang="nl-NL" dirty="0"/>
          </a:p>
        </p:txBody>
      </p:sp>
    </p:spTree>
    <p:extLst>
      <p:ext uri="{BB962C8B-B14F-4D97-AF65-F5344CB8AC3E}">
        <p14:creationId xmlns:p14="http://schemas.microsoft.com/office/powerpoint/2010/main" val="68775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135C-FB79-4688-837D-BF31D6E6CA13}"/>
              </a:ext>
            </a:extLst>
          </p:cNvPr>
          <p:cNvSpPr>
            <a:spLocks noGrp="1"/>
          </p:cNvSpPr>
          <p:nvPr>
            <p:ph type="title"/>
          </p:nvPr>
        </p:nvSpPr>
        <p:spPr/>
        <p:txBody>
          <a:bodyPr/>
          <a:lstStyle/>
          <a:p>
            <a:pPr algn="ctr"/>
            <a:r>
              <a:rPr lang="en-US" dirty="0"/>
              <a:t>What can we do with Tidy text data?</a:t>
            </a:r>
            <a:br>
              <a:rPr lang="en-US" dirty="0"/>
            </a:br>
            <a:endParaRPr lang="nl-NL" dirty="0"/>
          </a:p>
        </p:txBody>
      </p:sp>
      <p:pic>
        <p:nvPicPr>
          <p:cNvPr id="5" name="Content Placeholder 4" descr="Diagram&#10;&#10;Description automatically generated">
            <a:extLst>
              <a:ext uri="{FF2B5EF4-FFF2-40B4-BE49-F238E27FC236}">
                <a16:creationId xmlns:a16="http://schemas.microsoft.com/office/drawing/2014/main" id="{D25143C9-FE6D-433A-95D6-6BBB60164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670" y="2621103"/>
            <a:ext cx="10726660" cy="2122347"/>
          </a:xfrm>
        </p:spPr>
      </p:pic>
      <p:sp>
        <p:nvSpPr>
          <p:cNvPr id="7" name="Oval 6">
            <a:extLst>
              <a:ext uri="{FF2B5EF4-FFF2-40B4-BE49-F238E27FC236}">
                <a16:creationId xmlns:a16="http://schemas.microsoft.com/office/drawing/2014/main" id="{B9277C3A-AF88-49CE-B2C5-72D7853BEB60}"/>
              </a:ext>
            </a:extLst>
          </p:cNvPr>
          <p:cNvSpPr/>
          <p:nvPr/>
        </p:nvSpPr>
        <p:spPr>
          <a:xfrm>
            <a:off x="637420" y="1690688"/>
            <a:ext cx="5115679" cy="3932962"/>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9" name="TextBox 8">
            <a:extLst>
              <a:ext uri="{FF2B5EF4-FFF2-40B4-BE49-F238E27FC236}">
                <a16:creationId xmlns:a16="http://schemas.microsoft.com/office/drawing/2014/main" id="{A53C3657-9C9C-402F-A4CF-1D8C4BF413DA}"/>
              </a:ext>
            </a:extLst>
          </p:cNvPr>
          <p:cNvSpPr txBox="1"/>
          <p:nvPr/>
        </p:nvSpPr>
        <p:spPr>
          <a:xfrm>
            <a:off x="275470" y="5780577"/>
            <a:ext cx="2847975" cy="923330"/>
          </a:xfrm>
          <a:prstGeom prst="rect">
            <a:avLst/>
          </a:prstGeom>
          <a:noFill/>
          <a:ln w="38100">
            <a:solidFill>
              <a:srgbClr val="00B0F0"/>
            </a:solidFill>
          </a:ln>
        </p:spPr>
        <p:txBody>
          <a:bodyPr wrap="square" rtlCol="0">
            <a:spAutoFit/>
          </a:bodyPr>
          <a:lstStyle/>
          <a:p>
            <a:r>
              <a:rPr lang="en-US" dirty="0"/>
              <a:t>Been there, done that! …But can you do it again? We will see in a minute!</a:t>
            </a:r>
            <a:endParaRPr lang="nl-NL" dirty="0"/>
          </a:p>
        </p:txBody>
      </p:sp>
      <p:sp>
        <p:nvSpPr>
          <p:cNvPr id="14" name="Oval 13">
            <a:extLst>
              <a:ext uri="{FF2B5EF4-FFF2-40B4-BE49-F238E27FC236}">
                <a16:creationId xmlns:a16="http://schemas.microsoft.com/office/drawing/2014/main" id="{7B679AE7-36B7-4354-B4F3-D916C335F655}"/>
              </a:ext>
            </a:extLst>
          </p:cNvPr>
          <p:cNvSpPr/>
          <p:nvPr/>
        </p:nvSpPr>
        <p:spPr>
          <a:xfrm>
            <a:off x="6438903" y="1690688"/>
            <a:ext cx="5115678" cy="3766650"/>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25" name="Arrow: Left 24">
            <a:extLst>
              <a:ext uri="{FF2B5EF4-FFF2-40B4-BE49-F238E27FC236}">
                <a16:creationId xmlns:a16="http://schemas.microsoft.com/office/drawing/2014/main" id="{69D2DBC5-C0BD-49FE-A528-1D4D73EA71B4}"/>
              </a:ext>
            </a:extLst>
          </p:cNvPr>
          <p:cNvSpPr/>
          <p:nvPr/>
        </p:nvSpPr>
        <p:spPr>
          <a:xfrm rot="7875781">
            <a:off x="722646" y="5083851"/>
            <a:ext cx="613877" cy="504825"/>
          </a:xfrm>
          <a:prstGeom prst="leftArrow">
            <a:avLst>
              <a:gd name="adj1" fmla="val 61322"/>
              <a:gd name="adj2"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TextBox 25">
            <a:extLst>
              <a:ext uri="{FF2B5EF4-FFF2-40B4-BE49-F238E27FC236}">
                <a16:creationId xmlns:a16="http://schemas.microsoft.com/office/drawing/2014/main" id="{79AB2F06-F412-4C33-B60F-469C11FFB6D6}"/>
              </a:ext>
            </a:extLst>
          </p:cNvPr>
          <p:cNvSpPr txBox="1"/>
          <p:nvPr/>
        </p:nvSpPr>
        <p:spPr>
          <a:xfrm>
            <a:off x="7639050" y="5846544"/>
            <a:ext cx="4205667" cy="923330"/>
          </a:xfrm>
          <a:prstGeom prst="rect">
            <a:avLst/>
          </a:prstGeom>
          <a:noFill/>
          <a:ln w="38100">
            <a:solidFill>
              <a:srgbClr val="00B0F0"/>
            </a:solidFill>
          </a:ln>
        </p:spPr>
        <p:txBody>
          <a:bodyPr wrap="square" rtlCol="0">
            <a:spAutoFit/>
          </a:bodyPr>
          <a:lstStyle/>
          <a:p>
            <a:r>
              <a:rPr lang="en-US" dirty="0"/>
              <a:t>There is still more fun and useful stuff to learn, like counting words and visualizing your findings. We will get there soon… </a:t>
            </a:r>
            <a:endParaRPr lang="nl-NL" dirty="0"/>
          </a:p>
        </p:txBody>
      </p:sp>
      <p:sp>
        <p:nvSpPr>
          <p:cNvPr id="27" name="Arrow: Left 26">
            <a:extLst>
              <a:ext uri="{FF2B5EF4-FFF2-40B4-BE49-F238E27FC236}">
                <a16:creationId xmlns:a16="http://schemas.microsoft.com/office/drawing/2014/main" id="{28812B7F-B514-44FE-9C2C-D349979FBDAE}"/>
              </a:ext>
            </a:extLst>
          </p:cNvPr>
          <p:cNvSpPr/>
          <p:nvPr/>
        </p:nvSpPr>
        <p:spPr>
          <a:xfrm rot="3008934">
            <a:off x="10761927" y="5083849"/>
            <a:ext cx="613877" cy="504825"/>
          </a:xfrm>
          <a:prstGeom prst="leftArrow">
            <a:avLst>
              <a:gd name="adj1" fmla="val 61322"/>
              <a:gd name="adj2"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7858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4981</Words>
  <Application>Microsoft Office PowerPoint</Application>
  <PresentationFormat>Widescreen</PresentationFormat>
  <Paragraphs>409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Office Theme</vt:lpstr>
      <vt:lpstr>Text mining with Tidy Text</vt:lpstr>
      <vt:lpstr>First things first: Instructions</vt:lpstr>
      <vt:lpstr>Part 1: The tidy text format </vt:lpstr>
      <vt:lpstr>What is a token when we text mine?</vt:lpstr>
      <vt:lpstr>Tidy format a text corpus I</vt:lpstr>
      <vt:lpstr>Tidy format a text corpus II</vt:lpstr>
      <vt:lpstr>Tidy format a text corpus III</vt:lpstr>
      <vt:lpstr>Tidy format a text corpus IV</vt:lpstr>
      <vt:lpstr>What can we do with Tidy text data? </vt:lpstr>
      <vt:lpstr>Tidying Jane Austen’s novels I</vt:lpstr>
      <vt:lpstr>Tidying Jane Austen’s novels II</vt:lpstr>
      <vt:lpstr>Tidying Jane Austen’s novels III</vt:lpstr>
      <vt:lpstr>Tidying Jane Austen’s novels IV</vt:lpstr>
      <vt:lpstr>Tidying Jane Austen’s novels V</vt:lpstr>
      <vt:lpstr>Part 2: Sentiment analysis with tidy text data I</vt:lpstr>
      <vt:lpstr>Sentiment analysis with tidy text data II</vt:lpstr>
      <vt:lpstr>Sentiment analysis with tidy text data III</vt:lpstr>
      <vt:lpstr>Sentiment analysis with tidy text data IV</vt:lpstr>
      <vt:lpstr>Sentiment analysis of Emma I</vt:lpstr>
      <vt:lpstr>Sentiment analysis of Emma II</vt:lpstr>
      <vt:lpstr>Sentiment analysis of Emma III</vt:lpstr>
      <vt:lpstr>Sentiment analysis of Austen’s novels I</vt:lpstr>
      <vt:lpstr>Sentiment analysis of Austen’s novels II</vt:lpstr>
      <vt:lpstr>Sentiment analysis of Austen’s novels III</vt:lpstr>
      <vt:lpstr>Part 3: Analyzing word and document frequency: tf-idf</vt:lpstr>
      <vt:lpstr>Term frequency in Austen’s novels I</vt:lpstr>
      <vt:lpstr>Term frequency in Austen’s novels II</vt:lpstr>
      <vt:lpstr>Term frequency in Austen’s novels III</vt:lpstr>
      <vt:lpstr>Inverse document frequency in Austen’s novels I</vt:lpstr>
      <vt:lpstr>Inverse document frequency in Austen’s novels II</vt:lpstr>
      <vt:lpstr>Part 4: Relationships between words: n-grams and correlations </vt:lpstr>
      <vt:lpstr>Tokenizing Austen’s novels by n-gram I </vt:lpstr>
      <vt:lpstr>Tokenizing Austen’s novels by n-gram II</vt:lpstr>
      <vt:lpstr>Tokenizing Austen’s novels by n-gram III</vt:lpstr>
      <vt:lpstr>Tokenizing Austen’s novels by n-gram IV</vt:lpstr>
      <vt:lpstr>Tokenizing Austen’s novels by n-gram V</vt:lpstr>
      <vt:lpstr>Tokenizing Austen’s novels by n-gram VI</vt:lpstr>
      <vt:lpstr>Counting and correlating pairs of words</vt:lpstr>
      <vt:lpstr>Counting and correlating among sections: Pride and Prejudice I </vt:lpstr>
      <vt:lpstr>Counting and correlating among sections: Pride and Prejudice II</vt:lpstr>
      <vt:lpstr>Counting and correlating among sections: Pride and Prejudice III</vt:lpstr>
      <vt:lpstr>Counting and correlating among sections: Pride and Prejudice IV</vt:lpstr>
      <vt:lpstr>Counting and correlating among sections: Pride and Prejudice V</vt:lpstr>
      <vt:lpstr>Congratulations, you now know the basics of R and Text Mining with R within the Tidyverse!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Wildschut, P.A. (Puck)</dc:creator>
  <cp:lastModifiedBy>Wildschut, P.A. (Puck)</cp:lastModifiedBy>
  <cp:revision>99</cp:revision>
  <dcterms:created xsi:type="dcterms:W3CDTF">2021-06-07T08:44:07Z</dcterms:created>
  <dcterms:modified xsi:type="dcterms:W3CDTF">2021-06-17T14:35:19Z</dcterms:modified>
</cp:coreProperties>
</file>