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C422-5121-404D-A54A-8E15CA526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66519CDB-D729-4CFA-A0CE-776DA0CB4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1783303D-ADD8-4059-AE4C-5B13D58C0CC2}"/>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5" name="Footer Placeholder 4">
            <a:extLst>
              <a:ext uri="{FF2B5EF4-FFF2-40B4-BE49-F238E27FC236}">
                <a16:creationId xmlns:a16="http://schemas.microsoft.com/office/drawing/2014/main" id="{97FBBF31-B5DF-4A2E-AD8B-A98267D61F5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394F610-E6CE-49F5-854D-2F7FFD8A2A2B}"/>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290843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B840-B447-420B-8109-41E607ADD7F1}"/>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225F04C-0A6E-415F-8DAB-C321F2D2B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0C36913-762D-4071-8923-35E4B3367B73}"/>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5" name="Footer Placeholder 4">
            <a:extLst>
              <a:ext uri="{FF2B5EF4-FFF2-40B4-BE49-F238E27FC236}">
                <a16:creationId xmlns:a16="http://schemas.microsoft.com/office/drawing/2014/main" id="{20155403-8DC7-49F8-A530-5418478AE5E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F081BC3-4170-403D-B910-332C31821A83}"/>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2862710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D9A1E-F2CE-4700-A49E-32131E240F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6115E71-14AA-45B0-AD19-1B2CD22B5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0A02877-A65F-4AD4-BF0A-EB44CC1545B8}"/>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5" name="Footer Placeholder 4">
            <a:extLst>
              <a:ext uri="{FF2B5EF4-FFF2-40B4-BE49-F238E27FC236}">
                <a16:creationId xmlns:a16="http://schemas.microsoft.com/office/drawing/2014/main" id="{5530CEC1-B5D4-4D37-8026-FF76E74DBB4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5B8AB55-E935-4CBA-BA54-7D55C676176C}"/>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62227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14FA-8B43-4D69-8300-1FAC14ED5534}"/>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DBFF38B5-2F97-4DCD-89EC-F18EB4010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E951D9A-657E-4769-8D09-B55A0F7606EB}"/>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5" name="Footer Placeholder 4">
            <a:extLst>
              <a:ext uri="{FF2B5EF4-FFF2-40B4-BE49-F238E27FC236}">
                <a16:creationId xmlns:a16="http://schemas.microsoft.com/office/drawing/2014/main" id="{1017728D-F58A-4FE0-8CB1-E664F40BB69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207A60A-8032-4F98-818C-3494FD68F8B4}"/>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28705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8590-1AA6-4BAC-B53E-3CAED2838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F50B9BB3-1BEF-4AE8-A00F-CA051BD3B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B61C20-66F6-4C76-AB06-F33100FBC925}"/>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5" name="Footer Placeholder 4">
            <a:extLst>
              <a:ext uri="{FF2B5EF4-FFF2-40B4-BE49-F238E27FC236}">
                <a16:creationId xmlns:a16="http://schemas.microsoft.com/office/drawing/2014/main" id="{0909A446-4029-4531-9E09-DB93EF84315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4B3551E-70D0-4E00-ACFF-21211EE1CAC0}"/>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308926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B575-3173-4269-89C1-1B537CB5AE4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7ED799F-146C-401F-B683-A2D1240110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3C3EB35-BEA5-42EE-B7E8-D9267D6920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0712F28-CDC3-4D0B-9FC3-44AB816B3D92}"/>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6" name="Footer Placeholder 5">
            <a:extLst>
              <a:ext uri="{FF2B5EF4-FFF2-40B4-BE49-F238E27FC236}">
                <a16:creationId xmlns:a16="http://schemas.microsoft.com/office/drawing/2014/main" id="{A9563E50-56AD-4675-AC61-13946A8FBDA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7A3942F-CA71-43A9-8083-07927D12487F}"/>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428373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77CC-4E48-468E-B452-971859DAE021}"/>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4B31B59-EC83-4180-928A-D8946FFCF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F3EC1-FCDF-408B-8EBF-011ACB9D77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9C0E0D1-A0C3-4601-92E3-5F77A2DB4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AE0A4E-E41F-461F-9068-AF4641BC3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08FC7DE9-31F9-40D7-94CF-1DAA0B60C8F9}"/>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8" name="Footer Placeholder 7">
            <a:extLst>
              <a:ext uri="{FF2B5EF4-FFF2-40B4-BE49-F238E27FC236}">
                <a16:creationId xmlns:a16="http://schemas.microsoft.com/office/drawing/2014/main" id="{B05DA7EF-8ECF-4F96-8508-0C3E48F5A3E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564D016-6184-4910-BB11-4F5503A3F6F5}"/>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126282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0791-DE53-410D-84C6-E08A23030ED9}"/>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4E87077-51B0-416C-9547-37594FAE4C50}"/>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4" name="Footer Placeholder 3">
            <a:extLst>
              <a:ext uri="{FF2B5EF4-FFF2-40B4-BE49-F238E27FC236}">
                <a16:creationId xmlns:a16="http://schemas.microsoft.com/office/drawing/2014/main" id="{D078097D-6A1D-4C57-B50F-F756F029E72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68FB033A-E7BA-4493-92D8-4C4A83BC34FD}"/>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65582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6ABEE-5E71-4EBC-9A9A-618DBECF1F01}"/>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3" name="Footer Placeholder 2">
            <a:extLst>
              <a:ext uri="{FF2B5EF4-FFF2-40B4-BE49-F238E27FC236}">
                <a16:creationId xmlns:a16="http://schemas.microsoft.com/office/drawing/2014/main" id="{0E75E1B1-5E41-498A-9C1E-754FBB461348}"/>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0497C6A5-B6CB-44BE-A42A-5CF2621C0BA2}"/>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19247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9666-B243-4819-A87A-97DB1EF00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F9FDE43-C2C8-46BB-9C2A-2FD298AE61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746A696E-897D-4862-8989-D43BE74D6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EEABA-2098-4FF7-B215-6D7B7E56C345}"/>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6" name="Footer Placeholder 5">
            <a:extLst>
              <a:ext uri="{FF2B5EF4-FFF2-40B4-BE49-F238E27FC236}">
                <a16:creationId xmlns:a16="http://schemas.microsoft.com/office/drawing/2014/main" id="{B3C02839-D0A0-4A9E-8287-C1CFD5EC680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082996E-03B5-43BF-AD99-1E0563ACB938}"/>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160864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F464-5AF9-43B7-80CD-6F2DAC8E7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52AFAE44-E212-4EAE-9251-DF48DD58DD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E789B0DE-ED0D-42F2-A6C0-4A03F7831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9FB59-F281-462F-839B-63C84999B89D}"/>
              </a:ext>
            </a:extLst>
          </p:cNvPr>
          <p:cNvSpPr>
            <a:spLocks noGrp="1"/>
          </p:cNvSpPr>
          <p:nvPr>
            <p:ph type="dt" sz="half" idx="10"/>
          </p:nvPr>
        </p:nvSpPr>
        <p:spPr/>
        <p:txBody>
          <a:bodyPr/>
          <a:lstStyle/>
          <a:p>
            <a:fld id="{1328494C-4390-4AEC-A407-1BAAD100A808}" type="datetimeFigureOut">
              <a:rPr lang="nl-NL" smtClean="0"/>
              <a:t>17-6-2021</a:t>
            </a:fld>
            <a:endParaRPr lang="nl-NL"/>
          </a:p>
        </p:txBody>
      </p:sp>
      <p:sp>
        <p:nvSpPr>
          <p:cNvPr id="6" name="Footer Placeholder 5">
            <a:extLst>
              <a:ext uri="{FF2B5EF4-FFF2-40B4-BE49-F238E27FC236}">
                <a16:creationId xmlns:a16="http://schemas.microsoft.com/office/drawing/2014/main" id="{A9264D1C-953D-4553-80EF-C20311E7AE3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BFA3F2E3-FCB0-47D5-B70B-D22E9705C695}"/>
              </a:ext>
            </a:extLst>
          </p:cNvPr>
          <p:cNvSpPr>
            <a:spLocks noGrp="1"/>
          </p:cNvSpPr>
          <p:nvPr>
            <p:ph type="sldNum" sz="quarter" idx="12"/>
          </p:nvPr>
        </p:nvSpPr>
        <p:spPr/>
        <p:txBody>
          <a:bodyPr/>
          <a:lstStyle/>
          <a:p>
            <a:fld id="{23FB4C28-1353-404F-9195-B159C2AD2851}" type="slidenum">
              <a:rPr lang="nl-NL" smtClean="0"/>
              <a:t>‹#›</a:t>
            </a:fld>
            <a:endParaRPr lang="nl-NL"/>
          </a:p>
        </p:txBody>
      </p:sp>
    </p:spTree>
    <p:extLst>
      <p:ext uri="{BB962C8B-B14F-4D97-AF65-F5344CB8AC3E}">
        <p14:creationId xmlns:p14="http://schemas.microsoft.com/office/powerpoint/2010/main" val="11137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F73393-3F26-43DF-82D6-3D527C9DE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5620DB15-7739-4205-AC3A-558641329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839535E-7E76-4EFE-AABC-7EBAB95AA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8494C-4390-4AEC-A407-1BAAD100A808}" type="datetimeFigureOut">
              <a:rPr lang="nl-NL" smtClean="0"/>
              <a:t>17-6-2021</a:t>
            </a:fld>
            <a:endParaRPr lang="nl-NL"/>
          </a:p>
        </p:txBody>
      </p:sp>
      <p:sp>
        <p:nvSpPr>
          <p:cNvPr id="5" name="Footer Placeholder 4">
            <a:extLst>
              <a:ext uri="{FF2B5EF4-FFF2-40B4-BE49-F238E27FC236}">
                <a16:creationId xmlns:a16="http://schemas.microsoft.com/office/drawing/2014/main" id="{863833BA-36E1-4804-9BEB-6FF55BAB5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7CCB3B09-95D2-4C03-8EA7-108373082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B4C28-1353-404F-9195-B159C2AD2851}" type="slidenum">
              <a:rPr lang="nl-NL" smtClean="0"/>
              <a:t>‹#›</a:t>
            </a:fld>
            <a:endParaRPr lang="nl-NL"/>
          </a:p>
        </p:txBody>
      </p:sp>
    </p:spTree>
    <p:extLst>
      <p:ext uri="{BB962C8B-B14F-4D97-AF65-F5344CB8AC3E}">
        <p14:creationId xmlns:p14="http://schemas.microsoft.com/office/powerpoint/2010/main" val="821797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CAB6-73DF-419F-AD4C-A15A045A5AA9}"/>
              </a:ext>
            </a:extLst>
          </p:cNvPr>
          <p:cNvSpPr>
            <a:spLocks noGrp="1"/>
          </p:cNvSpPr>
          <p:nvPr>
            <p:ph type="ctrTitle"/>
          </p:nvPr>
        </p:nvSpPr>
        <p:spPr>
          <a:xfrm>
            <a:off x="1524000" y="1737042"/>
            <a:ext cx="9144000" cy="2387600"/>
          </a:xfrm>
        </p:spPr>
        <p:txBody>
          <a:bodyPr>
            <a:normAutofit fontScale="90000"/>
          </a:bodyPr>
          <a:lstStyle/>
          <a:p>
            <a:r>
              <a:rPr lang="en-US" dirty="0"/>
              <a:t>Solution slides</a:t>
            </a:r>
            <a:br>
              <a:rPr lang="en-US" dirty="0"/>
            </a:br>
            <a:r>
              <a:rPr lang="en-US" dirty="0"/>
              <a:t>Introduction to R &amp; Data for Humanities</a:t>
            </a:r>
            <a:br>
              <a:rPr lang="en-US" dirty="0"/>
            </a:br>
            <a:endParaRPr lang="nl-NL" dirty="0"/>
          </a:p>
        </p:txBody>
      </p:sp>
      <p:sp>
        <p:nvSpPr>
          <p:cNvPr id="3" name="Subtitle 2">
            <a:extLst>
              <a:ext uri="{FF2B5EF4-FFF2-40B4-BE49-F238E27FC236}">
                <a16:creationId xmlns:a16="http://schemas.microsoft.com/office/drawing/2014/main" id="{BB6362C5-7B12-4D6C-900D-66C0F53FDA7A}"/>
              </a:ext>
            </a:extLst>
          </p:cNvPr>
          <p:cNvSpPr>
            <a:spLocks noGrp="1"/>
          </p:cNvSpPr>
          <p:nvPr>
            <p:ph type="subTitle" idx="1"/>
          </p:nvPr>
        </p:nvSpPr>
        <p:spPr>
          <a:xfrm>
            <a:off x="1524000" y="4251008"/>
            <a:ext cx="9144000" cy="1655762"/>
          </a:xfrm>
        </p:spPr>
        <p:txBody>
          <a:bodyPr>
            <a:normAutofit/>
          </a:bodyPr>
          <a:lstStyle/>
          <a:p>
            <a:r>
              <a:rPr lang="en-US" sz="4000" dirty="0"/>
              <a:t>Afternoon session</a:t>
            </a:r>
            <a:br>
              <a:rPr lang="en-US" sz="4000" dirty="0"/>
            </a:br>
            <a:r>
              <a:rPr lang="en-US" sz="4000" i="1" dirty="0"/>
              <a:t>Text-mining with </a:t>
            </a:r>
            <a:r>
              <a:rPr lang="en-US" sz="4000" i="1" dirty="0" err="1"/>
              <a:t>Tidyverse</a:t>
            </a:r>
            <a:endParaRPr lang="nl-NL" sz="4000" dirty="0"/>
          </a:p>
        </p:txBody>
      </p:sp>
    </p:spTree>
    <p:extLst>
      <p:ext uri="{BB962C8B-B14F-4D97-AF65-F5344CB8AC3E}">
        <p14:creationId xmlns:p14="http://schemas.microsoft.com/office/powerpoint/2010/main" val="266223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5930-2DB7-432A-A6C9-F15B35A1EE47}"/>
              </a:ext>
            </a:extLst>
          </p:cNvPr>
          <p:cNvSpPr>
            <a:spLocks noGrp="1"/>
          </p:cNvSpPr>
          <p:nvPr>
            <p:ph type="title"/>
          </p:nvPr>
        </p:nvSpPr>
        <p:spPr/>
        <p:txBody>
          <a:bodyPr/>
          <a:lstStyle/>
          <a:p>
            <a:r>
              <a:rPr lang="en-US" i="1" dirty="0"/>
              <a:t>Exercise 9</a:t>
            </a:r>
            <a:endParaRPr lang="nl-NL" i="1" dirty="0"/>
          </a:p>
        </p:txBody>
      </p:sp>
      <p:pic>
        <p:nvPicPr>
          <p:cNvPr id="5" name="Picture 4" descr="Graphical user interface, text, application&#10;&#10;Description automatically generated">
            <a:extLst>
              <a:ext uri="{FF2B5EF4-FFF2-40B4-BE49-F238E27FC236}">
                <a16:creationId xmlns:a16="http://schemas.microsoft.com/office/drawing/2014/main" id="{151FD760-5611-4BF7-9C4E-88D98277E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350" y="1309939"/>
            <a:ext cx="9783540" cy="5020376"/>
          </a:xfrm>
          <a:prstGeom prst="rect">
            <a:avLst/>
          </a:prstGeom>
        </p:spPr>
      </p:pic>
      <p:sp>
        <p:nvSpPr>
          <p:cNvPr id="6" name="TextBox 5">
            <a:extLst>
              <a:ext uri="{FF2B5EF4-FFF2-40B4-BE49-F238E27FC236}">
                <a16:creationId xmlns:a16="http://schemas.microsoft.com/office/drawing/2014/main" id="{B45724F5-CB1C-46CF-803E-2B2F8813BA4E}"/>
              </a:ext>
            </a:extLst>
          </p:cNvPr>
          <p:cNvSpPr txBox="1"/>
          <p:nvPr/>
        </p:nvSpPr>
        <p:spPr>
          <a:xfrm>
            <a:off x="386080" y="1818640"/>
            <a:ext cx="1056640" cy="769441"/>
          </a:xfrm>
          <a:prstGeom prst="rect">
            <a:avLst/>
          </a:prstGeom>
          <a:noFill/>
        </p:spPr>
        <p:txBody>
          <a:bodyPr wrap="square" rtlCol="0">
            <a:spAutoFit/>
          </a:bodyPr>
          <a:lstStyle/>
          <a:p>
            <a:r>
              <a:rPr lang="en-US" sz="4400" dirty="0">
                <a:latin typeface="+mj-lt"/>
              </a:rPr>
              <a:t>9a.</a:t>
            </a:r>
            <a:endParaRPr lang="nl-NL" sz="4400" dirty="0">
              <a:latin typeface="+mj-lt"/>
            </a:endParaRPr>
          </a:p>
        </p:txBody>
      </p:sp>
      <p:sp>
        <p:nvSpPr>
          <p:cNvPr id="7" name="TextBox 6">
            <a:extLst>
              <a:ext uri="{FF2B5EF4-FFF2-40B4-BE49-F238E27FC236}">
                <a16:creationId xmlns:a16="http://schemas.microsoft.com/office/drawing/2014/main" id="{6DFF555F-A570-4ED2-A835-0D399629F2E0}"/>
              </a:ext>
            </a:extLst>
          </p:cNvPr>
          <p:cNvSpPr txBox="1"/>
          <p:nvPr/>
        </p:nvSpPr>
        <p:spPr>
          <a:xfrm>
            <a:off x="274320" y="3291840"/>
            <a:ext cx="1280160" cy="2308324"/>
          </a:xfrm>
          <a:prstGeom prst="rect">
            <a:avLst/>
          </a:prstGeom>
          <a:noFill/>
          <a:ln w="28575">
            <a:solidFill>
              <a:srgbClr val="00B0F0"/>
            </a:solidFill>
          </a:ln>
        </p:spPr>
        <p:txBody>
          <a:bodyPr wrap="square" rtlCol="0">
            <a:spAutoFit/>
          </a:bodyPr>
          <a:lstStyle/>
          <a:p>
            <a:r>
              <a:rPr lang="en-US" dirty="0"/>
              <a:t>See next slide for a </a:t>
            </a:r>
            <a:r>
              <a:rPr lang="en-US" dirty="0" err="1"/>
              <a:t>characteri-zation</a:t>
            </a:r>
            <a:r>
              <a:rPr lang="en-US" dirty="0"/>
              <a:t> of how these lexicons score sentiment </a:t>
            </a:r>
            <a:endParaRPr lang="nl-NL" dirty="0"/>
          </a:p>
        </p:txBody>
      </p:sp>
    </p:spTree>
    <p:extLst>
      <p:ext uri="{BB962C8B-B14F-4D97-AF65-F5344CB8AC3E}">
        <p14:creationId xmlns:p14="http://schemas.microsoft.com/office/powerpoint/2010/main" val="366680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EA3B-CD1C-444F-A69E-840082D3BA2B}"/>
              </a:ext>
            </a:extLst>
          </p:cNvPr>
          <p:cNvSpPr>
            <a:spLocks noGrp="1"/>
          </p:cNvSpPr>
          <p:nvPr>
            <p:ph type="title"/>
          </p:nvPr>
        </p:nvSpPr>
        <p:spPr/>
        <p:txBody>
          <a:bodyPr/>
          <a:lstStyle/>
          <a:p>
            <a:r>
              <a:rPr lang="en-US" dirty="0"/>
              <a:t>9a. (resumed)</a:t>
            </a:r>
            <a:endParaRPr lang="nl-NL" dirty="0"/>
          </a:p>
        </p:txBody>
      </p:sp>
      <p:sp>
        <p:nvSpPr>
          <p:cNvPr id="3" name="Content Placeholder 2">
            <a:extLst>
              <a:ext uri="{FF2B5EF4-FFF2-40B4-BE49-F238E27FC236}">
                <a16:creationId xmlns:a16="http://schemas.microsoft.com/office/drawing/2014/main" id="{53325355-BC73-4733-BBA1-E40398750235}"/>
              </a:ext>
            </a:extLst>
          </p:cNvPr>
          <p:cNvSpPr>
            <a:spLocks noGrp="1"/>
          </p:cNvSpPr>
          <p:nvPr>
            <p:ph idx="1"/>
          </p:nvPr>
        </p:nvSpPr>
        <p:spPr/>
        <p:txBody>
          <a:bodyPr/>
          <a:lstStyle/>
          <a:p>
            <a:pPr marL="0" indent="0">
              <a:buNone/>
            </a:pPr>
            <a:r>
              <a:rPr lang="en-US" dirty="0"/>
              <a:t>All three of these lexicons are based on unigrams, i.e., single words. These lexicons contain many English words and the words are assigned scores for positive/negative sentiment, and also possibly emotions like joy, anger, sadness, and so forth. The </a:t>
            </a:r>
            <a:r>
              <a:rPr lang="en-US" dirty="0" err="1"/>
              <a:t>nrc</a:t>
            </a:r>
            <a:r>
              <a:rPr lang="en-US" dirty="0"/>
              <a:t> lexicon categorizes words in a binary fashion (“yes”/“no”) into categories of positive, negative, anger, anticipation, disgust, fear, joy, sadness, surprise, and trust. The </a:t>
            </a:r>
            <a:r>
              <a:rPr lang="en-US" dirty="0" err="1"/>
              <a:t>bing</a:t>
            </a:r>
            <a:r>
              <a:rPr lang="en-US" dirty="0"/>
              <a:t> lexicon categorizes words in a binary fashion into positive and negative categories. The AFINN lexicon assigns words with a score that runs between -5 and 5, with negative scores indicating negative sentiment and positive scores indicating positive sentiment.</a:t>
            </a:r>
            <a:endParaRPr lang="nl-NL" dirty="0"/>
          </a:p>
        </p:txBody>
      </p:sp>
    </p:spTree>
    <p:extLst>
      <p:ext uri="{BB962C8B-B14F-4D97-AF65-F5344CB8AC3E}">
        <p14:creationId xmlns:p14="http://schemas.microsoft.com/office/powerpoint/2010/main" val="2413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C07A-BC71-477A-A773-72DF6F7CB27A}"/>
              </a:ext>
            </a:extLst>
          </p:cNvPr>
          <p:cNvSpPr>
            <a:spLocks noGrp="1"/>
          </p:cNvSpPr>
          <p:nvPr>
            <p:ph type="title"/>
          </p:nvPr>
        </p:nvSpPr>
        <p:spPr>
          <a:xfrm>
            <a:off x="838200" y="365125"/>
            <a:ext cx="1143000" cy="1325563"/>
          </a:xfrm>
        </p:spPr>
        <p:txBody>
          <a:bodyPr/>
          <a:lstStyle/>
          <a:p>
            <a:r>
              <a:rPr lang="en-US" dirty="0"/>
              <a:t>9b.</a:t>
            </a:r>
            <a:endParaRPr lang="nl-NL"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D7BE6874-AF87-472E-9173-1D7A44C93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47968"/>
            <a:ext cx="9907132" cy="5776912"/>
          </a:xfrm>
        </p:spPr>
      </p:pic>
      <p:sp>
        <p:nvSpPr>
          <p:cNvPr id="8" name="TextBox 7">
            <a:extLst>
              <a:ext uri="{FF2B5EF4-FFF2-40B4-BE49-F238E27FC236}">
                <a16:creationId xmlns:a16="http://schemas.microsoft.com/office/drawing/2014/main" id="{DD727C1F-08E2-47DB-AFFA-12125F5556F5}"/>
              </a:ext>
            </a:extLst>
          </p:cNvPr>
          <p:cNvSpPr txBox="1"/>
          <p:nvPr/>
        </p:nvSpPr>
        <p:spPr>
          <a:xfrm>
            <a:off x="1260972" y="6308209"/>
            <a:ext cx="10758308" cy="369332"/>
          </a:xfrm>
          <a:prstGeom prst="rect">
            <a:avLst/>
          </a:prstGeom>
          <a:noFill/>
          <a:ln w="28575">
            <a:solidFill>
              <a:srgbClr val="00B0F0"/>
            </a:solidFill>
          </a:ln>
        </p:spPr>
        <p:txBody>
          <a:bodyPr wrap="square" rtlCol="0">
            <a:spAutoFit/>
          </a:bodyPr>
          <a:lstStyle/>
          <a:p>
            <a:r>
              <a:rPr lang="en-US" dirty="0"/>
              <a:t>We only run this code to make sure that our data is tidy; there is no visible output you need to take into account.</a:t>
            </a:r>
            <a:endParaRPr lang="nl-NL" dirty="0"/>
          </a:p>
        </p:txBody>
      </p:sp>
    </p:spTree>
    <p:extLst>
      <p:ext uri="{BB962C8B-B14F-4D97-AF65-F5344CB8AC3E}">
        <p14:creationId xmlns:p14="http://schemas.microsoft.com/office/powerpoint/2010/main" val="88979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A088-B65F-4B3B-9BC2-3D6147C57E32}"/>
              </a:ext>
            </a:extLst>
          </p:cNvPr>
          <p:cNvSpPr>
            <a:spLocks noGrp="1"/>
          </p:cNvSpPr>
          <p:nvPr>
            <p:ph type="title"/>
          </p:nvPr>
        </p:nvSpPr>
        <p:spPr/>
        <p:txBody>
          <a:bodyPr/>
          <a:lstStyle/>
          <a:p>
            <a:r>
              <a:rPr lang="en-US" dirty="0"/>
              <a:t>9c.</a:t>
            </a:r>
            <a:endParaRPr lang="nl-NL" dirty="0"/>
          </a:p>
        </p:txBody>
      </p:sp>
      <p:pic>
        <p:nvPicPr>
          <p:cNvPr id="5" name="Picture 4" descr="Graphical user interface, table, Teams&#10;&#10;Description automatically generated">
            <a:extLst>
              <a:ext uri="{FF2B5EF4-FFF2-40B4-BE49-F238E27FC236}">
                <a16:creationId xmlns:a16="http://schemas.microsoft.com/office/drawing/2014/main" id="{AF071E08-5032-440C-8C91-99A5FDBA2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81" y="1027906"/>
            <a:ext cx="9869277" cy="5220429"/>
          </a:xfrm>
          <a:prstGeom prst="rect">
            <a:avLst/>
          </a:prstGeom>
        </p:spPr>
      </p:pic>
    </p:spTree>
    <p:extLst>
      <p:ext uri="{BB962C8B-B14F-4D97-AF65-F5344CB8AC3E}">
        <p14:creationId xmlns:p14="http://schemas.microsoft.com/office/powerpoint/2010/main" val="1866446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1B48-2D6D-4FEC-8F80-B0A85C54EB65}"/>
              </a:ext>
            </a:extLst>
          </p:cNvPr>
          <p:cNvSpPr>
            <a:spLocks noGrp="1"/>
          </p:cNvSpPr>
          <p:nvPr>
            <p:ph type="title"/>
          </p:nvPr>
        </p:nvSpPr>
        <p:spPr/>
        <p:txBody>
          <a:bodyPr/>
          <a:lstStyle/>
          <a:p>
            <a:r>
              <a:rPr lang="en-US" dirty="0"/>
              <a:t>9d.</a:t>
            </a:r>
            <a:endParaRPr lang="nl-NL" dirty="0"/>
          </a:p>
        </p:txBody>
      </p:sp>
      <p:pic>
        <p:nvPicPr>
          <p:cNvPr id="5" name="Picture 4" descr="Graphical user interface, text, application, email&#10;&#10;Description automatically generated">
            <a:extLst>
              <a:ext uri="{FF2B5EF4-FFF2-40B4-BE49-F238E27FC236}">
                <a16:creationId xmlns:a16="http://schemas.microsoft.com/office/drawing/2014/main" id="{214677CA-1A5C-4014-A3C8-EC11A037F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1477148"/>
            <a:ext cx="9869277" cy="2562583"/>
          </a:xfrm>
          <a:prstGeom prst="rect">
            <a:avLst/>
          </a:prstGeom>
        </p:spPr>
      </p:pic>
      <p:sp>
        <p:nvSpPr>
          <p:cNvPr id="6" name="TextBox 5">
            <a:extLst>
              <a:ext uri="{FF2B5EF4-FFF2-40B4-BE49-F238E27FC236}">
                <a16:creationId xmlns:a16="http://schemas.microsoft.com/office/drawing/2014/main" id="{68F6D50C-9338-4D73-B66C-39A5FEFA4F5E}"/>
              </a:ext>
            </a:extLst>
          </p:cNvPr>
          <p:cNvSpPr txBox="1"/>
          <p:nvPr/>
        </p:nvSpPr>
        <p:spPr>
          <a:xfrm>
            <a:off x="1493520" y="4947920"/>
            <a:ext cx="5750560" cy="1754326"/>
          </a:xfrm>
          <a:prstGeom prst="rect">
            <a:avLst/>
          </a:prstGeom>
          <a:noFill/>
          <a:ln w="28575">
            <a:solidFill>
              <a:srgbClr val="00B0F0"/>
            </a:solidFill>
          </a:ln>
        </p:spPr>
        <p:txBody>
          <a:bodyPr wrap="square" rtlCol="0">
            <a:spAutoFit/>
          </a:bodyPr>
          <a:lstStyle/>
          <a:p>
            <a:r>
              <a:rPr lang="en-US" dirty="0"/>
              <a:t>We run this code as a precursor to visualizing how sentiment changes throughout each of Austen’s novels, so there is no visible output you need to take into account right now.</a:t>
            </a:r>
          </a:p>
          <a:p>
            <a:endParaRPr lang="en-US" dirty="0"/>
          </a:p>
          <a:p>
            <a:r>
              <a:rPr lang="en-US" dirty="0"/>
              <a:t>If you see the warning in red, you can safely ignore it.</a:t>
            </a:r>
            <a:endParaRPr lang="nl-NL" dirty="0"/>
          </a:p>
        </p:txBody>
      </p:sp>
    </p:spTree>
    <p:extLst>
      <p:ext uri="{BB962C8B-B14F-4D97-AF65-F5344CB8AC3E}">
        <p14:creationId xmlns:p14="http://schemas.microsoft.com/office/powerpoint/2010/main" val="323517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F478-CA9B-4197-9A07-794B25AFCCF0}"/>
              </a:ext>
            </a:extLst>
          </p:cNvPr>
          <p:cNvSpPr>
            <a:spLocks noGrp="1"/>
          </p:cNvSpPr>
          <p:nvPr>
            <p:ph type="title"/>
          </p:nvPr>
        </p:nvSpPr>
        <p:spPr/>
        <p:txBody>
          <a:bodyPr/>
          <a:lstStyle/>
          <a:p>
            <a:r>
              <a:rPr lang="en-US" dirty="0"/>
              <a:t>9e.</a:t>
            </a:r>
            <a:endParaRPr lang="nl-NL" dirty="0"/>
          </a:p>
        </p:txBody>
      </p:sp>
      <p:pic>
        <p:nvPicPr>
          <p:cNvPr id="5" name="Picture 4">
            <a:extLst>
              <a:ext uri="{FF2B5EF4-FFF2-40B4-BE49-F238E27FC236}">
                <a16:creationId xmlns:a16="http://schemas.microsoft.com/office/drawing/2014/main" id="{E6650141-5C12-4F49-8E6F-529F78FEB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567" y="541233"/>
            <a:ext cx="9850225" cy="6039693"/>
          </a:xfrm>
          <a:prstGeom prst="rect">
            <a:avLst/>
          </a:prstGeom>
        </p:spPr>
      </p:pic>
    </p:spTree>
    <p:extLst>
      <p:ext uri="{BB962C8B-B14F-4D97-AF65-F5344CB8AC3E}">
        <p14:creationId xmlns:p14="http://schemas.microsoft.com/office/powerpoint/2010/main" val="241414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48A5-D732-47EE-B8A9-CD2CBB76AA90}"/>
              </a:ext>
            </a:extLst>
          </p:cNvPr>
          <p:cNvSpPr>
            <a:spLocks noGrp="1"/>
          </p:cNvSpPr>
          <p:nvPr>
            <p:ph type="title"/>
          </p:nvPr>
        </p:nvSpPr>
        <p:spPr/>
        <p:txBody>
          <a:bodyPr/>
          <a:lstStyle/>
          <a:p>
            <a:r>
              <a:rPr lang="en-US" dirty="0"/>
              <a:t>9e. (resumed)</a:t>
            </a:r>
            <a:endParaRPr lang="nl-NL" dirty="0"/>
          </a:p>
        </p:txBody>
      </p:sp>
      <p:sp>
        <p:nvSpPr>
          <p:cNvPr id="3" name="Content Placeholder 2">
            <a:extLst>
              <a:ext uri="{FF2B5EF4-FFF2-40B4-BE49-F238E27FC236}">
                <a16:creationId xmlns:a16="http://schemas.microsoft.com/office/drawing/2014/main" id="{44761F53-8184-49C6-B1E9-3BF994A56E26}"/>
              </a:ext>
            </a:extLst>
          </p:cNvPr>
          <p:cNvSpPr>
            <a:spLocks noGrp="1"/>
          </p:cNvSpPr>
          <p:nvPr>
            <p:ph idx="1"/>
          </p:nvPr>
        </p:nvSpPr>
        <p:spPr/>
        <p:txBody>
          <a:bodyPr/>
          <a:lstStyle/>
          <a:p>
            <a:pPr marL="0" indent="0">
              <a:buNone/>
            </a:pPr>
            <a:r>
              <a:rPr lang="en-US" dirty="0">
                <a:sym typeface="Wingdings" panose="05000000000000000000" pitchFamily="2" charset="2"/>
              </a:rPr>
              <a:t>Based on these graphs, we can begin to explore trends or differences in the novels’ sentiment structures. For example, </a:t>
            </a:r>
            <a:r>
              <a:rPr lang="en-US" dirty="0"/>
              <a:t>how the plot of each novel changes toward more positive or negative sentiment over the trajectory of the story. Based on your observations of the visualization you might want to start close reading certain passages of the novels, in order to analyze the specific language used in specific sections. You could also use these graphs as a starting point to look into how Austen’s writing changes over time when it comes to the sentiment character of her novels.</a:t>
            </a:r>
            <a:endParaRPr lang="nl-NL" dirty="0"/>
          </a:p>
        </p:txBody>
      </p:sp>
    </p:spTree>
    <p:extLst>
      <p:ext uri="{BB962C8B-B14F-4D97-AF65-F5344CB8AC3E}">
        <p14:creationId xmlns:p14="http://schemas.microsoft.com/office/powerpoint/2010/main" val="2407546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F07E-B599-41A4-9286-F838F239A3A9}"/>
              </a:ext>
            </a:extLst>
          </p:cNvPr>
          <p:cNvSpPr>
            <a:spLocks noGrp="1"/>
          </p:cNvSpPr>
          <p:nvPr>
            <p:ph type="title"/>
          </p:nvPr>
        </p:nvSpPr>
        <p:spPr>
          <a:xfrm>
            <a:off x="248920" y="192405"/>
            <a:ext cx="10515600" cy="1325563"/>
          </a:xfrm>
        </p:spPr>
        <p:txBody>
          <a:bodyPr/>
          <a:lstStyle/>
          <a:p>
            <a:r>
              <a:rPr lang="en-US" dirty="0"/>
              <a:t>Exercise 10</a:t>
            </a:r>
            <a:endParaRPr lang="nl-NL" dirty="0"/>
          </a:p>
        </p:txBody>
      </p:sp>
      <p:sp>
        <p:nvSpPr>
          <p:cNvPr id="3" name="Content Placeholder 2">
            <a:extLst>
              <a:ext uri="{FF2B5EF4-FFF2-40B4-BE49-F238E27FC236}">
                <a16:creationId xmlns:a16="http://schemas.microsoft.com/office/drawing/2014/main" id="{C1AB86C1-BD6D-40EC-AB6D-506A735BD28F}"/>
              </a:ext>
            </a:extLst>
          </p:cNvPr>
          <p:cNvSpPr>
            <a:spLocks noGrp="1"/>
          </p:cNvSpPr>
          <p:nvPr>
            <p:ph idx="1"/>
          </p:nvPr>
        </p:nvSpPr>
        <p:spPr>
          <a:xfrm>
            <a:off x="2027983" y="1368425"/>
            <a:ext cx="960120" cy="501015"/>
          </a:xfrm>
        </p:spPr>
        <p:txBody>
          <a:bodyPr/>
          <a:lstStyle/>
          <a:p>
            <a:pPr marL="0" indent="0">
              <a:buNone/>
            </a:pPr>
            <a:r>
              <a:rPr lang="en-US" dirty="0"/>
              <a:t>10a.</a:t>
            </a:r>
            <a:endParaRPr lang="nl-NL" dirty="0"/>
          </a:p>
        </p:txBody>
      </p:sp>
      <p:pic>
        <p:nvPicPr>
          <p:cNvPr id="5" name="Picture 4" descr="Table&#10;&#10;Description automatically generated">
            <a:extLst>
              <a:ext uri="{FF2B5EF4-FFF2-40B4-BE49-F238E27FC236}">
                <a16:creationId xmlns:a16="http://schemas.microsoft.com/office/drawing/2014/main" id="{1BBCE109-3AD9-4AD3-9538-FDA189E58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543" y="470260"/>
            <a:ext cx="8736537" cy="5917480"/>
          </a:xfrm>
          <a:prstGeom prst="rect">
            <a:avLst/>
          </a:prstGeom>
        </p:spPr>
      </p:pic>
      <p:sp>
        <p:nvSpPr>
          <p:cNvPr id="6" name="TextBox 5">
            <a:extLst>
              <a:ext uri="{FF2B5EF4-FFF2-40B4-BE49-F238E27FC236}">
                <a16:creationId xmlns:a16="http://schemas.microsoft.com/office/drawing/2014/main" id="{DB15E1BD-38E1-4C85-80F0-C19369D1706C}"/>
              </a:ext>
            </a:extLst>
          </p:cNvPr>
          <p:cNvSpPr txBox="1"/>
          <p:nvPr/>
        </p:nvSpPr>
        <p:spPr>
          <a:xfrm>
            <a:off x="666012" y="2804161"/>
            <a:ext cx="2123440" cy="1477328"/>
          </a:xfrm>
          <a:prstGeom prst="rect">
            <a:avLst/>
          </a:prstGeom>
          <a:noFill/>
          <a:ln w="28575">
            <a:solidFill>
              <a:srgbClr val="00B0F0"/>
            </a:solidFill>
          </a:ln>
        </p:spPr>
        <p:txBody>
          <a:bodyPr wrap="square" rtlCol="0">
            <a:spAutoFit/>
          </a:bodyPr>
          <a:lstStyle/>
          <a:p>
            <a:r>
              <a:rPr lang="en-US" dirty="0"/>
              <a:t>Note that the usual suspects are here with the highest n, “the”, “and”, “to”, and so forth.</a:t>
            </a:r>
            <a:endParaRPr lang="nl-NL" dirty="0"/>
          </a:p>
        </p:txBody>
      </p:sp>
    </p:spTree>
    <p:extLst>
      <p:ext uri="{BB962C8B-B14F-4D97-AF65-F5344CB8AC3E}">
        <p14:creationId xmlns:p14="http://schemas.microsoft.com/office/powerpoint/2010/main" val="4104897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1A5D-7F34-4900-97FA-6E47A40F9E51}"/>
              </a:ext>
            </a:extLst>
          </p:cNvPr>
          <p:cNvSpPr>
            <a:spLocks noGrp="1"/>
          </p:cNvSpPr>
          <p:nvPr>
            <p:ph type="title"/>
          </p:nvPr>
        </p:nvSpPr>
        <p:spPr>
          <a:xfrm>
            <a:off x="411480" y="344805"/>
            <a:ext cx="10515600" cy="1325563"/>
          </a:xfrm>
        </p:spPr>
        <p:txBody>
          <a:bodyPr/>
          <a:lstStyle/>
          <a:p>
            <a:r>
              <a:rPr lang="en-US" dirty="0"/>
              <a:t>10b.</a:t>
            </a:r>
            <a:endParaRPr lang="nl-NL" dirty="0"/>
          </a:p>
        </p:txBody>
      </p:sp>
      <p:pic>
        <p:nvPicPr>
          <p:cNvPr id="5" name="Picture 4">
            <a:extLst>
              <a:ext uri="{FF2B5EF4-FFF2-40B4-BE49-F238E27FC236}">
                <a16:creationId xmlns:a16="http://schemas.microsoft.com/office/drawing/2014/main" id="{B4DC4738-930A-4F44-A2C2-C05A8B85C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470" y="75253"/>
            <a:ext cx="9783540" cy="6782747"/>
          </a:xfrm>
          <a:prstGeom prst="rect">
            <a:avLst/>
          </a:prstGeom>
        </p:spPr>
      </p:pic>
      <p:sp>
        <p:nvSpPr>
          <p:cNvPr id="6" name="TextBox 5">
            <a:extLst>
              <a:ext uri="{FF2B5EF4-FFF2-40B4-BE49-F238E27FC236}">
                <a16:creationId xmlns:a16="http://schemas.microsoft.com/office/drawing/2014/main" id="{BDDF410F-8D4F-4754-A091-D4B408C1F0BB}"/>
              </a:ext>
            </a:extLst>
          </p:cNvPr>
          <p:cNvSpPr txBox="1"/>
          <p:nvPr/>
        </p:nvSpPr>
        <p:spPr>
          <a:xfrm>
            <a:off x="9362440" y="2819480"/>
            <a:ext cx="1818640" cy="2585323"/>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These plots exhibit similar distributions for all the novels, with many words that occur rarely and fewer words that occur frequently.</a:t>
            </a:r>
            <a:endParaRPr lang="nl-NL" dirty="0"/>
          </a:p>
        </p:txBody>
      </p:sp>
    </p:spTree>
    <p:extLst>
      <p:ext uri="{BB962C8B-B14F-4D97-AF65-F5344CB8AC3E}">
        <p14:creationId xmlns:p14="http://schemas.microsoft.com/office/powerpoint/2010/main" val="2529660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E419-1751-4D2E-B619-309501B3F876}"/>
              </a:ext>
            </a:extLst>
          </p:cNvPr>
          <p:cNvSpPr>
            <a:spLocks noGrp="1"/>
          </p:cNvSpPr>
          <p:nvPr>
            <p:ph type="title"/>
          </p:nvPr>
        </p:nvSpPr>
        <p:spPr/>
        <p:txBody>
          <a:bodyPr/>
          <a:lstStyle/>
          <a:p>
            <a:r>
              <a:rPr lang="en-US" dirty="0"/>
              <a:t>10c.</a:t>
            </a:r>
            <a:endParaRPr lang="nl-NL" dirty="0"/>
          </a:p>
        </p:txBody>
      </p:sp>
      <p:pic>
        <p:nvPicPr>
          <p:cNvPr id="5" name="Picture 4" descr="Table&#10;&#10;Description automatically generated">
            <a:extLst>
              <a:ext uri="{FF2B5EF4-FFF2-40B4-BE49-F238E27FC236}">
                <a16:creationId xmlns:a16="http://schemas.microsoft.com/office/drawing/2014/main" id="{DE692E9E-940A-4597-9346-BF29B94EC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223" y="365125"/>
            <a:ext cx="9802593" cy="4648849"/>
          </a:xfrm>
          <a:prstGeom prst="rect">
            <a:avLst/>
          </a:prstGeom>
        </p:spPr>
      </p:pic>
      <p:sp>
        <p:nvSpPr>
          <p:cNvPr id="6" name="TextBox 5">
            <a:extLst>
              <a:ext uri="{FF2B5EF4-FFF2-40B4-BE49-F238E27FC236}">
                <a16:creationId xmlns:a16="http://schemas.microsoft.com/office/drawing/2014/main" id="{4EA696F2-6C4D-4A62-81AC-C68EF7428339}"/>
              </a:ext>
            </a:extLst>
          </p:cNvPr>
          <p:cNvSpPr txBox="1"/>
          <p:nvPr/>
        </p:nvSpPr>
        <p:spPr>
          <a:xfrm rot="10800000" flipV="1">
            <a:off x="2814320" y="5162267"/>
            <a:ext cx="5100320" cy="1477328"/>
          </a:xfrm>
          <a:prstGeom prst="rect">
            <a:avLst/>
          </a:prstGeom>
          <a:noFill/>
          <a:ln w="28575">
            <a:solidFill>
              <a:srgbClr val="00B0F0"/>
            </a:solidFill>
          </a:ln>
        </p:spPr>
        <p:txBody>
          <a:bodyPr wrap="square" rtlCol="0">
            <a:spAutoFit/>
          </a:bodyPr>
          <a:lstStyle/>
          <a:p>
            <a:r>
              <a:rPr lang="en-US" dirty="0"/>
              <a:t>Here we see all proper nouns, names that are in fact important in these novels. None of them occur in all of the novels, and they are important, characteristic words for each text within the corpus of Jane Austen’s novels.</a:t>
            </a:r>
            <a:endParaRPr lang="nl-NL" dirty="0"/>
          </a:p>
        </p:txBody>
      </p:sp>
    </p:spTree>
    <p:extLst>
      <p:ext uri="{BB962C8B-B14F-4D97-AF65-F5344CB8AC3E}">
        <p14:creationId xmlns:p14="http://schemas.microsoft.com/office/powerpoint/2010/main" val="353804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7716-A055-4F48-A41D-4AEB07492986}"/>
              </a:ext>
            </a:extLst>
          </p:cNvPr>
          <p:cNvSpPr>
            <a:spLocks noGrp="1"/>
          </p:cNvSpPr>
          <p:nvPr>
            <p:ph type="title"/>
          </p:nvPr>
        </p:nvSpPr>
        <p:spPr/>
        <p:txBody>
          <a:bodyPr/>
          <a:lstStyle/>
          <a:p>
            <a:r>
              <a:rPr lang="en-US" i="1" dirty="0"/>
              <a:t>Exercise 7</a:t>
            </a:r>
            <a:endParaRPr lang="nl-NL" i="1" dirty="0"/>
          </a:p>
        </p:txBody>
      </p:sp>
      <p:sp>
        <p:nvSpPr>
          <p:cNvPr id="3" name="Content Placeholder 2">
            <a:extLst>
              <a:ext uri="{FF2B5EF4-FFF2-40B4-BE49-F238E27FC236}">
                <a16:creationId xmlns:a16="http://schemas.microsoft.com/office/drawing/2014/main" id="{F836647D-E515-46CD-BFFB-7DA5C5E65A75}"/>
              </a:ext>
            </a:extLst>
          </p:cNvPr>
          <p:cNvSpPr>
            <a:spLocks noGrp="1"/>
          </p:cNvSpPr>
          <p:nvPr>
            <p:ph idx="1"/>
          </p:nvPr>
        </p:nvSpPr>
        <p:spPr/>
        <p:txBody>
          <a:bodyPr/>
          <a:lstStyle/>
          <a:p>
            <a:pPr marL="0" indent="0">
              <a:buNone/>
            </a:pPr>
            <a:r>
              <a:rPr lang="en-US" dirty="0"/>
              <a:t>7a. </a:t>
            </a:r>
            <a:endParaRPr lang="nl-NL" dirty="0"/>
          </a:p>
        </p:txBody>
      </p:sp>
      <p:pic>
        <p:nvPicPr>
          <p:cNvPr id="5" name="Picture 4" descr="Text&#10;&#10;Description automatically generated">
            <a:extLst>
              <a:ext uri="{FF2B5EF4-FFF2-40B4-BE49-F238E27FC236}">
                <a16:creationId xmlns:a16="http://schemas.microsoft.com/office/drawing/2014/main" id="{0A458B99-9748-40EC-9720-D93B6FFD6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39" y="2500183"/>
            <a:ext cx="11260121" cy="1857634"/>
          </a:xfrm>
          <a:prstGeom prst="rect">
            <a:avLst/>
          </a:prstGeom>
        </p:spPr>
      </p:pic>
    </p:spTree>
    <p:extLst>
      <p:ext uri="{BB962C8B-B14F-4D97-AF65-F5344CB8AC3E}">
        <p14:creationId xmlns:p14="http://schemas.microsoft.com/office/powerpoint/2010/main" val="281913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B812-3A5D-4E55-B280-DB82C2E418CF}"/>
              </a:ext>
            </a:extLst>
          </p:cNvPr>
          <p:cNvSpPr>
            <a:spLocks noGrp="1"/>
          </p:cNvSpPr>
          <p:nvPr>
            <p:ph type="title"/>
          </p:nvPr>
        </p:nvSpPr>
        <p:spPr/>
        <p:txBody>
          <a:bodyPr/>
          <a:lstStyle/>
          <a:p>
            <a:r>
              <a:rPr lang="en-US" dirty="0"/>
              <a:t>10d.</a:t>
            </a:r>
            <a:endParaRPr lang="nl-NL" dirty="0"/>
          </a:p>
        </p:txBody>
      </p:sp>
      <p:pic>
        <p:nvPicPr>
          <p:cNvPr id="5" name="Content Placeholder 4">
            <a:extLst>
              <a:ext uri="{FF2B5EF4-FFF2-40B4-BE49-F238E27FC236}">
                <a16:creationId xmlns:a16="http://schemas.microsoft.com/office/drawing/2014/main" id="{EBD49572-1A56-4C8D-B91A-7B4ECABE7C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5150" y="365125"/>
            <a:ext cx="9038650" cy="6127750"/>
          </a:xfrm>
        </p:spPr>
      </p:pic>
    </p:spTree>
    <p:extLst>
      <p:ext uri="{BB962C8B-B14F-4D97-AF65-F5344CB8AC3E}">
        <p14:creationId xmlns:p14="http://schemas.microsoft.com/office/powerpoint/2010/main" val="285809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9DE9-718A-403C-8133-22D0EB029555}"/>
              </a:ext>
            </a:extLst>
          </p:cNvPr>
          <p:cNvSpPr>
            <a:spLocks noGrp="1"/>
          </p:cNvSpPr>
          <p:nvPr>
            <p:ph type="title"/>
          </p:nvPr>
        </p:nvSpPr>
        <p:spPr/>
        <p:txBody>
          <a:bodyPr/>
          <a:lstStyle/>
          <a:p>
            <a:r>
              <a:rPr lang="en-US" i="1" dirty="0"/>
              <a:t>Exercise 11</a:t>
            </a:r>
            <a:endParaRPr lang="nl-NL" i="1" dirty="0"/>
          </a:p>
        </p:txBody>
      </p:sp>
      <p:sp>
        <p:nvSpPr>
          <p:cNvPr id="3" name="Content Placeholder 2">
            <a:extLst>
              <a:ext uri="{FF2B5EF4-FFF2-40B4-BE49-F238E27FC236}">
                <a16:creationId xmlns:a16="http://schemas.microsoft.com/office/drawing/2014/main" id="{13D88751-C601-4982-9393-F9D8C2A8B30F}"/>
              </a:ext>
            </a:extLst>
          </p:cNvPr>
          <p:cNvSpPr>
            <a:spLocks noGrp="1"/>
          </p:cNvSpPr>
          <p:nvPr>
            <p:ph idx="1"/>
          </p:nvPr>
        </p:nvSpPr>
        <p:spPr/>
        <p:txBody>
          <a:bodyPr/>
          <a:lstStyle/>
          <a:p>
            <a:pPr marL="0" indent="0">
              <a:buNone/>
            </a:pPr>
            <a:r>
              <a:rPr lang="en-US" dirty="0"/>
              <a:t>11a.</a:t>
            </a:r>
            <a:endParaRPr lang="nl-NL" dirty="0"/>
          </a:p>
        </p:txBody>
      </p:sp>
      <p:pic>
        <p:nvPicPr>
          <p:cNvPr id="5" name="Picture 4" descr="Graphical user interface, text, application, email&#10;&#10;Description automatically generated">
            <a:extLst>
              <a:ext uri="{FF2B5EF4-FFF2-40B4-BE49-F238E27FC236}">
                <a16:creationId xmlns:a16="http://schemas.microsoft.com/office/drawing/2014/main" id="{7C9F3CCF-0C82-4B67-944A-C5D7E3AD4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05" y="1413798"/>
            <a:ext cx="9735909" cy="4763165"/>
          </a:xfrm>
          <a:prstGeom prst="rect">
            <a:avLst/>
          </a:prstGeom>
        </p:spPr>
      </p:pic>
      <p:sp>
        <p:nvSpPr>
          <p:cNvPr id="6" name="TextBox 5">
            <a:extLst>
              <a:ext uri="{FF2B5EF4-FFF2-40B4-BE49-F238E27FC236}">
                <a16:creationId xmlns:a16="http://schemas.microsoft.com/office/drawing/2014/main" id="{5C85BCC4-9749-49AF-AA36-24E4DD7D2897}"/>
              </a:ext>
            </a:extLst>
          </p:cNvPr>
          <p:cNvSpPr txBox="1"/>
          <p:nvPr/>
        </p:nvSpPr>
        <p:spPr>
          <a:xfrm rot="10800000" flipV="1">
            <a:off x="182880" y="3410974"/>
            <a:ext cx="1595120" cy="2031325"/>
          </a:xfrm>
          <a:prstGeom prst="rect">
            <a:avLst/>
          </a:prstGeom>
          <a:noFill/>
          <a:ln w="28575">
            <a:solidFill>
              <a:srgbClr val="00B0F0"/>
            </a:solidFill>
          </a:ln>
        </p:spPr>
        <p:txBody>
          <a:bodyPr wrap="square" rtlCol="0">
            <a:spAutoFit/>
          </a:bodyPr>
          <a:lstStyle/>
          <a:p>
            <a:r>
              <a:rPr lang="en-US" dirty="0"/>
              <a:t>Notice that these bigrams overlap: “</a:t>
            </a:r>
            <a:r>
              <a:rPr lang="en-US" dirty="0" err="1"/>
              <a:t>norland</a:t>
            </a:r>
            <a:r>
              <a:rPr lang="en-US" dirty="0"/>
              <a:t> park” is one token, while “park in” is another.</a:t>
            </a:r>
            <a:endParaRPr lang="nl-NL" dirty="0"/>
          </a:p>
        </p:txBody>
      </p:sp>
    </p:spTree>
    <p:extLst>
      <p:ext uri="{BB962C8B-B14F-4D97-AF65-F5344CB8AC3E}">
        <p14:creationId xmlns:p14="http://schemas.microsoft.com/office/powerpoint/2010/main" val="1209097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EF82-4B36-439D-B2E0-4B8FA9A6F3AE}"/>
              </a:ext>
            </a:extLst>
          </p:cNvPr>
          <p:cNvSpPr>
            <a:spLocks noGrp="1"/>
          </p:cNvSpPr>
          <p:nvPr>
            <p:ph type="title"/>
          </p:nvPr>
        </p:nvSpPr>
        <p:spPr/>
        <p:txBody>
          <a:bodyPr/>
          <a:lstStyle/>
          <a:p>
            <a:r>
              <a:rPr lang="en-US" dirty="0"/>
              <a:t>11b.</a:t>
            </a:r>
            <a:endParaRPr lang="nl-NL" dirty="0"/>
          </a:p>
        </p:txBody>
      </p:sp>
      <p:pic>
        <p:nvPicPr>
          <p:cNvPr id="5" name="Content Placeholder 4">
            <a:extLst>
              <a:ext uri="{FF2B5EF4-FFF2-40B4-BE49-F238E27FC236}">
                <a16:creationId xmlns:a16="http://schemas.microsoft.com/office/drawing/2014/main" id="{572EC3EC-3648-470A-AE4D-8B47B7DC8E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160" y="579278"/>
            <a:ext cx="8681340" cy="5956787"/>
          </a:xfrm>
        </p:spPr>
      </p:pic>
      <p:sp>
        <p:nvSpPr>
          <p:cNvPr id="6" name="TextBox 5">
            <a:extLst>
              <a:ext uri="{FF2B5EF4-FFF2-40B4-BE49-F238E27FC236}">
                <a16:creationId xmlns:a16="http://schemas.microsoft.com/office/drawing/2014/main" id="{2DDA46B6-5652-4681-BCCF-5AB5E86A2F2D}"/>
              </a:ext>
            </a:extLst>
          </p:cNvPr>
          <p:cNvSpPr txBox="1"/>
          <p:nvPr/>
        </p:nvSpPr>
        <p:spPr>
          <a:xfrm rot="10800000" flipV="1">
            <a:off x="518160" y="2854854"/>
            <a:ext cx="1595120" cy="1477328"/>
          </a:xfrm>
          <a:prstGeom prst="rect">
            <a:avLst/>
          </a:prstGeom>
          <a:noFill/>
          <a:ln w="28575">
            <a:solidFill>
              <a:srgbClr val="00B0F0"/>
            </a:solidFill>
          </a:ln>
        </p:spPr>
        <p:txBody>
          <a:bodyPr wrap="square" rtlCol="0">
            <a:spAutoFit/>
          </a:bodyPr>
          <a:lstStyle/>
          <a:p>
            <a:r>
              <a:rPr lang="en-US" dirty="0"/>
              <a:t>The output here is based on running the piece of code in blue.</a:t>
            </a:r>
            <a:endParaRPr lang="nl-NL" dirty="0"/>
          </a:p>
        </p:txBody>
      </p:sp>
    </p:spTree>
    <p:extLst>
      <p:ext uri="{BB962C8B-B14F-4D97-AF65-F5344CB8AC3E}">
        <p14:creationId xmlns:p14="http://schemas.microsoft.com/office/powerpoint/2010/main" val="1165223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5780-049C-4F47-AB1D-D252533105F5}"/>
              </a:ext>
            </a:extLst>
          </p:cNvPr>
          <p:cNvSpPr>
            <a:spLocks noGrp="1"/>
          </p:cNvSpPr>
          <p:nvPr>
            <p:ph type="title"/>
          </p:nvPr>
        </p:nvSpPr>
        <p:spPr/>
        <p:txBody>
          <a:bodyPr/>
          <a:lstStyle/>
          <a:p>
            <a:r>
              <a:rPr lang="en-US" dirty="0"/>
              <a:t>11b. (resumed)</a:t>
            </a:r>
            <a:endParaRPr lang="nl-NL" dirty="0"/>
          </a:p>
        </p:txBody>
      </p:sp>
      <p:pic>
        <p:nvPicPr>
          <p:cNvPr id="5" name="Content Placeholder 4" descr="Table&#10;&#10;Description automatically generated">
            <a:extLst>
              <a:ext uri="{FF2B5EF4-FFF2-40B4-BE49-F238E27FC236}">
                <a16:creationId xmlns:a16="http://schemas.microsoft.com/office/drawing/2014/main" id="{DBF08D92-86A3-4A63-8FD2-451C448C6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785" y="1546225"/>
            <a:ext cx="9470015" cy="5032375"/>
          </a:xfrm>
        </p:spPr>
      </p:pic>
      <p:sp>
        <p:nvSpPr>
          <p:cNvPr id="6" name="TextBox 5">
            <a:extLst>
              <a:ext uri="{FF2B5EF4-FFF2-40B4-BE49-F238E27FC236}">
                <a16:creationId xmlns:a16="http://schemas.microsoft.com/office/drawing/2014/main" id="{6EB968BB-FA9D-4504-9457-7D3ECCFB7ED9}"/>
              </a:ext>
            </a:extLst>
          </p:cNvPr>
          <p:cNvSpPr txBox="1"/>
          <p:nvPr/>
        </p:nvSpPr>
        <p:spPr>
          <a:xfrm rot="10800000" flipV="1">
            <a:off x="127635" y="3462247"/>
            <a:ext cx="1595120" cy="1200329"/>
          </a:xfrm>
          <a:prstGeom prst="rect">
            <a:avLst/>
          </a:prstGeom>
          <a:noFill/>
          <a:ln w="28575">
            <a:solidFill>
              <a:srgbClr val="00B0F0"/>
            </a:solidFill>
          </a:ln>
        </p:spPr>
        <p:txBody>
          <a:bodyPr wrap="square" rtlCol="0">
            <a:spAutoFit/>
          </a:bodyPr>
          <a:lstStyle/>
          <a:p>
            <a:r>
              <a:rPr lang="en-US" dirty="0"/>
              <a:t>Looks familiar? Again with the proper nouns, that is: names!</a:t>
            </a:r>
            <a:endParaRPr lang="nl-NL" dirty="0"/>
          </a:p>
        </p:txBody>
      </p:sp>
    </p:spTree>
    <p:extLst>
      <p:ext uri="{BB962C8B-B14F-4D97-AF65-F5344CB8AC3E}">
        <p14:creationId xmlns:p14="http://schemas.microsoft.com/office/powerpoint/2010/main" val="3171161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8ECE-8C26-46C2-8CE4-C5E6099800DD}"/>
              </a:ext>
            </a:extLst>
          </p:cNvPr>
          <p:cNvSpPr>
            <a:spLocks noGrp="1"/>
          </p:cNvSpPr>
          <p:nvPr>
            <p:ph type="title"/>
          </p:nvPr>
        </p:nvSpPr>
        <p:spPr/>
        <p:txBody>
          <a:bodyPr/>
          <a:lstStyle/>
          <a:p>
            <a:r>
              <a:rPr lang="en-US" dirty="0"/>
              <a:t>11c.</a:t>
            </a:r>
            <a:endParaRPr lang="nl-NL"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2D95641E-EB07-4D60-8048-65CDAF6196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107" y="1690688"/>
            <a:ext cx="11057640" cy="4541147"/>
          </a:xfrm>
        </p:spPr>
      </p:pic>
    </p:spTree>
    <p:extLst>
      <p:ext uri="{BB962C8B-B14F-4D97-AF65-F5344CB8AC3E}">
        <p14:creationId xmlns:p14="http://schemas.microsoft.com/office/powerpoint/2010/main" val="2253978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EFA7-8E54-44CF-A239-D392FB11A408}"/>
              </a:ext>
            </a:extLst>
          </p:cNvPr>
          <p:cNvSpPr>
            <a:spLocks noGrp="1"/>
          </p:cNvSpPr>
          <p:nvPr>
            <p:ph type="title"/>
          </p:nvPr>
        </p:nvSpPr>
        <p:spPr/>
        <p:txBody>
          <a:bodyPr/>
          <a:lstStyle/>
          <a:p>
            <a:r>
              <a:rPr lang="en-US" dirty="0"/>
              <a:t>11d.</a:t>
            </a:r>
            <a:endParaRPr lang="nl-NL" dirty="0"/>
          </a:p>
        </p:txBody>
      </p:sp>
      <p:pic>
        <p:nvPicPr>
          <p:cNvPr id="5" name="Content Placeholder 4" descr="Table&#10;&#10;Description automatically generated">
            <a:extLst>
              <a:ext uri="{FF2B5EF4-FFF2-40B4-BE49-F238E27FC236}">
                <a16:creationId xmlns:a16="http://schemas.microsoft.com/office/drawing/2014/main" id="{DB8B1F49-68A5-43E4-9E4C-5B4E1CAEE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16" y="1504950"/>
            <a:ext cx="10958833" cy="4839796"/>
          </a:xfrm>
        </p:spPr>
      </p:pic>
    </p:spTree>
    <p:extLst>
      <p:ext uri="{BB962C8B-B14F-4D97-AF65-F5344CB8AC3E}">
        <p14:creationId xmlns:p14="http://schemas.microsoft.com/office/powerpoint/2010/main" val="2960492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4B54-3997-4E0E-A900-068FC996CC17}"/>
              </a:ext>
            </a:extLst>
          </p:cNvPr>
          <p:cNvSpPr>
            <a:spLocks noGrp="1"/>
          </p:cNvSpPr>
          <p:nvPr>
            <p:ph type="title"/>
          </p:nvPr>
        </p:nvSpPr>
        <p:spPr/>
        <p:txBody>
          <a:bodyPr/>
          <a:lstStyle/>
          <a:p>
            <a:r>
              <a:rPr lang="en-US" i="1" dirty="0"/>
              <a:t>Exercise 12</a:t>
            </a:r>
            <a:endParaRPr lang="nl-NL" i="1" dirty="0"/>
          </a:p>
        </p:txBody>
      </p:sp>
      <p:sp>
        <p:nvSpPr>
          <p:cNvPr id="3" name="Content Placeholder 2">
            <a:extLst>
              <a:ext uri="{FF2B5EF4-FFF2-40B4-BE49-F238E27FC236}">
                <a16:creationId xmlns:a16="http://schemas.microsoft.com/office/drawing/2014/main" id="{3FE62E40-7814-47CD-A108-2537D2628E0B}"/>
              </a:ext>
            </a:extLst>
          </p:cNvPr>
          <p:cNvSpPr>
            <a:spLocks noGrp="1"/>
          </p:cNvSpPr>
          <p:nvPr>
            <p:ph idx="1"/>
          </p:nvPr>
        </p:nvSpPr>
        <p:spPr/>
        <p:txBody>
          <a:bodyPr/>
          <a:lstStyle/>
          <a:p>
            <a:pPr marL="0" indent="0">
              <a:buNone/>
            </a:pPr>
            <a:r>
              <a:rPr lang="en-US" dirty="0"/>
              <a:t>12a.</a:t>
            </a:r>
            <a:endParaRPr lang="nl-NL" dirty="0"/>
          </a:p>
        </p:txBody>
      </p:sp>
      <p:pic>
        <p:nvPicPr>
          <p:cNvPr id="5" name="Picture 4" descr="Table&#10;&#10;Description automatically generated">
            <a:extLst>
              <a:ext uri="{FF2B5EF4-FFF2-40B4-BE49-F238E27FC236}">
                <a16:creationId xmlns:a16="http://schemas.microsoft.com/office/drawing/2014/main" id="{FA0E4F6B-E512-4835-923E-9E6B9C69D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739" y="1514138"/>
            <a:ext cx="9831172" cy="4820323"/>
          </a:xfrm>
          <a:prstGeom prst="rect">
            <a:avLst/>
          </a:prstGeom>
        </p:spPr>
      </p:pic>
    </p:spTree>
    <p:extLst>
      <p:ext uri="{BB962C8B-B14F-4D97-AF65-F5344CB8AC3E}">
        <p14:creationId xmlns:p14="http://schemas.microsoft.com/office/powerpoint/2010/main" val="179882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5DD-7629-4592-AF83-37A86FBDBCCC}"/>
              </a:ext>
            </a:extLst>
          </p:cNvPr>
          <p:cNvSpPr>
            <a:spLocks noGrp="1"/>
          </p:cNvSpPr>
          <p:nvPr>
            <p:ph type="title"/>
          </p:nvPr>
        </p:nvSpPr>
        <p:spPr>
          <a:xfrm>
            <a:off x="276887" y="403225"/>
            <a:ext cx="10515600" cy="1325563"/>
          </a:xfrm>
        </p:spPr>
        <p:txBody>
          <a:bodyPr/>
          <a:lstStyle/>
          <a:p>
            <a:r>
              <a:rPr lang="en-US" dirty="0"/>
              <a:t>12b.</a:t>
            </a:r>
            <a:endParaRPr lang="nl-NL" dirty="0"/>
          </a:p>
        </p:txBody>
      </p:sp>
      <p:pic>
        <p:nvPicPr>
          <p:cNvPr id="5" name="Content Placeholder 4" descr="Table&#10;&#10;Description automatically generated">
            <a:extLst>
              <a:ext uri="{FF2B5EF4-FFF2-40B4-BE49-F238E27FC236}">
                <a16:creationId xmlns:a16="http://schemas.microsoft.com/office/drawing/2014/main" id="{0E89D763-2FEE-44DF-8C15-174161C59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736" y="840581"/>
            <a:ext cx="10137602" cy="5443538"/>
          </a:xfrm>
        </p:spPr>
      </p:pic>
    </p:spTree>
    <p:extLst>
      <p:ext uri="{BB962C8B-B14F-4D97-AF65-F5344CB8AC3E}">
        <p14:creationId xmlns:p14="http://schemas.microsoft.com/office/powerpoint/2010/main" val="3223185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AA03-3075-4E33-8D85-0821A2C8D24C}"/>
              </a:ext>
            </a:extLst>
          </p:cNvPr>
          <p:cNvSpPr>
            <a:spLocks noGrp="1"/>
          </p:cNvSpPr>
          <p:nvPr>
            <p:ph type="title"/>
          </p:nvPr>
        </p:nvSpPr>
        <p:spPr/>
        <p:txBody>
          <a:bodyPr/>
          <a:lstStyle/>
          <a:p>
            <a:r>
              <a:rPr lang="en-US" dirty="0"/>
              <a:t>12c.</a:t>
            </a:r>
            <a:endParaRPr lang="nl-NL" dirty="0"/>
          </a:p>
        </p:txBody>
      </p:sp>
      <p:pic>
        <p:nvPicPr>
          <p:cNvPr id="5" name="Content Placeholder 4" descr="Table&#10;&#10;Description automatically generated">
            <a:extLst>
              <a:ext uri="{FF2B5EF4-FFF2-40B4-BE49-F238E27FC236}">
                <a16:creationId xmlns:a16="http://schemas.microsoft.com/office/drawing/2014/main" id="{5D926050-0FF1-4844-92F4-02B1A7CCD8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494" y="1568242"/>
            <a:ext cx="10564460" cy="4924633"/>
          </a:xfrm>
        </p:spPr>
      </p:pic>
    </p:spTree>
    <p:extLst>
      <p:ext uri="{BB962C8B-B14F-4D97-AF65-F5344CB8AC3E}">
        <p14:creationId xmlns:p14="http://schemas.microsoft.com/office/powerpoint/2010/main" val="155301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1E37-5327-48FE-A7C2-716FFED222F1}"/>
              </a:ext>
            </a:extLst>
          </p:cNvPr>
          <p:cNvSpPr>
            <a:spLocks noGrp="1"/>
          </p:cNvSpPr>
          <p:nvPr>
            <p:ph type="title"/>
          </p:nvPr>
        </p:nvSpPr>
        <p:spPr/>
        <p:txBody>
          <a:bodyPr/>
          <a:lstStyle/>
          <a:p>
            <a:r>
              <a:rPr lang="en-US" dirty="0"/>
              <a:t>12d.</a:t>
            </a:r>
            <a:endParaRPr lang="nl-NL" dirty="0"/>
          </a:p>
        </p:txBody>
      </p:sp>
      <p:pic>
        <p:nvPicPr>
          <p:cNvPr id="5" name="Content Placeholder 4" descr="Graphical user interface&#10;&#10;Description automatically generated">
            <a:extLst>
              <a:ext uri="{FF2B5EF4-FFF2-40B4-BE49-F238E27FC236}">
                <a16:creationId xmlns:a16="http://schemas.microsoft.com/office/drawing/2014/main" id="{DE16FCB9-FB31-478A-83C2-1D48ADD1B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191" y="365125"/>
            <a:ext cx="9018591" cy="6204652"/>
          </a:xfrm>
        </p:spPr>
      </p:pic>
      <p:sp>
        <p:nvSpPr>
          <p:cNvPr id="6" name="TextBox 5">
            <a:extLst>
              <a:ext uri="{FF2B5EF4-FFF2-40B4-BE49-F238E27FC236}">
                <a16:creationId xmlns:a16="http://schemas.microsoft.com/office/drawing/2014/main" id="{7A65CD08-C9CA-42CB-9A79-7883A932098A}"/>
              </a:ext>
            </a:extLst>
          </p:cNvPr>
          <p:cNvSpPr txBox="1"/>
          <p:nvPr/>
        </p:nvSpPr>
        <p:spPr>
          <a:xfrm rot="10800000" flipV="1">
            <a:off x="127634" y="2631257"/>
            <a:ext cx="2463165" cy="2862322"/>
          </a:xfrm>
          <a:prstGeom prst="rect">
            <a:avLst/>
          </a:prstGeom>
          <a:noFill/>
          <a:ln w="28575">
            <a:solidFill>
              <a:srgbClr val="00B0F0"/>
            </a:solidFill>
          </a:ln>
        </p:spPr>
        <p:txBody>
          <a:bodyPr wrap="square" rtlCol="0">
            <a:spAutoFit/>
          </a:bodyPr>
          <a:lstStyle/>
          <a:p>
            <a:r>
              <a:rPr lang="en-US" dirty="0"/>
              <a:t>One of the word correlations that stand out (both in the </a:t>
            </a:r>
            <a:r>
              <a:rPr lang="en-US" dirty="0" err="1"/>
              <a:t>tibble</a:t>
            </a:r>
            <a:r>
              <a:rPr lang="en-US" dirty="0"/>
              <a:t> in exercise 12c and in this visualization, is the one between “marry” and “money”. This could be a semantic relationship to explore in further analyses.</a:t>
            </a:r>
            <a:endParaRPr lang="nl-NL" dirty="0"/>
          </a:p>
        </p:txBody>
      </p:sp>
    </p:spTree>
    <p:extLst>
      <p:ext uri="{BB962C8B-B14F-4D97-AF65-F5344CB8AC3E}">
        <p14:creationId xmlns:p14="http://schemas.microsoft.com/office/powerpoint/2010/main" val="290171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85A6-8EE9-4176-A8CE-6D44DD8ACA4C}"/>
              </a:ext>
            </a:extLst>
          </p:cNvPr>
          <p:cNvSpPr>
            <a:spLocks noGrp="1"/>
          </p:cNvSpPr>
          <p:nvPr>
            <p:ph type="title"/>
          </p:nvPr>
        </p:nvSpPr>
        <p:spPr/>
        <p:txBody>
          <a:bodyPr/>
          <a:lstStyle/>
          <a:p>
            <a:r>
              <a:rPr lang="en-US" dirty="0"/>
              <a:t>7b. </a:t>
            </a:r>
            <a:br>
              <a:rPr lang="nl-NL" dirty="0"/>
            </a:br>
            <a:endParaRPr lang="nl-NL" dirty="0"/>
          </a:p>
        </p:txBody>
      </p:sp>
      <p:pic>
        <p:nvPicPr>
          <p:cNvPr id="4" name="Picture 3">
            <a:extLst>
              <a:ext uri="{FF2B5EF4-FFF2-40B4-BE49-F238E27FC236}">
                <a16:creationId xmlns:a16="http://schemas.microsoft.com/office/drawing/2014/main" id="{513307AC-CA35-460F-A56C-BEA8A5CBB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0" y="1875583"/>
            <a:ext cx="11212490" cy="3762900"/>
          </a:xfrm>
          <a:prstGeom prst="rect">
            <a:avLst/>
          </a:prstGeom>
        </p:spPr>
      </p:pic>
    </p:spTree>
    <p:extLst>
      <p:ext uri="{BB962C8B-B14F-4D97-AF65-F5344CB8AC3E}">
        <p14:creationId xmlns:p14="http://schemas.microsoft.com/office/powerpoint/2010/main" val="419353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82D7-F768-4B16-937C-9678F18F8A63}"/>
              </a:ext>
            </a:extLst>
          </p:cNvPr>
          <p:cNvSpPr>
            <a:spLocks noGrp="1"/>
          </p:cNvSpPr>
          <p:nvPr>
            <p:ph type="title"/>
          </p:nvPr>
        </p:nvSpPr>
        <p:spPr/>
        <p:txBody>
          <a:bodyPr/>
          <a:lstStyle/>
          <a:p>
            <a:r>
              <a:rPr lang="en-US" dirty="0"/>
              <a:t>7c.</a:t>
            </a:r>
            <a:endParaRPr lang="nl-NL" dirty="0"/>
          </a:p>
        </p:txBody>
      </p:sp>
      <p:pic>
        <p:nvPicPr>
          <p:cNvPr id="5" name="Picture 4">
            <a:extLst>
              <a:ext uri="{FF2B5EF4-FFF2-40B4-BE49-F238E27FC236}">
                <a16:creationId xmlns:a16="http://schemas.microsoft.com/office/drawing/2014/main" id="{C81B8100-D793-4872-8288-FFC9827C0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02" y="1489061"/>
            <a:ext cx="11250595" cy="4753638"/>
          </a:xfrm>
          <a:prstGeom prst="rect">
            <a:avLst/>
          </a:prstGeom>
        </p:spPr>
      </p:pic>
    </p:spTree>
    <p:extLst>
      <p:ext uri="{BB962C8B-B14F-4D97-AF65-F5344CB8AC3E}">
        <p14:creationId xmlns:p14="http://schemas.microsoft.com/office/powerpoint/2010/main" val="307611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E5E0-F043-41AF-8E22-EE992E5940EC}"/>
              </a:ext>
            </a:extLst>
          </p:cNvPr>
          <p:cNvSpPr>
            <a:spLocks noGrp="1"/>
          </p:cNvSpPr>
          <p:nvPr>
            <p:ph type="title"/>
          </p:nvPr>
        </p:nvSpPr>
        <p:spPr/>
        <p:txBody>
          <a:bodyPr/>
          <a:lstStyle/>
          <a:p>
            <a:r>
              <a:rPr lang="en-US" dirty="0"/>
              <a:t>8a.</a:t>
            </a:r>
            <a:endParaRPr lang="nl-NL" dirty="0"/>
          </a:p>
        </p:txBody>
      </p:sp>
      <p:pic>
        <p:nvPicPr>
          <p:cNvPr id="5" name="Content Placeholder 4" descr="Text&#10;&#10;Description automatically generated">
            <a:extLst>
              <a:ext uri="{FF2B5EF4-FFF2-40B4-BE49-F238E27FC236}">
                <a16:creationId xmlns:a16="http://schemas.microsoft.com/office/drawing/2014/main" id="{AE36C5DB-CD1E-433A-A074-05B5E91CA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448" y="2045834"/>
            <a:ext cx="7078063" cy="1943371"/>
          </a:xfrm>
        </p:spPr>
      </p:pic>
      <p:sp>
        <p:nvSpPr>
          <p:cNvPr id="6" name="TextBox 5">
            <a:extLst>
              <a:ext uri="{FF2B5EF4-FFF2-40B4-BE49-F238E27FC236}">
                <a16:creationId xmlns:a16="http://schemas.microsoft.com/office/drawing/2014/main" id="{F7FFF611-A2DD-494B-88D4-D1A0397585BC}"/>
              </a:ext>
            </a:extLst>
          </p:cNvPr>
          <p:cNvSpPr txBox="1"/>
          <p:nvPr/>
        </p:nvSpPr>
        <p:spPr>
          <a:xfrm>
            <a:off x="8747759" y="2194559"/>
            <a:ext cx="2153921" cy="1200329"/>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Don’t worry about the warnings, the packages should work just fine!</a:t>
            </a:r>
            <a:endParaRPr lang="nl-NL" dirty="0"/>
          </a:p>
        </p:txBody>
      </p:sp>
    </p:spTree>
    <p:extLst>
      <p:ext uri="{BB962C8B-B14F-4D97-AF65-F5344CB8AC3E}">
        <p14:creationId xmlns:p14="http://schemas.microsoft.com/office/powerpoint/2010/main" val="374276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636D-28D1-4CFB-8F9B-2192B26D9B5B}"/>
              </a:ext>
            </a:extLst>
          </p:cNvPr>
          <p:cNvSpPr>
            <a:spLocks noGrp="1"/>
          </p:cNvSpPr>
          <p:nvPr>
            <p:ph type="title"/>
          </p:nvPr>
        </p:nvSpPr>
        <p:spPr/>
        <p:txBody>
          <a:bodyPr/>
          <a:lstStyle/>
          <a:p>
            <a:r>
              <a:rPr lang="en-US" dirty="0"/>
              <a:t>8b.</a:t>
            </a:r>
            <a:endParaRPr lang="nl-NL" dirty="0"/>
          </a:p>
        </p:txBody>
      </p:sp>
      <p:pic>
        <p:nvPicPr>
          <p:cNvPr id="5" name="Picture 4">
            <a:extLst>
              <a:ext uri="{FF2B5EF4-FFF2-40B4-BE49-F238E27FC236}">
                <a16:creationId xmlns:a16="http://schemas.microsoft.com/office/drawing/2014/main" id="{361E78AD-B49E-44BA-9E77-BB56628B4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377" y="66846"/>
            <a:ext cx="9821646" cy="4610743"/>
          </a:xfrm>
          <a:prstGeom prst="rect">
            <a:avLst/>
          </a:prstGeom>
        </p:spPr>
      </p:pic>
      <p:sp>
        <p:nvSpPr>
          <p:cNvPr id="6" name="TextBox 5">
            <a:extLst>
              <a:ext uri="{FF2B5EF4-FFF2-40B4-BE49-F238E27FC236}">
                <a16:creationId xmlns:a16="http://schemas.microsoft.com/office/drawing/2014/main" id="{ED88DE1A-20EC-41C3-A7D3-C0B1304EE952}"/>
              </a:ext>
            </a:extLst>
          </p:cNvPr>
          <p:cNvSpPr txBox="1"/>
          <p:nvPr/>
        </p:nvSpPr>
        <p:spPr>
          <a:xfrm>
            <a:off x="1249680" y="4953016"/>
            <a:ext cx="4104640" cy="1754326"/>
          </a:xfrm>
          <a:prstGeom prst="rect">
            <a:avLst/>
          </a:prstGeom>
          <a:noFill/>
          <a:ln w="28575">
            <a:solidFill>
              <a:srgbClr val="00B0F0"/>
            </a:solidFill>
          </a:ln>
        </p:spPr>
        <p:txBody>
          <a:bodyPr wrap="square" rtlCol="0">
            <a:spAutoFit/>
          </a:bodyPr>
          <a:lstStyle/>
          <a:p>
            <a:r>
              <a:rPr lang="en-US" dirty="0"/>
              <a:t>When you see the output at first, you see a lot of blank lines in the ‘text’ column. This is because the title page is also taken into account. When you browse through the table, you will soon encounter actual lines of text.</a:t>
            </a:r>
            <a:endParaRPr lang="nl-NL" dirty="0"/>
          </a:p>
        </p:txBody>
      </p:sp>
      <p:sp>
        <p:nvSpPr>
          <p:cNvPr id="7" name="TextBox 6">
            <a:extLst>
              <a:ext uri="{FF2B5EF4-FFF2-40B4-BE49-F238E27FC236}">
                <a16:creationId xmlns:a16="http://schemas.microsoft.com/office/drawing/2014/main" id="{E66F74B8-08D4-408E-910E-04A7AEF5E3BA}"/>
              </a:ext>
            </a:extLst>
          </p:cNvPr>
          <p:cNvSpPr txBox="1"/>
          <p:nvPr/>
        </p:nvSpPr>
        <p:spPr>
          <a:xfrm>
            <a:off x="7249160" y="5247709"/>
            <a:ext cx="4104640" cy="923330"/>
          </a:xfrm>
          <a:prstGeom prst="rect">
            <a:avLst/>
          </a:prstGeom>
          <a:noFill/>
          <a:ln w="28575">
            <a:solidFill>
              <a:srgbClr val="00B0F0"/>
            </a:solidFill>
          </a:ln>
        </p:spPr>
        <p:txBody>
          <a:bodyPr wrap="square" rtlCol="0">
            <a:spAutoFit/>
          </a:bodyPr>
          <a:lstStyle/>
          <a:p>
            <a:r>
              <a:rPr lang="en-US" dirty="0"/>
              <a:t>If you press the arrow next to the ‘</a:t>
            </a:r>
            <a:r>
              <a:rPr lang="en-US" dirty="0" err="1"/>
              <a:t>linenumber</a:t>
            </a:r>
            <a:r>
              <a:rPr lang="en-US" dirty="0"/>
              <a:t>’ column, you see the number of the chapter the line is in. </a:t>
            </a:r>
            <a:endParaRPr lang="nl-NL" dirty="0"/>
          </a:p>
        </p:txBody>
      </p:sp>
    </p:spTree>
    <p:extLst>
      <p:ext uri="{BB962C8B-B14F-4D97-AF65-F5344CB8AC3E}">
        <p14:creationId xmlns:p14="http://schemas.microsoft.com/office/powerpoint/2010/main" val="124846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7AC2-32DC-4915-A451-7038F9B3987B}"/>
              </a:ext>
            </a:extLst>
          </p:cNvPr>
          <p:cNvSpPr>
            <a:spLocks noGrp="1"/>
          </p:cNvSpPr>
          <p:nvPr>
            <p:ph type="title"/>
          </p:nvPr>
        </p:nvSpPr>
        <p:spPr/>
        <p:txBody>
          <a:bodyPr/>
          <a:lstStyle/>
          <a:p>
            <a:r>
              <a:rPr lang="en-US" dirty="0"/>
              <a:t>8c.</a:t>
            </a:r>
            <a:endParaRPr lang="nl-NL" dirty="0"/>
          </a:p>
        </p:txBody>
      </p:sp>
      <p:pic>
        <p:nvPicPr>
          <p:cNvPr id="5" name="Content Placeholder 4" descr="Table&#10;&#10;Description automatically generated">
            <a:extLst>
              <a:ext uri="{FF2B5EF4-FFF2-40B4-BE49-F238E27FC236}">
                <a16:creationId xmlns:a16="http://schemas.microsoft.com/office/drawing/2014/main" id="{557D9E6A-3DCB-4E38-A28D-D5EB47BF0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4703" y="1905501"/>
            <a:ext cx="9802593" cy="4191585"/>
          </a:xfrm>
        </p:spPr>
      </p:pic>
    </p:spTree>
    <p:extLst>
      <p:ext uri="{BB962C8B-B14F-4D97-AF65-F5344CB8AC3E}">
        <p14:creationId xmlns:p14="http://schemas.microsoft.com/office/powerpoint/2010/main" val="288411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3D75-A83D-45C3-A0FF-DFB2D9A6E9A5}"/>
              </a:ext>
            </a:extLst>
          </p:cNvPr>
          <p:cNvSpPr>
            <a:spLocks noGrp="1"/>
          </p:cNvSpPr>
          <p:nvPr>
            <p:ph type="title"/>
          </p:nvPr>
        </p:nvSpPr>
        <p:spPr>
          <a:xfrm>
            <a:off x="340360" y="446405"/>
            <a:ext cx="10515600" cy="1325563"/>
          </a:xfrm>
        </p:spPr>
        <p:txBody>
          <a:bodyPr/>
          <a:lstStyle/>
          <a:p>
            <a:r>
              <a:rPr lang="en-US" dirty="0"/>
              <a:t>8d.</a:t>
            </a:r>
            <a:endParaRPr lang="nl-NL" dirty="0"/>
          </a:p>
        </p:txBody>
      </p:sp>
      <p:pic>
        <p:nvPicPr>
          <p:cNvPr id="5" name="Content Placeholder 4" descr="Table&#10;&#10;Description automatically generated">
            <a:extLst>
              <a:ext uri="{FF2B5EF4-FFF2-40B4-BE49-F238E27FC236}">
                <a16:creationId xmlns:a16="http://schemas.microsoft.com/office/drawing/2014/main" id="{440AB835-34EC-43BD-A3A3-157CA8F1F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040" y="446405"/>
            <a:ext cx="10626458" cy="5965190"/>
          </a:xfrm>
        </p:spPr>
      </p:pic>
    </p:spTree>
    <p:extLst>
      <p:ext uri="{BB962C8B-B14F-4D97-AF65-F5344CB8AC3E}">
        <p14:creationId xmlns:p14="http://schemas.microsoft.com/office/powerpoint/2010/main" val="124781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631E-F824-4171-9863-5870F6BE41C9}"/>
              </a:ext>
            </a:extLst>
          </p:cNvPr>
          <p:cNvSpPr>
            <a:spLocks noGrp="1"/>
          </p:cNvSpPr>
          <p:nvPr>
            <p:ph type="title"/>
          </p:nvPr>
        </p:nvSpPr>
        <p:spPr>
          <a:xfrm>
            <a:off x="330200" y="491374"/>
            <a:ext cx="10515600" cy="1325563"/>
          </a:xfrm>
        </p:spPr>
        <p:txBody>
          <a:bodyPr/>
          <a:lstStyle/>
          <a:p>
            <a:r>
              <a:rPr lang="en-US" dirty="0"/>
              <a:t>8e.</a:t>
            </a:r>
            <a:endParaRPr lang="nl-NL" dirty="0"/>
          </a:p>
        </p:txBody>
      </p:sp>
      <p:pic>
        <p:nvPicPr>
          <p:cNvPr id="5" name="Picture 4" descr="Chart&#10;&#10;Description automatically generated">
            <a:extLst>
              <a:ext uri="{FF2B5EF4-FFF2-40B4-BE49-F238E27FC236}">
                <a16:creationId xmlns:a16="http://schemas.microsoft.com/office/drawing/2014/main" id="{8E8DD85E-B44B-468A-84C9-0E91AE010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254" y="318653"/>
            <a:ext cx="9831172" cy="6220693"/>
          </a:xfrm>
          <a:prstGeom prst="rect">
            <a:avLst/>
          </a:prstGeom>
        </p:spPr>
      </p:pic>
    </p:spTree>
    <p:extLst>
      <p:ext uri="{BB962C8B-B14F-4D97-AF65-F5344CB8AC3E}">
        <p14:creationId xmlns:p14="http://schemas.microsoft.com/office/powerpoint/2010/main" val="812340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Widescreen</PresentationFormat>
  <Paragraphs>52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Solution slides Introduction to R &amp; Data for Humanities </vt:lpstr>
      <vt:lpstr>Exercise 7</vt:lpstr>
      <vt:lpstr>7b.  </vt:lpstr>
      <vt:lpstr>7c.</vt:lpstr>
      <vt:lpstr>8a.</vt:lpstr>
      <vt:lpstr>8b.</vt:lpstr>
      <vt:lpstr>8c.</vt:lpstr>
      <vt:lpstr>8d.</vt:lpstr>
      <vt:lpstr>8e.</vt:lpstr>
      <vt:lpstr>Exercise 9</vt:lpstr>
      <vt:lpstr>9a. (resumed)</vt:lpstr>
      <vt:lpstr>9b.</vt:lpstr>
      <vt:lpstr>9c.</vt:lpstr>
      <vt:lpstr>9d.</vt:lpstr>
      <vt:lpstr>9e.</vt:lpstr>
      <vt:lpstr>9e. (resumed)</vt:lpstr>
      <vt:lpstr>Exercise 10</vt:lpstr>
      <vt:lpstr>10b.</vt:lpstr>
      <vt:lpstr>10c.</vt:lpstr>
      <vt:lpstr>10d.</vt:lpstr>
      <vt:lpstr>Exercise 11</vt:lpstr>
      <vt:lpstr>11b.</vt:lpstr>
      <vt:lpstr>11b. (resumed)</vt:lpstr>
      <vt:lpstr>11c.</vt:lpstr>
      <vt:lpstr>11d.</vt:lpstr>
      <vt:lpstr>Exercise 12</vt:lpstr>
      <vt:lpstr>12b.</vt:lpstr>
      <vt:lpstr>12c.</vt:lpstr>
      <vt:lpstr>12d.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slides Intro to R &amp; Data for Humanities</dc:title>
  <dc:creator>Wildschut, P.A. (Puck)</dc:creator>
  <cp:lastModifiedBy>Wildschut, P.A. (Puck)</cp:lastModifiedBy>
  <cp:revision>30</cp:revision>
  <dcterms:created xsi:type="dcterms:W3CDTF">2021-06-16T09:48:12Z</dcterms:created>
  <dcterms:modified xsi:type="dcterms:W3CDTF">2021-06-17T14:45:50Z</dcterms:modified>
</cp:coreProperties>
</file>