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30-7D38-41C8-B4F1-6A871A65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D78C4-A3A1-4F81-BDA2-B28FF6D66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226C-3EE0-44F6-A3D6-FA5A765A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8776-B95D-4C4C-9AA4-561E1315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64F1-F2C5-4F91-9284-3F2DFB11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7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C470-475C-440B-BD97-68CB5B6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45EBB-ED83-468C-A794-7E8F9EA9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9FE8-D9B4-4951-909F-B476B189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55E1-6EA5-4ADD-BD6F-D1715C0D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5F52-B98A-4166-9034-38823DB6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8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FC08-7180-4F22-A533-2EF585FFE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A101-16F4-43EE-9A1A-B35987AD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6AC5-A991-4368-A975-CFFCF3E6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F5D3-E11D-45D0-88B9-62C3484F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8976-93E3-4416-897E-5407FB4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1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3D5C-830C-475F-831F-A81144E8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5006-E3AE-4771-BF43-ABA6220B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0FC5-A96D-4A79-BC09-C600F459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F9B6-9EF1-4F46-B1D5-C843F487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3C79-B980-41E6-AB51-FEC0489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6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1642-BEAD-4AD6-A7C7-0D1F4A5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7E10-92E6-474E-B01E-02334F5F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92BD-4B96-4A44-8DA8-074FF773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FA9E-8855-4B34-90D6-C71ED3C2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32BE-20B4-431D-AB5F-F5439BC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1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4261-9EDC-4C68-B691-5D8A15F1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ADAB-798A-49D0-AD35-7A630E8D3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990E-B5BC-402E-AAE2-E0117B88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8586-6312-42D7-A0F1-58208575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8D8D7-DAA4-4BE5-BAA4-1E3B769C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CDE6-A174-441B-B222-04D8FFAB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9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2124-B8FD-4179-B2D7-D310210E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C11FA-3F76-48EF-BF76-0F1F6848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8A67-9B92-4F27-9B27-37147A99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BF38D-17BA-4E14-AE6F-9236D28B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6D13-CA85-4A6C-82D2-E9D9024B8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E935D-EF6D-4555-8517-CB218B29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BEA0-8C32-40CA-A242-A1821BC7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36384-4B09-4D1B-895E-1E2613B6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72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4EC-5EFA-4E3A-9299-1F03E30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F1FAE-C954-4DDC-B419-91A7A05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502C-64AE-4618-AFD4-3D46158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271D-F63B-45BB-AB18-36D460C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1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671D7-FE2F-4C5C-A0B9-C0C87A8C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6B08-7692-4608-8068-EA3B822D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C99EF-2187-443F-916E-5BFACF3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4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9EC-3E57-4243-99F0-03EA4048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518B-51F2-4D5C-A721-C5B56701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504F-9885-46D8-9257-5A09662A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FE13-D375-41DD-8FD9-02729429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78466-8422-4244-B44B-2C9C26E7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5C4F-0A53-4BC6-8A5A-FD94AEA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48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7BC4-67D3-4C74-896E-4302AE97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1C7A-CB54-4D30-BAA7-4419361A7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1ED4-4906-4CD3-8B58-C0E5DAAD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CBF0-84AB-45BE-B152-6D40AC3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34E9-450A-4DDD-9FB0-7904FB99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D632-DDDA-478B-BE21-C196524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3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B187A-5081-4337-B69B-18B295FA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EC26-E0B2-40B7-BA47-B5BE7EE2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FEC7-4B4A-401E-8ECB-9C7B2A5B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08DE-5598-4E0C-866A-9C75AADEEFE3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AE35-AACD-44D0-8D1E-8A2BCA62A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F169-7D1C-4599-A5B3-C72D6426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5ABA-EF42-40A4-A014-03C0C628E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5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references.html#ref-R-janeaustenr" TargetMode="External"/><Relationship Id="rId2" Type="http://schemas.openxmlformats.org/officeDocument/2006/relationships/hyperlink" Target="https://cran.r-project.org/package=janeausten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dytextmining.com/references.html#ref-R-gutenbergr" TargetMode="External"/><Relationship Id="rId4" Type="http://schemas.openxmlformats.org/officeDocument/2006/relationships/hyperlink" Target="https://github.com/ropensci/gutenberg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3C2-189E-4A79-A0AF-FD3116BC5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&amp; Data for Humanities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2D63-4E5F-4BC0-89C1-1526602B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8383"/>
            <a:ext cx="9144000" cy="1655762"/>
          </a:xfrm>
        </p:spPr>
        <p:txBody>
          <a:bodyPr/>
          <a:lstStyle/>
          <a:p>
            <a:r>
              <a:rPr lang="en-US" dirty="0"/>
              <a:t>1 July 2021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63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EFD6-AF07-478F-BDBA-4485A30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 key names can I find?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9003-A8DC-4205-BCCF-F095951B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Named Entity Recognition </a:t>
            </a:r>
            <a:r>
              <a:rPr lang="en-US" dirty="0"/>
              <a:t>(Intermediate)</a:t>
            </a:r>
            <a:br>
              <a:rPr lang="en-US" dirty="0"/>
            </a:br>
            <a:r>
              <a:rPr lang="en-US" dirty="0"/>
              <a:t>List every example of a kind of entity.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“What are the geographic locations mentioned by Marie de France?”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13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9E06-8499-46B4-905D-A83E6DA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Which of these texts are similar?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6384-A9B2-400E-8DE2-B2361234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Clustering </a:t>
            </a:r>
            <a:r>
              <a:rPr lang="en-US" dirty="0"/>
              <a:t>(Advanced)</a:t>
            </a:r>
            <a:br>
              <a:rPr lang="en-US" dirty="0"/>
            </a:br>
            <a:r>
              <a:rPr lang="en-US" dirty="0"/>
              <a:t>Which texts are the most similar?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"Is this play closer to comedy or tragedy?”</a:t>
            </a:r>
          </a:p>
          <a:p>
            <a:pPr marL="0" indent="0" fontAlgn="base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Supervised Machine Learning</a:t>
            </a:r>
            <a:r>
              <a:rPr lang="en-US" dirty="0"/>
              <a:t> (Advanced)</a:t>
            </a:r>
            <a:br>
              <a:rPr lang="en-US" dirty="0"/>
            </a:br>
            <a:r>
              <a:rPr lang="en-US" dirty="0"/>
              <a:t>Can we identify texts that are similar to this?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"Are there other Jim Crow laws like these we have already identified?"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613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A1F-4DB4-4A75-A2D9-5955A92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44F2-E1A4-4BA9-9063-F4AF2660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Authorship Attribution </a:t>
            </a:r>
            <a:r>
              <a:rPr lang="en-US" dirty="0"/>
              <a:t>(Advanced)</a:t>
            </a:r>
            <a:br>
              <a:rPr lang="en-US" dirty="0"/>
            </a:br>
            <a:r>
              <a:rPr lang="en-US" dirty="0"/>
              <a:t>Which texts are the most similar?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“Did J. K. Rowling write </a:t>
            </a:r>
            <a:r>
              <a:rPr lang="en-US" i="1" dirty="0"/>
              <a:t>The Cuckoo’s Calling</a:t>
            </a:r>
            <a:r>
              <a:rPr lang="en-US" dirty="0"/>
              <a:t>?”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24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6054-069A-4C49-9A9D-E5B375C2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in text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0DFC-188C-44DD-80B2-E29C996D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/>
              <a:t>What are these texts about?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Word Frequency, Collocation</a:t>
            </a:r>
            <a:r>
              <a:rPr lang="en-US" dirty="0"/>
              <a:t>, Topic Analysis, </a:t>
            </a:r>
            <a:r>
              <a:rPr lang="en-US" b="1" dirty="0">
                <a:solidFill>
                  <a:srgbClr val="92D050"/>
                </a:solidFill>
              </a:rPr>
              <a:t>Significant Terms</a:t>
            </a:r>
          </a:p>
          <a:p>
            <a:pPr marL="514350" indent="-514350">
              <a:buAutoNum type="arabicPeriod"/>
            </a:pPr>
            <a:endParaRPr lang="en-US" b="1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How are these texts connected?</a:t>
            </a:r>
            <a:br>
              <a:rPr lang="en-US" dirty="0"/>
            </a:br>
            <a:r>
              <a:rPr lang="en-US" dirty="0"/>
              <a:t>Concordance, Network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What emotions are expressed?</a:t>
            </a:r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What key names can I find?</a:t>
            </a:r>
            <a:br>
              <a:rPr lang="en-US" dirty="0"/>
            </a:br>
            <a:r>
              <a:rPr lang="en-US" dirty="0"/>
              <a:t>Named Entity Recognition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Which of these texts are similar?</a:t>
            </a:r>
            <a:br>
              <a:rPr lang="en-US" dirty="0"/>
            </a:br>
            <a:r>
              <a:rPr lang="en-US" dirty="0"/>
              <a:t>Clustering, Supervised Machine Learning, Authorship Attribution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3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867E-A101-4FD9-9ABA-F85CDF30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37"/>
            <a:ext cx="10515600" cy="1325563"/>
          </a:xfrm>
        </p:spPr>
        <p:txBody>
          <a:bodyPr/>
          <a:lstStyle/>
          <a:p>
            <a:r>
              <a:rPr lang="en-US" dirty="0"/>
              <a:t>The basics of R and Text Mining with R within the </a:t>
            </a:r>
            <a:r>
              <a:rPr lang="en-US" dirty="0" err="1"/>
              <a:t>Tidyverse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9B24-229D-499D-A9D3-057C5316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1302"/>
            <a:ext cx="10515600" cy="4222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 and data structures.” tidyverse.org (2018)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The tidy text format: Text mining based on tidy data principles</a:t>
            </a:r>
          </a:p>
          <a:p>
            <a:endParaRPr lang="en-US" dirty="0"/>
          </a:p>
          <a:p>
            <a:r>
              <a:rPr lang="en-US" dirty="0"/>
              <a:t>Burrows, J.F. (1987) </a:t>
            </a:r>
            <a:r>
              <a:rPr lang="en-US" i="1" dirty="0"/>
              <a:t>Computation into Criticism: A Study of Jane Austen's Novels</a:t>
            </a:r>
            <a:r>
              <a:rPr lang="en-US" dirty="0"/>
              <a:t>. Oxford: </a:t>
            </a:r>
            <a:r>
              <a:rPr lang="nl-NL" dirty="0"/>
              <a:t>Oxford University Press</a:t>
            </a:r>
          </a:p>
          <a:p>
            <a:endParaRPr lang="en-US" dirty="0"/>
          </a:p>
          <a:p>
            <a:r>
              <a:rPr lang="en-US" dirty="0"/>
              <a:t>R packages: </a:t>
            </a:r>
          </a:p>
          <a:p>
            <a:pPr lvl="1"/>
            <a:r>
              <a:rPr lang="nl-NL" dirty="0" err="1">
                <a:hlinkClick r:id="rId2"/>
              </a:rPr>
              <a:t>janeaustenr</a:t>
            </a:r>
            <a:r>
              <a:rPr lang="nl-NL" dirty="0"/>
              <a:t> package (</a:t>
            </a:r>
            <a:r>
              <a:rPr lang="nl-NL" dirty="0" err="1"/>
              <a:t>Silge</a:t>
            </a:r>
            <a:r>
              <a:rPr lang="nl-NL" dirty="0"/>
              <a:t> </a:t>
            </a:r>
            <a:r>
              <a:rPr lang="nl-NL" dirty="0">
                <a:hlinkClick r:id="rId3"/>
              </a:rPr>
              <a:t>2016</a:t>
            </a:r>
            <a:r>
              <a:rPr lang="nl-NL" dirty="0"/>
              <a:t>) </a:t>
            </a:r>
          </a:p>
          <a:p>
            <a:pPr lvl="1"/>
            <a:r>
              <a:rPr lang="nl-NL" dirty="0" err="1">
                <a:hlinkClick r:id="rId4"/>
              </a:rPr>
              <a:t>gutenbergr</a:t>
            </a:r>
            <a:r>
              <a:rPr lang="nl-NL" dirty="0"/>
              <a:t> package (Robinson </a:t>
            </a:r>
            <a:r>
              <a:rPr lang="nl-NL" dirty="0">
                <a:hlinkClick r:id="rId5"/>
              </a:rPr>
              <a:t>2016</a:t>
            </a:r>
            <a:r>
              <a:rPr lang="nl-NL" dirty="0"/>
              <a:t>)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28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7765-CE11-4B72-A510-8F7F05BE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computational text analysis?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BF27-81E9-4196-AD36-B0FD493E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Data literacy is at the heart of research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Data skills are in demand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Addressing algorithmic bias</a:t>
            </a: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you cannot read, manipulate, and interpret data, you are overlooking an incredibly rich source for understanding the human condition.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467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9EC2-CCBF-4D32-AE15-C40FD3EE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4CBE-064C-48A2-9FD0-EE5CE318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Why learn text analysis with ‘R’ and/or ‘Python’?</a:t>
            </a: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r>
              <a:rPr lang="en-US" sz="4400" dirty="0">
                <a:latin typeface="+mj-lt"/>
              </a:rPr>
              <a:t>How long will it take me to learn text analysis?</a:t>
            </a:r>
            <a:endParaRPr lang="nl-NL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6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9E38-C8B2-4C14-9AF7-3DA8650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What kind of data do I need?</a:t>
            </a:r>
            <a:br>
              <a:rPr lang="en-US" dirty="0"/>
            </a:br>
            <a:br>
              <a:rPr lang="en-US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437C-3AED-4D1B-A9A5-9AD6F9AC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/>
          <a:lstStyle/>
          <a:p>
            <a:r>
              <a:rPr lang="nl-NL" dirty="0"/>
              <a:t>Machine-</a:t>
            </a:r>
            <a:r>
              <a:rPr lang="nl-NL" dirty="0" err="1"/>
              <a:t>readable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Lots of </a:t>
            </a:r>
            <a:r>
              <a:rPr lang="nl-NL" dirty="0" err="1"/>
              <a:t>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2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1608-925D-4EC9-BCEF-F53884FD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in text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F28E-32C8-4210-BDAE-CD4D3DF4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04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800" dirty="0"/>
              <a:t>What are these texts about?</a:t>
            </a:r>
            <a:br>
              <a:rPr lang="en-US" sz="2400" dirty="0"/>
            </a:br>
            <a:r>
              <a:rPr lang="en-US" dirty="0"/>
              <a:t>Word Frequency, Collocation, Topic Analysis, Significant Terms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800" dirty="0"/>
              <a:t>How are these texts connected?</a:t>
            </a:r>
            <a:br>
              <a:rPr lang="en-US" dirty="0"/>
            </a:br>
            <a:r>
              <a:rPr lang="en-US" dirty="0"/>
              <a:t>Concordance, Network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emotions are expressed?</a:t>
            </a:r>
            <a:br>
              <a:rPr lang="en-US" dirty="0"/>
            </a:br>
            <a:r>
              <a:rPr lang="en-US" dirty="0"/>
              <a:t>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key names can I find?</a:t>
            </a:r>
            <a:br>
              <a:rPr lang="en-US" dirty="0"/>
            </a:br>
            <a:r>
              <a:rPr lang="en-US" dirty="0"/>
              <a:t>Named Entity Recognition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Which of these texts are similar?</a:t>
            </a:r>
            <a:br>
              <a:rPr lang="en-US" dirty="0"/>
            </a:br>
            <a:r>
              <a:rPr lang="en-US" dirty="0"/>
              <a:t>Clustering, Supervised Machine Learning, Authorship Attribution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8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8F2C-090A-4947-B9D7-A6CDAEC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are these texts about?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76EA-535B-476D-ABBE-6801E104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Word Frequency</a:t>
            </a:r>
            <a:r>
              <a:rPr lang="en-US" dirty="0"/>
              <a:t> (Beginner)</a:t>
            </a:r>
            <a:br>
              <a:rPr lang="en-US" dirty="0"/>
            </a:br>
            <a:r>
              <a:rPr lang="en-US" dirty="0"/>
              <a:t>Counting the frequency of each word in each text. This includes the Bag of Words approach.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"Which of these texts focus on women?"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b="1" dirty="0"/>
              <a:t>Collocation</a:t>
            </a:r>
            <a:r>
              <a:rPr lang="en-US" dirty="0"/>
              <a:t> (Beginner)</a:t>
            </a:r>
            <a:br>
              <a:rPr lang="en-US" dirty="0"/>
            </a:br>
            <a:r>
              <a:rPr lang="en-US" dirty="0"/>
              <a:t>Examining where two significant words occur close to one another.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"Where are women mentioned in relation to home ownership?"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6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277-ECC2-4EFF-9CE6-8729483E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3B39-4E31-40E9-B025-76A20FAC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Topic Analysis (or Topic Modeling)</a:t>
            </a:r>
            <a:r>
              <a:rPr lang="en-US" dirty="0"/>
              <a:t> (Intermediate)</a:t>
            </a:r>
            <a:br>
              <a:rPr lang="en-US" dirty="0"/>
            </a:br>
            <a:r>
              <a:rPr lang="en-US" dirty="0"/>
              <a:t>Discovering the topics within a group of texts.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"What are the most frequent topics discussed in this newspaper?"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Significant Terms (or TF-IDF) (</a:t>
            </a:r>
            <a:r>
              <a:rPr lang="en-US" dirty="0"/>
              <a:t>Intermediate)</a:t>
            </a:r>
            <a:br>
              <a:rPr lang="en-US" dirty="0"/>
            </a:br>
            <a:r>
              <a:rPr lang="en-US" dirty="0"/>
              <a:t>Finding the significant words within a text.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"What language is most significant within 1970s political speech?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35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43CE-8F67-42C7-B106-7D4D1140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are these texts connected?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6991-75B0-48E0-940A-4041C467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Concordance </a:t>
            </a:r>
            <a:r>
              <a:rPr lang="en-US" dirty="0"/>
              <a:t>(Beginner)</a:t>
            </a:r>
            <a:br>
              <a:rPr lang="en-US" dirty="0"/>
            </a:br>
            <a:r>
              <a:rPr lang="en-US" dirty="0"/>
              <a:t>Where is this word or phrase used in every document?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“Which journal articles mention Maya Angelou’s phrase, ‘If you’re for the right thing, then you do it without thinking.’”</a:t>
            </a:r>
          </a:p>
          <a:p>
            <a:pPr marL="0" indent="0" fontAlgn="base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Network Analysis </a:t>
            </a:r>
            <a:r>
              <a:rPr lang="en-US" dirty="0"/>
              <a:t>(Intermediate)</a:t>
            </a:r>
            <a:br>
              <a:rPr lang="en-US" dirty="0"/>
            </a:br>
            <a:r>
              <a:rPr lang="en-US" dirty="0"/>
              <a:t>How are these terms connected?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“What local communities formed around civil rights in 1963”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60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810B-A01E-4AED-B230-237E13E4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emotions are expressed?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CD31-B240-49FC-9984-7BB6FED5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Sentiment Analysis </a:t>
            </a:r>
            <a:r>
              <a:rPr lang="en-US" dirty="0"/>
              <a:t>(Intermediate)</a:t>
            </a:r>
            <a:br>
              <a:rPr lang="en-US" dirty="0"/>
            </a:br>
            <a:r>
              <a:rPr lang="en-US" dirty="0"/>
              <a:t>Is the language used happy, angry, or confused?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“How do these presidential speeches describe the second amendment?”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84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R &amp; Data for Humanities</vt:lpstr>
      <vt:lpstr>Why learn computational text analysis?</vt:lpstr>
      <vt:lpstr>PowerPoint Presentation</vt:lpstr>
      <vt:lpstr>What kind of data do I need?  </vt:lpstr>
      <vt:lpstr>Current methods in text analysis</vt:lpstr>
      <vt:lpstr>1. What are these texts about?</vt:lpstr>
      <vt:lpstr>PowerPoint Presentation</vt:lpstr>
      <vt:lpstr>2. How are these texts connected?</vt:lpstr>
      <vt:lpstr>3. What emotions are expressed?</vt:lpstr>
      <vt:lpstr>4. What key names can I find?</vt:lpstr>
      <vt:lpstr>5. Which of these texts are similar?</vt:lpstr>
      <vt:lpstr>PowerPoint Presentation</vt:lpstr>
      <vt:lpstr>Current methods in text analysis</vt:lpstr>
      <vt:lpstr>The basics of R and Text Mining with R within the 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Tidyverse</dc:title>
  <dc:creator>Wildschut, P.A. (Puck)</dc:creator>
  <cp:lastModifiedBy>Wildschut, P.A. (Puck)</cp:lastModifiedBy>
  <cp:revision>13</cp:revision>
  <dcterms:created xsi:type="dcterms:W3CDTF">2021-06-17T10:54:11Z</dcterms:created>
  <dcterms:modified xsi:type="dcterms:W3CDTF">2021-06-29T09:22:08Z</dcterms:modified>
</cp:coreProperties>
</file>