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299" r:id="rId3"/>
    <p:sldId id="257" r:id="rId4"/>
    <p:sldId id="259" r:id="rId5"/>
    <p:sldId id="258"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E5E8-B6E8-4F39-933C-0BC594A88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DFA375E-72F5-4CAA-9DA3-8057033CEC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76767B83-C5BB-4D49-8956-8E5E7C1CB399}"/>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38144FB5-7E1E-434D-8981-4DB728423CD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988F123-364B-4AAE-93F1-4F156D61C6CE}"/>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45962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7796-EFBB-4649-B987-062FFB4E4DA7}"/>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A6A6376-35F2-473B-98C5-21177DBF7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2848919-1039-4D55-90C7-AD7CAD76976B}"/>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70FC4B47-15CD-45DE-A660-5A70D2EAB21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1AD720F-D545-41AE-BB16-83B3783CD511}"/>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270228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2105F-90D1-4107-95E7-F84CB72E2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EBA2549-2D6C-4F6A-B856-092B1DDD96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4388CC7-2D74-4900-887B-CB5A1F5BEAB7}"/>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439492D0-3480-42EE-85D1-0ED8AA091D8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9B933DD-43B1-4692-B005-7ED1F559722A}"/>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415517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6995-39D6-4716-B998-643CCDBCA9F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5FB228B-950C-4B81-8C36-80F54D5E7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B7AEA1C-B7E2-406C-AB65-FA6286513325}"/>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C2B3157E-DE8F-41F6-ACEA-BB246E4D039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BA6B451-E1A2-4481-A2E7-1596918469BD}"/>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152151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5B36-332D-43A2-A139-0C970A10F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D1FD0AB-758D-45A1-811A-0104008E2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3710C-A6F6-46AD-9278-4D88B856A370}"/>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2D4C6199-0E9C-4F5B-BC97-57A439D2FCE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D82D326-561D-4E4A-9C93-CE5107EB69DD}"/>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98345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3052-2ACC-4BEB-8B9B-45B15F53E70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70B6C3C-B976-4D80-9CF0-7E0A665F4E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C9C77428-FCFD-4F5C-ABA0-9519A4CC2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3C34269F-6771-408C-A0C9-BD366BB5A302}"/>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6" name="Footer Placeholder 5">
            <a:extLst>
              <a:ext uri="{FF2B5EF4-FFF2-40B4-BE49-F238E27FC236}">
                <a16:creationId xmlns:a16="http://schemas.microsoft.com/office/drawing/2014/main" id="{DE9B0E1B-53DF-4F33-8FAC-C336C7591A7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F80DEB4-0BDE-44D4-9D4A-31780E57B04C}"/>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269637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1D2A-ED3A-469A-8BB2-EC7B5B497A2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002984DA-6CBD-4700-9901-B7FE9AFAA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D0ED0-9412-4E12-AE86-4CC200A1FA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216368FA-DFEC-4937-860A-4D12189FB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8574D-41E8-4876-BC18-40805BC6F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8119EB34-6FE1-4CCC-A9F0-3C5F6D840BA3}"/>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8" name="Footer Placeholder 7">
            <a:extLst>
              <a:ext uri="{FF2B5EF4-FFF2-40B4-BE49-F238E27FC236}">
                <a16:creationId xmlns:a16="http://schemas.microsoft.com/office/drawing/2014/main" id="{682D03B1-2556-448C-AE49-3C3A22FD9B7F}"/>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392FF15A-D521-4482-8908-F02F1352C683}"/>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36101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FDD2-FF8B-4D9F-BF9C-B48F3522354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2CC098B5-070D-4E35-BCAF-78C18393C025}"/>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4" name="Footer Placeholder 3">
            <a:extLst>
              <a:ext uri="{FF2B5EF4-FFF2-40B4-BE49-F238E27FC236}">
                <a16:creationId xmlns:a16="http://schemas.microsoft.com/office/drawing/2014/main" id="{DAAF931D-3A99-4DC1-9D1F-BEF5F9F110A4}"/>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AAAB2BD-10B9-46B9-86F7-04388ED4CAAE}"/>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324837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DF801-E8D3-4313-BB10-5927D66D49D0}"/>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3" name="Footer Placeholder 2">
            <a:extLst>
              <a:ext uri="{FF2B5EF4-FFF2-40B4-BE49-F238E27FC236}">
                <a16:creationId xmlns:a16="http://schemas.microsoft.com/office/drawing/2014/main" id="{A7E3BEE1-CCE1-4E08-B749-C8B7812EE855}"/>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5FDED262-E8B4-463C-8944-11A5BDA15CE5}"/>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1876283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D0B9-09C6-4E2F-BEDA-A377C1018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DCB817E3-61B2-46E1-8E8E-6EDBB497A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4258FA8-EDE6-4C03-BD94-843C3BB50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7FC1-099F-45CD-91CC-66954FD76894}"/>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6" name="Footer Placeholder 5">
            <a:extLst>
              <a:ext uri="{FF2B5EF4-FFF2-40B4-BE49-F238E27FC236}">
                <a16:creationId xmlns:a16="http://schemas.microsoft.com/office/drawing/2014/main" id="{05FFDF25-211F-4B01-984F-A0456BCE2BF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DB54FA55-5F3D-4DA5-B5D0-3A9683EF82C4}"/>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179724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F97A-93C1-45DB-8772-EEFEC6E74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967C278-D489-4922-89A0-0E2430E89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4F45E877-56BF-4915-81CA-88F010784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AFBD6-0713-4865-98CA-EE75EFFBEC28}"/>
              </a:ext>
            </a:extLst>
          </p:cNvPr>
          <p:cNvSpPr>
            <a:spLocks noGrp="1"/>
          </p:cNvSpPr>
          <p:nvPr>
            <p:ph type="dt" sz="half" idx="10"/>
          </p:nvPr>
        </p:nvSpPr>
        <p:spPr/>
        <p:txBody>
          <a:bodyPr/>
          <a:lstStyle/>
          <a:p>
            <a:fld id="{8F57E0C3-63D3-45F4-A4D5-8233E60EBAAD}" type="datetimeFigureOut">
              <a:rPr lang="nl-NL" smtClean="0"/>
              <a:t>29-6-2021</a:t>
            </a:fld>
            <a:endParaRPr lang="nl-NL"/>
          </a:p>
        </p:txBody>
      </p:sp>
      <p:sp>
        <p:nvSpPr>
          <p:cNvPr id="6" name="Footer Placeholder 5">
            <a:extLst>
              <a:ext uri="{FF2B5EF4-FFF2-40B4-BE49-F238E27FC236}">
                <a16:creationId xmlns:a16="http://schemas.microsoft.com/office/drawing/2014/main" id="{561F7EAB-1591-4488-A312-5619A30074A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5D7A8D3-DCF0-4064-946C-3A44B74929CC}"/>
              </a:ext>
            </a:extLst>
          </p:cNvPr>
          <p:cNvSpPr>
            <a:spLocks noGrp="1"/>
          </p:cNvSpPr>
          <p:nvPr>
            <p:ph type="sldNum" sz="quarter" idx="12"/>
          </p:nvPr>
        </p:nvSpPr>
        <p:spPr/>
        <p:txBody>
          <a:bodyPr/>
          <a:lstStyle/>
          <a:p>
            <a:fld id="{A62BF879-CE9D-4F2E-BEFD-182E9E7C4BA7}" type="slidenum">
              <a:rPr lang="nl-NL" smtClean="0"/>
              <a:t>‹#›</a:t>
            </a:fld>
            <a:endParaRPr lang="nl-NL"/>
          </a:p>
        </p:txBody>
      </p:sp>
    </p:spTree>
    <p:extLst>
      <p:ext uri="{BB962C8B-B14F-4D97-AF65-F5344CB8AC3E}">
        <p14:creationId xmlns:p14="http://schemas.microsoft.com/office/powerpoint/2010/main" val="59302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9122A-9F4D-470C-87A1-27B1D87FD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A06F56F-9F2C-4344-A88D-D4E6ED96B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B22307A-E29A-4B69-93FD-1BCBB1192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7E0C3-63D3-45F4-A4D5-8233E60EBAAD}" type="datetimeFigureOut">
              <a:rPr lang="nl-NL" smtClean="0"/>
              <a:t>29-6-2021</a:t>
            </a:fld>
            <a:endParaRPr lang="nl-NL"/>
          </a:p>
        </p:txBody>
      </p:sp>
      <p:sp>
        <p:nvSpPr>
          <p:cNvPr id="5" name="Footer Placeholder 4">
            <a:extLst>
              <a:ext uri="{FF2B5EF4-FFF2-40B4-BE49-F238E27FC236}">
                <a16:creationId xmlns:a16="http://schemas.microsoft.com/office/drawing/2014/main" id="{F8BB39A9-CA4C-4FE2-A922-0574E231C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9607A91-61D4-4F7C-812A-AF69AC723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BF879-CE9D-4F2E-BEFD-182E9E7C4BA7}" type="slidenum">
              <a:rPr lang="nl-NL" smtClean="0"/>
              <a:t>‹#›</a:t>
            </a:fld>
            <a:endParaRPr lang="nl-NL"/>
          </a:p>
        </p:txBody>
      </p:sp>
    </p:spTree>
    <p:extLst>
      <p:ext uri="{BB962C8B-B14F-4D97-AF65-F5344CB8AC3E}">
        <p14:creationId xmlns:p14="http://schemas.microsoft.com/office/powerpoint/2010/main" val="790361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0CE8-756E-4C3E-A8B5-4ACA3FCBA28B}"/>
              </a:ext>
            </a:extLst>
          </p:cNvPr>
          <p:cNvSpPr>
            <a:spLocks noGrp="1"/>
          </p:cNvSpPr>
          <p:nvPr>
            <p:ph type="ctrTitle"/>
          </p:nvPr>
        </p:nvSpPr>
        <p:spPr/>
        <p:txBody>
          <a:bodyPr/>
          <a:lstStyle/>
          <a:p>
            <a:r>
              <a:rPr lang="en-US" dirty="0"/>
              <a:t>Text mining with Tidy Text</a:t>
            </a:r>
            <a:endParaRPr lang="nl-NL" dirty="0"/>
          </a:p>
        </p:txBody>
      </p:sp>
      <p:sp>
        <p:nvSpPr>
          <p:cNvPr id="3" name="Subtitle 2">
            <a:extLst>
              <a:ext uri="{FF2B5EF4-FFF2-40B4-BE49-F238E27FC236}">
                <a16:creationId xmlns:a16="http://schemas.microsoft.com/office/drawing/2014/main" id="{1AA01B1E-AC6B-4883-8C9F-9353BEE7B4F2}"/>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95023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8142-850B-438D-BBA3-DEF205823629}"/>
              </a:ext>
            </a:extLst>
          </p:cNvPr>
          <p:cNvSpPr>
            <a:spLocks noGrp="1"/>
          </p:cNvSpPr>
          <p:nvPr>
            <p:ph type="title"/>
          </p:nvPr>
        </p:nvSpPr>
        <p:spPr/>
        <p:txBody>
          <a:bodyPr/>
          <a:lstStyle/>
          <a:p>
            <a:r>
              <a:rPr lang="en-US" dirty="0"/>
              <a:t>Tidying Jane Austen’s novels I</a:t>
            </a:r>
            <a:endParaRPr lang="nl-NL" dirty="0"/>
          </a:p>
        </p:txBody>
      </p:sp>
      <p:sp>
        <p:nvSpPr>
          <p:cNvPr id="3" name="Content Placeholder 2">
            <a:extLst>
              <a:ext uri="{FF2B5EF4-FFF2-40B4-BE49-F238E27FC236}">
                <a16:creationId xmlns:a16="http://schemas.microsoft.com/office/drawing/2014/main" id="{1639F37A-D2AF-4079-95BC-8D483F4A7735}"/>
              </a:ext>
            </a:extLst>
          </p:cNvPr>
          <p:cNvSpPr>
            <a:spLocks noGrp="1"/>
          </p:cNvSpPr>
          <p:nvPr>
            <p:ph idx="1"/>
          </p:nvPr>
        </p:nvSpPr>
        <p:spPr/>
        <p:txBody>
          <a:bodyPr>
            <a:normAutofit fontScale="92500" lnSpcReduction="20000"/>
          </a:bodyPr>
          <a:lstStyle/>
          <a:p>
            <a:pPr marL="0" indent="0">
              <a:buNone/>
            </a:pPr>
            <a:r>
              <a:rPr lang="en-US" i="1" dirty="0"/>
              <a:t>Exercise 8</a:t>
            </a:r>
          </a:p>
          <a:p>
            <a:pPr marL="0" indent="0">
              <a:buNone/>
            </a:pPr>
            <a:endParaRPr lang="en-US" dirty="0"/>
          </a:p>
          <a:p>
            <a:pPr marL="0" indent="0">
              <a:buNone/>
            </a:pPr>
            <a:r>
              <a:rPr lang="en-US" dirty="0"/>
              <a:t>Let’s move from one short poem to six novels and transform them into a tidy format. We will use the </a:t>
            </a:r>
            <a:r>
              <a:rPr lang="en-US" sz="2400" dirty="0" err="1"/>
              <a:t>janeaustenr</a:t>
            </a:r>
            <a:r>
              <a:rPr lang="en-US" dirty="0"/>
              <a:t> package, which provides all of these texts in a one-row-per-line format, where a line in this context is analogous to a literal printed line in a physical book.</a:t>
            </a:r>
          </a:p>
          <a:p>
            <a:pPr marL="0" indent="0">
              <a:buNone/>
            </a:pPr>
            <a:endParaRPr lang="en-US" dirty="0"/>
          </a:p>
          <a:p>
            <a:pPr marL="0" indent="0">
              <a:buNone/>
            </a:pPr>
            <a:r>
              <a:rPr lang="en-US" dirty="0"/>
              <a:t>8a. Based on the previous exercises with Dickenson’s poem, are you now able to call on the </a:t>
            </a:r>
            <a:r>
              <a:rPr lang="en-US" sz="2400" dirty="0" err="1"/>
              <a:t>janeaustenr</a:t>
            </a:r>
            <a:r>
              <a:rPr lang="en-US" dirty="0"/>
              <a:t> package, as well as the </a:t>
            </a:r>
            <a:r>
              <a:rPr lang="en-US" sz="2400" dirty="0" err="1"/>
              <a:t>dplyr</a:t>
            </a:r>
            <a:r>
              <a:rPr lang="en-US" dirty="0"/>
              <a:t> and </a:t>
            </a:r>
            <a:r>
              <a:rPr lang="en-US" sz="2400" dirty="0" err="1"/>
              <a:t>stringr</a:t>
            </a:r>
            <a:r>
              <a:rPr lang="en-US" dirty="0"/>
              <a:t> packages needed for your analysis?</a:t>
            </a:r>
            <a:br>
              <a:rPr lang="en-US" dirty="0"/>
            </a:br>
            <a:br>
              <a:rPr lang="en-US" dirty="0"/>
            </a:br>
            <a:endParaRPr lang="nl-NL" dirty="0"/>
          </a:p>
        </p:txBody>
      </p:sp>
    </p:spTree>
    <p:extLst>
      <p:ext uri="{BB962C8B-B14F-4D97-AF65-F5344CB8AC3E}">
        <p14:creationId xmlns:p14="http://schemas.microsoft.com/office/powerpoint/2010/main" val="415767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686F-E818-4D94-BFF1-1685F4E5EFA5}"/>
              </a:ext>
            </a:extLst>
          </p:cNvPr>
          <p:cNvSpPr>
            <a:spLocks noGrp="1"/>
          </p:cNvSpPr>
          <p:nvPr>
            <p:ph type="title"/>
          </p:nvPr>
        </p:nvSpPr>
        <p:spPr/>
        <p:txBody>
          <a:bodyPr/>
          <a:lstStyle/>
          <a:p>
            <a:r>
              <a:rPr lang="en-US" dirty="0"/>
              <a:t>Tidying Jane Austen’s novels II</a:t>
            </a:r>
            <a:endParaRPr lang="nl-NL" dirty="0"/>
          </a:p>
        </p:txBody>
      </p:sp>
      <p:sp>
        <p:nvSpPr>
          <p:cNvPr id="3" name="Content Placeholder 2">
            <a:extLst>
              <a:ext uri="{FF2B5EF4-FFF2-40B4-BE49-F238E27FC236}">
                <a16:creationId xmlns:a16="http://schemas.microsoft.com/office/drawing/2014/main" id="{308A7002-804A-4EA1-B16F-00710E7B1D2B}"/>
              </a:ext>
            </a:extLst>
          </p:cNvPr>
          <p:cNvSpPr>
            <a:spLocks noGrp="1"/>
          </p:cNvSpPr>
          <p:nvPr>
            <p:ph idx="1"/>
          </p:nvPr>
        </p:nvSpPr>
        <p:spPr>
          <a:xfrm>
            <a:off x="838200" y="1825624"/>
            <a:ext cx="10515600" cy="4879975"/>
          </a:xfrm>
        </p:spPr>
        <p:txBody>
          <a:bodyPr>
            <a:normAutofit fontScale="47500" lnSpcReduction="20000"/>
          </a:bodyPr>
          <a:lstStyle/>
          <a:p>
            <a:pPr marL="0" indent="0">
              <a:buNone/>
            </a:pPr>
            <a:r>
              <a:rPr lang="en-US" sz="5900" dirty="0"/>
              <a:t>We will now go on to use </a:t>
            </a:r>
            <a:r>
              <a:rPr lang="en-US" sz="3800" dirty="0"/>
              <a:t>mutate() </a:t>
            </a:r>
            <a:r>
              <a:rPr lang="en-US" sz="5900" dirty="0"/>
              <a:t>to annotate a </a:t>
            </a:r>
            <a:r>
              <a:rPr lang="en-US" sz="3800" dirty="0" err="1"/>
              <a:t>linenumber</a:t>
            </a:r>
            <a:r>
              <a:rPr lang="en-US" sz="5900" dirty="0"/>
              <a:t> quantity to keep track of lines in the original format and a </a:t>
            </a:r>
            <a:r>
              <a:rPr lang="en-US" sz="3800" dirty="0"/>
              <a:t>chapter</a:t>
            </a:r>
            <a:r>
              <a:rPr lang="en-US" sz="5900" dirty="0"/>
              <a:t> (using a regex) to find where al the chapters are.</a:t>
            </a:r>
          </a:p>
          <a:p>
            <a:pPr marL="0" indent="0">
              <a:buNone/>
            </a:pPr>
            <a:endParaRPr lang="nl-NL" sz="5900" dirty="0"/>
          </a:p>
          <a:p>
            <a:pPr marL="0" indent="0">
              <a:buNone/>
            </a:pPr>
            <a:r>
              <a:rPr lang="nl-NL" sz="5900" dirty="0"/>
              <a:t>8b. Run </a:t>
            </a:r>
            <a:r>
              <a:rPr lang="nl-NL" sz="5900" dirty="0" err="1"/>
              <a:t>the</a:t>
            </a:r>
            <a:r>
              <a:rPr lang="nl-NL" sz="5900" dirty="0"/>
              <a:t> </a:t>
            </a:r>
            <a:r>
              <a:rPr lang="nl-NL" sz="5900" dirty="0" err="1"/>
              <a:t>following</a:t>
            </a:r>
            <a:r>
              <a:rPr lang="nl-NL" sz="5900" dirty="0"/>
              <a:t> code… </a:t>
            </a:r>
            <a:r>
              <a:rPr lang="nl-NL" sz="5900" dirty="0" err="1"/>
              <a:t>and</a:t>
            </a:r>
            <a:r>
              <a:rPr lang="nl-NL" sz="5900" dirty="0"/>
              <a:t> </a:t>
            </a:r>
            <a:r>
              <a:rPr lang="nl-NL" sz="5900" dirty="0" err="1"/>
              <a:t>then</a:t>
            </a:r>
            <a:r>
              <a:rPr lang="nl-NL" sz="5900" dirty="0"/>
              <a:t> </a:t>
            </a:r>
            <a:r>
              <a:rPr lang="nl-NL" sz="5900" dirty="0" err="1"/>
              <a:t>challenge</a:t>
            </a:r>
            <a:r>
              <a:rPr lang="nl-NL" sz="5900" dirty="0"/>
              <a:t> </a:t>
            </a:r>
            <a:r>
              <a:rPr lang="nl-NL" sz="5900" dirty="0" err="1"/>
              <a:t>yourself</a:t>
            </a:r>
            <a:r>
              <a:rPr lang="nl-NL" sz="5900" dirty="0"/>
              <a:t> </a:t>
            </a:r>
            <a:r>
              <a:rPr lang="nl-NL" sz="5900" dirty="0" err="1"/>
              <a:t>with</a:t>
            </a:r>
            <a:r>
              <a:rPr lang="nl-NL" sz="5900" dirty="0"/>
              <a:t> </a:t>
            </a:r>
            <a:r>
              <a:rPr lang="nl-NL" sz="5900" dirty="0" err="1"/>
              <a:t>exercise</a:t>
            </a:r>
            <a:r>
              <a:rPr lang="nl-NL" sz="5900" dirty="0"/>
              <a:t> 8c on </a:t>
            </a:r>
            <a:r>
              <a:rPr lang="nl-NL" sz="5900" dirty="0" err="1"/>
              <a:t>the</a:t>
            </a:r>
            <a:r>
              <a:rPr lang="nl-NL" sz="5900" dirty="0"/>
              <a:t> next slide! </a:t>
            </a:r>
          </a:p>
          <a:p>
            <a:pPr marL="0" indent="0">
              <a:buNone/>
            </a:pPr>
            <a:endParaRPr lang="nl-NL" dirty="0"/>
          </a:p>
          <a:p>
            <a:pPr marL="0" indent="0">
              <a:buNone/>
            </a:pPr>
            <a:r>
              <a:rPr lang="en-US" dirty="0" err="1"/>
              <a:t>original_books</a:t>
            </a:r>
            <a:r>
              <a:rPr lang="en-US" dirty="0"/>
              <a:t> &lt;- </a:t>
            </a:r>
            <a:r>
              <a:rPr lang="en-US" dirty="0" err="1"/>
              <a:t>austen_books</a:t>
            </a:r>
            <a:r>
              <a:rPr lang="en-US" dirty="0"/>
              <a:t>() %&gt;%</a:t>
            </a:r>
          </a:p>
          <a:p>
            <a:pPr marL="0" indent="0">
              <a:buNone/>
            </a:pPr>
            <a:r>
              <a:rPr lang="en-US" dirty="0"/>
              <a:t>  </a:t>
            </a:r>
            <a:r>
              <a:rPr lang="en-US" dirty="0" err="1"/>
              <a:t>group_by</a:t>
            </a:r>
            <a:r>
              <a:rPr lang="en-US" dirty="0"/>
              <a:t>(book) %&gt;%</a:t>
            </a:r>
          </a:p>
          <a:p>
            <a:pPr marL="0" indent="0">
              <a:buNone/>
            </a:pPr>
            <a:r>
              <a:rPr lang="en-US" dirty="0"/>
              <a:t>  mutate(</a:t>
            </a:r>
            <a:r>
              <a:rPr lang="en-US" dirty="0" err="1"/>
              <a:t>linenumber</a:t>
            </a:r>
            <a:r>
              <a:rPr lang="en-US" dirty="0"/>
              <a:t> = </a:t>
            </a:r>
            <a:r>
              <a:rPr lang="en-US" dirty="0" err="1"/>
              <a:t>row_number</a:t>
            </a:r>
            <a:r>
              <a:rPr lang="en-US" dirty="0"/>
              <a:t>(),</a:t>
            </a:r>
          </a:p>
          <a:p>
            <a:pPr marL="0" indent="0">
              <a:buNone/>
            </a:pPr>
            <a:r>
              <a:rPr lang="en-US" dirty="0"/>
              <a:t>         chapter = </a:t>
            </a:r>
            <a:r>
              <a:rPr lang="en-US" dirty="0" err="1"/>
              <a:t>cumsum</a:t>
            </a:r>
            <a:r>
              <a:rPr lang="en-US" dirty="0"/>
              <a:t>(</a:t>
            </a:r>
            <a:r>
              <a:rPr lang="en-US" dirty="0" err="1"/>
              <a:t>str_detect</a:t>
            </a:r>
            <a:r>
              <a:rPr lang="en-US" dirty="0"/>
              <a:t>(text, </a:t>
            </a:r>
          </a:p>
          <a:p>
            <a:pPr marL="0" indent="0">
              <a:buNone/>
            </a:pPr>
            <a:r>
              <a:rPr lang="en-US" dirty="0"/>
              <a:t>                                     regex("^chapter [\\</a:t>
            </a:r>
            <a:r>
              <a:rPr lang="en-US" dirty="0" err="1"/>
              <a:t>divxlc</a:t>
            </a:r>
            <a:r>
              <a:rPr lang="en-US" dirty="0"/>
              <a:t>]",</a:t>
            </a:r>
          </a:p>
          <a:p>
            <a:pPr marL="0" indent="0">
              <a:buNone/>
            </a:pPr>
            <a:r>
              <a:rPr lang="en-US" dirty="0"/>
              <a:t>                                           </a:t>
            </a:r>
            <a:r>
              <a:rPr lang="en-US" dirty="0" err="1"/>
              <a:t>ignore_case</a:t>
            </a:r>
            <a:r>
              <a:rPr lang="en-US" dirty="0"/>
              <a:t> = TRUE)))) %&gt;%</a:t>
            </a:r>
          </a:p>
          <a:p>
            <a:pPr marL="0" indent="0">
              <a:buNone/>
            </a:pPr>
            <a:r>
              <a:rPr lang="en-US" dirty="0"/>
              <a:t>  ungroup()</a:t>
            </a:r>
          </a:p>
          <a:p>
            <a:pPr marL="0" indent="0">
              <a:buNone/>
            </a:pPr>
            <a:endParaRPr lang="en-US" dirty="0"/>
          </a:p>
          <a:p>
            <a:pPr marL="0" indent="0">
              <a:buNone/>
            </a:pPr>
            <a:r>
              <a:rPr lang="en-US" dirty="0" err="1"/>
              <a:t>original_books</a:t>
            </a:r>
            <a:endParaRPr lang="nl-NL" dirty="0"/>
          </a:p>
        </p:txBody>
      </p:sp>
    </p:spTree>
    <p:extLst>
      <p:ext uri="{BB962C8B-B14F-4D97-AF65-F5344CB8AC3E}">
        <p14:creationId xmlns:p14="http://schemas.microsoft.com/office/powerpoint/2010/main" val="1291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CEA4-F551-40F0-B107-22DB8A17A00F}"/>
              </a:ext>
            </a:extLst>
          </p:cNvPr>
          <p:cNvSpPr>
            <a:spLocks noGrp="1"/>
          </p:cNvSpPr>
          <p:nvPr>
            <p:ph type="title"/>
          </p:nvPr>
        </p:nvSpPr>
        <p:spPr/>
        <p:txBody>
          <a:bodyPr/>
          <a:lstStyle/>
          <a:p>
            <a:r>
              <a:rPr lang="en-US" dirty="0"/>
              <a:t>Tidying Jane Austen’s novels III</a:t>
            </a:r>
            <a:endParaRPr lang="nl-NL" dirty="0"/>
          </a:p>
        </p:txBody>
      </p:sp>
      <p:sp>
        <p:nvSpPr>
          <p:cNvPr id="3" name="Content Placeholder 2">
            <a:extLst>
              <a:ext uri="{FF2B5EF4-FFF2-40B4-BE49-F238E27FC236}">
                <a16:creationId xmlns:a16="http://schemas.microsoft.com/office/drawing/2014/main" id="{BCA36E0C-54EB-40C1-BE7C-2945624C6E98}"/>
              </a:ext>
            </a:extLst>
          </p:cNvPr>
          <p:cNvSpPr>
            <a:spLocks noGrp="1"/>
          </p:cNvSpPr>
          <p:nvPr>
            <p:ph idx="1"/>
          </p:nvPr>
        </p:nvSpPr>
        <p:spPr/>
        <p:txBody>
          <a:bodyPr/>
          <a:lstStyle/>
          <a:p>
            <a:pPr marL="0" indent="0">
              <a:buNone/>
            </a:pPr>
            <a:r>
              <a:rPr lang="en-US" dirty="0">
                <a:sym typeface="Wingdings" panose="05000000000000000000" pitchFamily="2" charset="2"/>
              </a:rPr>
              <a:t>8c.</a:t>
            </a:r>
            <a:r>
              <a:rPr lang="en-US" b="1" dirty="0">
                <a:solidFill>
                  <a:srgbClr val="FF0000"/>
                </a:solidFill>
                <a:sym typeface="Wingdings" panose="05000000000000000000" pitchFamily="2" charset="2"/>
              </a:rPr>
              <a:t> </a:t>
            </a:r>
            <a:r>
              <a:rPr lang="en-US" dirty="0">
                <a:sym typeface="Wingdings" panose="05000000000000000000" pitchFamily="2" charset="2"/>
              </a:rPr>
              <a:t>You are now ready to tokenize your dataset again! Can you fill in the blanks in this next piece of code so that we will get a </a:t>
            </a:r>
            <a:r>
              <a:rPr lang="en-US" b="1" dirty="0">
                <a:sym typeface="Wingdings" panose="05000000000000000000" pitchFamily="2" charset="2"/>
              </a:rPr>
              <a:t>one-token-per-row </a:t>
            </a:r>
            <a:r>
              <a:rPr lang="en-US" dirty="0">
                <a:sym typeface="Wingdings" panose="05000000000000000000" pitchFamily="2" charset="2"/>
              </a:rPr>
              <a:t>format for Austen’s novels?</a:t>
            </a:r>
          </a:p>
          <a:p>
            <a:pPr marL="0" indent="0">
              <a:buNone/>
            </a:pPr>
            <a:endParaRPr lang="en-US" dirty="0">
              <a:sym typeface="Wingdings" panose="05000000000000000000" pitchFamily="2" charset="2"/>
            </a:endParaRPr>
          </a:p>
          <a:p>
            <a:pPr marL="0" indent="0">
              <a:buNone/>
            </a:pPr>
            <a:r>
              <a:rPr lang="en-US" sz="2000" dirty="0"/>
              <a:t>library(</a:t>
            </a:r>
            <a:r>
              <a:rPr lang="en-US" sz="2000" b="1" dirty="0">
                <a:solidFill>
                  <a:srgbClr val="FF0000"/>
                </a:solidFill>
              </a:rPr>
              <a:t>???</a:t>
            </a:r>
            <a:r>
              <a:rPr lang="en-US" sz="2000" dirty="0"/>
              <a:t>)</a:t>
            </a:r>
          </a:p>
          <a:p>
            <a:pPr marL="0" indent="0">
              <a:buNone/>
            </a:pPr>
            <a:r>
              <a:rPr lang="en-US" sz="2000" dirty="0" err="1"/>
              <a:t>tidy_books</a:t>
            </a:r>
            <a:r>
              <a:rPr lang="en-US" sz="2000" dirty="0"/>
              <a:t> &lt;- </a:t>
            </a:r>
            <a:r>
              <a:rPr lang="en-US" sz="2000" dirty="0" err="1"/>
              <a:t>original_books</a:t>
            </a:r>
            <a:r>
              <a:rPr lang="en-US" sz="2000" dirty="0"/>
              <a:t> %&gt;%</a:t>
            </a:r>
          </a:p>
          <a:p>
            <a:pPr marL="0" indent="0">
              <a:buNone/>
            </a:pPr>
            <a:r>
              <a:rPr lang="en-US" sz="2000" dirty="0"/>
              <a:t>  </a:t>
            </a:r>
            <a:r>
              <a:rPr lang="en-US" sz="2000" b="1" dirty="0">
                <a:solidFill>
                  <a:srgbClr val="FF0000"/>
                </a:solidFill>
              </a:rPr>
              <a:t>???_???</a:t>
            </a:r>
            <a:r>
              <a:rPr lang="en-US" sz="2000" dirty="0"/>
              <a:t>(word, text)</a:t>
            </a:r>
          </a:p>
          <a:p>
            <a:pPr marL="0" indent="0">
              <a:buNone/>
            </a:pPr>
            <a:endParaRPr lang="en-US" sz="2000" dirty="0"/>
          </a:p>
          <a:p>
            <a:pPr marL="0" indent="0">
              <a:buNone/>
            </a:pPr>
            <a:r>
              <a:rPr lang="en-US" sz="2000" dirty="0" err="1"/>
              <a:t>tidy_books</a:t>
            </a:r>
            <a:endParaRPr lang="nl-NL" sz="2000" dirty="0"/>
          </a:p>
          <a:p>
            <a:pPr marL="0" indent="0">
              <a:buNone/>
            </a:pPr>
            <a:endParaRPr lang="nl-NL" dirty="0"/>
          </a:p>
        </p:txBody>
      </p:sp>
    </p:spTree>
    <p:extLst>
      <p:ext uri="{BB962C8B-B14F-4D97-AF65-F5344CB8AC3E}">
        <p14:creationId xmlns:p14="http://schemas.microsoft.com/office/powerpoint/2010/main" val="63633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92FD-C420-42B1-B104-8CCDEC86F4BE}"/>
              </a:ext>
            </a:extLst>
          </p:cNvPr>
          <p:cNvSpPr>
            <a:spLocks noGrp="1"/>
          </p:cNvSpPr>
          <p:nvPr>
            <p:ph type="title"/>
          </p:nvPr>
        </p:nvSpPr>
        <p:spPr/>
        <p:txBody>
          <a:bodyPr/>
          <a:lstStyle/>
          <a:p>
            <a:r>
              <a:rPr lang="en-US" dirty="0"/>
              <a:t>Tidying Jane Austen’s novels IV</a:t>
            </a:r>
            <a:endParaRPr lang="nl-NL" dirty="0"/>
          </a:p>
        </p:txBody>
      </p:sp>
      <p:sp>
        <p:nvSpPr>
          <p:cNvPr id="3" name="Content Placeholder 2">
            <a:extLst>
              <a:ext uri="{FF2B5EF4-FFF2-40B4-BE49-F238E27FC236}">
                <a16:creationId xmlns:a16="http://schemas.microsoft.com/office/drawing/2014/main" id="{DE3D1195-5FD6-46CD-B3AC-7D717270950D}"/>
              </a:ext>
            </a:extLst>
          </p:cNvPr>
          <p:cNvSpPr>
            <a:spLocks noGrp="1"/>
          </p:cNvSpPr>
          <p:nvPr>
            <p:ph idx="1"/>
          </p:nvPr>
        </p:nvSpPr>
        <p:spPr>
          <a:xfrm>
            <a:off x="838200" y="1825624"/>
            <a:ext cx="10515600" cy="5032375"/>
          </a:xfrm>
        </p:spPr>
        <p:txBody>
          <a:bodyPr>
            <a:normAutofit fontScale="62500" lnSpcReduction="20000"/>
          </a:bodyPr>
          <a:lstStyle/>
          <a:p>
            <a:pPr marL="0" indent="0">
              <a:buNone/>
            </a:pPr>
            <a:r>
              <a:rPr lang="en-US" dirty="0"/>
              <a:t>Our data is now neatly structured in a one-word-per-row format. Often in text analysis, we will want to remove stop words that are not useful for analysis, typically extremely common words such as “the”, “of”, “to”, and so forth in English. We can remove stop words with an </a:t>
            </a:r>
            <a:r>
              <a:rPr lang="en-US" sz="2400" dirty="0" err="1"/>
              <a:t>anti_join</a:t>
            </a:r>
            <a:r>
              <a:rPr lang="en-US" sz="2400" dirty="0"/>
              <a:t>(), </a:t>
            </a:r>
            <a:r>
              <a:rPr lang="en-US" dirty="0"/>
              <a:t>kept in the </a:t>
            </a:r>
            <a:r>
              <a:rPr lang="en-US" dirty="0" err="1"/>
              <a:t>tidytext</a:t>
            </a:r>
            <a:r>
              <a:rPr lang="en-US" dirty="0"/>
              <a:t> dataset </a:t>
            </a:r>
            <a:r>
              <a:rPr lang="en-US" sz="2400" dirty="0" err="1"/>
              <a:t>stop_words</a:t>
            </a:r>
            <a:r>
              <a:rPr lang="en-US" dirty="0"/>
              <a:t>.</a:t>
            </a:r>
          </a:p>
          <a:p>
            <a:pPr marL="0" indent="0">
              <a:buNone/>
            </a:pPr>
            <a:endParaRPr lang="en-US" dirty="0"/>
          </a:p>
          <a:p>
            <a:pPr marL="0" indent="0">
              <a:buNone/>
            </a:pPr>
            <a:r>
              <a:rPr lang="en-US" dirty="0"/>
              <a:t>8d. This is the first time you call on a dataset from a package. Can you call on the </a:t>
            </a:r>
            <a:r>
              <a:rPr lang="en-US" dirty="0" err="1"/>
              <a:t>anti_join</a:t>
            </a:r>
            <a:r>
              <a:rPr lang="en-US" dirty="0"/>
              <a:t>() function by completing the code below? Note: The code block does not stop at #, so make sure you run the lines of code following “ # [sentence]” as well!</a:t>
            </a:r>
          </a:p>
          <a:p>
            <a:pPr marL="0" indent="0">
              <a:buNone/>
            </a:pPr>
            <a:endParaRPr lang="en-US" dirty="0"/>
          </a:p>
          <a:p>
            <a:pPr marL="0" indent="0">
              <a:buNone/>
            </a:pPr>
            <a:r>
              <a:rPr lang="en-US" dirty="0"/>
              <a:t>data(</a:t>
            </a:r>
            <a:r>
              <a:rPr lang="en-US" dirty="0" err="1"/>
              <a:t>stop_words</a:t>
            </a:r>
            <a:r>
              <a:rPr lang="en-US" dirty="0"/>
              <a:t>)</a:t>
            </a:r>
          </a:p>
          <a:p>
            <a:pPr marL="0" indent="0">
              <a:buNone/>
            </a:pPr>
            <a:endParaRPr lang="en-US" dirty="0"/>
          </a:p>
          <a:p>
            <a:pPr marL="0" indent="0">
              <a:buNone/>
            </a:pPr>
            <a:r>
              <a:rPr lang="en-US" dirty="0" err="1"/>
              <a:t>tidy_books</a:t>
            </a:r>
            <a:r>
              <a:rPr lang="en-US" dirty="0"/>
              <a:t> &lt;- </a:t>
            </a:r>
            <a:r>
              <a:rPr lang="en-US" dirty="0" err="1"/>
              <a:t>tidy_books</a:t>
            </a:r>
            <a:r>
              <a:rPr lang="en-US" dirty="0"/>
              <a:t> %&gt;%</a:t>
            </a:r>
          </a:p>
          <a:p>
            <a:pPr marL="0" indent="0">
              <a:buNone/>
            </a:pPr>
            <a:r>
              <a:rPr lang="en-US" dirty="0"/>
              <a:t>  </a:t>
            </a:r>
            <a:r>
              <a:rPr lang="en-US" b="1" dirty="0">
                <a:solidFill>
                  <a:srgbClr val="FF0000"/>
                </a:solidFill>
              </a:rPr>
              <a:t>???_???(???_???)</a:t>
            </a:r>
          </a:p>
          <a:p>
            <a:pPr marL="0" indent="0">
              <a:buNone/>
            </a:pPr>
            <a:endParaRPr lang="en-US" b="1" dirty="0">
              <a:solidFill>
                <a:srgbClr val="FF0000"/>
              </a:solidFill>
            </a:endParaRPr>
          </a:p>
          <a:p>
            <a:pPr marL="0" indent="0">
              <a:buNone/>
            </a:pPr>
            <a:r>
              <a:rPr lang="en-US" dirty="0"/>
              <a:t># We can also use </a:t>
            </a:r>
            <a:r>
              <a:rPr lang="en-US" dirty="0" err="1"/>
              <a:t>dplyr's</a:t>
            </a:r>
            <a:r>
              <a:rPr lang="en-US" dirty="0"/>
              <a:t> count() to find the most common words in all the books as a whole.</a:t>
            </a:r>
          </a:p>
          <a:p>
            <a:pPr marL="0" indent="0">
              <a:buNone/>
            </a:pPr>
            <a:r>
              <a:rPr lang="en-US" dirty="0" err="1"/>
              <a:t>tidy_books</a:t>
            </a:r>
            <a:r>
              <a:rPr lang="en-US" dirty="0"/>
              <a:t> %&gt;%</a:t>
            </a:r>
          </a:p>
          <a:p>
            <a:pPr marL="0" indent="0">
              <a:buNone/>
            </a:pPr>
            <a:r>
              <a:rPr lang="en-US" dirty="0"/>
              <a:t>  count(word, sort = TRUE) </a:t>
            </a:r>
            <a:endParaRPr lang="nl-NL" dirty="0"/>
          </a:p>
        </p:txBody>
      </p:sp>
    </p:spTree>
    <p:extLst>
      <p:ext uri="{BB962C8B-B14F-4D97-AF65-F5344CB8AC3E}">
        <p14:creationId xmlns:p14="http://schemas.microsoft.com/office/powerpoint/2010/main" val="161369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3057-CF46-4118-9667-1B8602C0EFDB}"/>
              </a:ext>
            </a:extLst>
          </p:cNvPr>
          <p:cNvSpPr>
            <a:spLocks noGrp="1"/>
          </p:cNvSpPr>
          <p:nvPr>
            <p:ph type="title"/>
          </p:nvPr>
        </p:nvSpPr>
        <p:spPr/>
        <p:txBody>
          <a:bodyPr/>
          <a:lstStyle/>
          <a:p>
            <a:r>
              <a:rPr lang="en-US" dirty="0"/>
              <a:t>Tidying Jane Austen’s novels V</a:t>
            </a:r>
            <a:endParaRPr lang="nl-NL" dirty="0"/>
          </a:p>
        </p:txBody>
      </p:sp>
      <p:sp>
        <p:nvSpPr>
          <p:cNvPr id="3" name="Content Placeholder 2">
            <a:extLst>
              <a:ext uri="{FF2B5EF4-FFF2-40B4-BE49-F238E27FC236}">
                <a16:creationId xmlns:a16="http://schemas.microsoft.com/office/drawing/2014/main" id="{45E780A8-5D00-4EB9-89B5-1782C2845EC0}"/>
              </a:ext>
            </a:extLst>
          </p:cNvPr>
          <p:cNvSpPr>
            <a:spLocks noGrp="1"/>
          </p:cNvSpPr>
          <p:nvPr>
            <p:ph idx="1"/>
          </p:nvPr>
        </p:nvSpPr>
        <p:spPr>
          <a:xfrm>
            <a:off x="838200" y="1400176"/>
            <a:ext cx="10515600" cy="5324474"/>
          </a:xfrm>
        </p:spPr>
        <p:txBody>
          <a:bodyPr>
            <a:normAutofit fontScale="32500" lnSpcReduction="20000"/>
          </a:bodyPr>
          <a:lstStyle/>
          <a:p>
            <a:pPr marL="0" indent="0">
              <a:buNone/>
            </a:pPr>
            <a:r>
              <a:rPr lang="en-US" sz="6200" dirty="0"/>
              <a:t>Now we have removed the stop words, we are ready to go find the most common words in all the books as a whole. We can use </a:t>
            </a:r>
            <a:r>
              <a:rPr lang="en-US" sz="5500" dirty="0" err="1"/>
              <a:t>dplyr</a:t>
            </a:r>
            <a:r>
              <a:rPr lang="en-US" sz="6200" dirty="0" err="1"/>
              <a:t>’s</a:t>
            </a:r>
            <a:r>
              <a:rPr lang="en-US" sz="6200" dirty="0"/>
              <a:t> </a:t>
            </a:r>
            <a:r>
              <a:rPr lang="en-US" sz="5500" dirty="0"/>
              <a:t>count() </a:t>
            </a:r>
            <a:r>
              <a:rPr lang="en-US" sz="6200" dirty="0"/>
              <a:t>to find those Most Common Words or MCW (also know as Most Frequent Words or MFW). </a:t>
            </a:r>
          </a:p>
          <a:p>
            <a:pPr marL="0" indent="0">
              <a:buNone/>
            </a:pPr>
            <a:r>
              <a:rPr lang="en-US" sz="6200" dirty="0"/>
              <a:t>Because we’ve been using tidy tools, our word counts are stored in a tidy data frame. This allows us to pipe this directly to the </a:t>
            </a:r>
            <a:r>
              <a:rPr lang="en-US" sz="5500" dirty="0"/>
              <a:t>ggplot2</a:t>
            </a:r>
            <a:r>
              <a:rPr lang="en-US" sz="6200" dirty="0"/>
              <a:t> package, for example to create a visualization of the most common words.</a:t>
            </a:r>
          </a:p>
          <a:p>
            <a:pPr marL="0" indent="0">
              <a:buNone/>
            </a:pPr>
            <a:endParaRPr lang="en-US" sz="6200" dirty="0"/>
          </a:p>
          <a:p>
            <a:pPr marL="0" indent="0">
              <a:buNone/>
            </a:pPr>
            <a:r>
              <a:rPr lang="en-US" sz="6200" dirty="0"/>
              <a:t>8e. Let’s build ourselves a pipeline! Run this code and see what happens…</a:t>
            </a:r>
          </a:p>
          <a:p>
            <a:pPr marL="0" indent="0">
              <a:buNone/>
            </a:pPr>
            <a:endParaRPr lang="en-US" dirty="0"/>
          </a:p>
          <a:p>
            <a:pPr marL="0" indent="0">
              <a:buNone/>
            </a:pPr>
            <a:endParaRPr lang="en-US" dirty="0"/>
          </a:p>
          <a:p>
            <a:pPr marL="0" indent="0">
              <a:buNone/>
            </a:pPr>
            <a:r>
              <a:rPr lang="nl-NL" sz="4300" dirty="0" err="1"/>
              <a:t>library</a:t>
            </a:r>
            <a:r>
              <a:rPr lang="nl-NL" sz="4300" dirty="0"/>
              <a:t>(ggplot2)</a:t>
            </a:r>
          </a:p>
          <a:p>
            <a:pPr marL="0" indent="0">
              <a:buNone/>
            </a:pPr>
            <a:endParaRPr lang="nl-NL" sz="4300" dirty="0"/>
          </a:p>
          <a:p>
            <a:pPr marL="0" indent="0">
              <a:buNone/>
            </a:pPr>
            <a:r>
              <a:rPr lang="nl-NL" sz="4300" dirty="0" err="1"/>
              <a:t>tidy_books</a:t>
            </a:r>
            <a:r>
              <a:rPr lang="nl-NL" sz="4300" dirty="0"/>
              <a:t> %&gt;%</a:t>
            </a:r>
          </a:p>
          <a:p>
            <a:pPr marL="0" indent="0">
              <a:buNone/>
            </a:pPr>
            <a:r>
              <a:rPr lang="nl-NL" sz="4300" dirty="0"/>
              <a:t>  </a:t>
            </a:r>
            <a:r>
              <a:rPr lang="nl-NL" sz="4300" dirty="0" err="1"/>
              <a:t>count</a:t>
            </a:r>
            <a:r>
              <a:rPr lang="nl-NL" sz="4300" dirty="0"/>
              <a:t>(word, </a:t>
            </a:r>
            <a:r>
              <a:rPr lang="nl-NL" sz="4300" dirty="0" err="1"/>
              <a:t>sort</a:t>
            </a:r>
            <a:r>
              <a:rPr lang="nl-NL" sz="4300" dirty="0"/>
              <a:t> = TRUE) %&gt;%</a:t>
            </a:r>
          </a:p>
          <a:p>
            <a:pPr marL="0" indent="0">
              <a:buNone/>
            </a:pPr>
            <a:r>
              <a:rPr lang="nl-NL" sz="4300" dirty="0"/>
              <a:t>  filter(n &gt; 600) %&gt;%</a:t>
            </a:r>
          </a:p>
          <a:p>
            <a:pPr marL="0" indent="0">
              <a:buNone/>
            </a:pPr>
            <a:r>
              <a:rPr lang="nl-NL" sz="4300" dirty="0"/>
              <a:t>  </a:t>
            </a:r>
            <a:r>
              <a:rPr lang="nl-NL" sz="4300" dirty="0" err="1"/>
              <a:t>mutate</a:t>
            </a:r>
            <a:r>
              <a:rPr lang="nl-NL" sz="4300" dirty="0"/>
              <a:t>(word = </a:t>
            </a:r>
            <a:r>
              <a:rPr lang="nl-NL" sz="4300" dirty="0" err="1"/>
              <a:t>reorder</a:t>
            </a:r>
            <a:r>
              <a:rPr lang="nl-NL" sz="4300" dirty="0"/>
              <a:t>(word, n)) %&gt;%</a:t>
            </a:r>
          </a:p>
          <a:p>
            <a:pPr marL="0" indent="0">
              <a:buNone/>
            </a:pPr>
            <a:r>
              <a:rPr lang="nl-NL" sz="4300" dirty="0"/>
              <a:t>  </a:t>
            </a:r>
            <a:r>
              <a:rPr lang="nl-NL" sz="4300" dirty="0" err="1"/>
              <a:t>ggplot</a:t>
            </a:r>
            <a:r>
              <a:rPr lang="nl-NL" sz="4300" dirty="0"/>
              <a:t>(</a:t>
            </a:r>
            <a:r>
              <a:rPr lang="nl-NL" sz="4300" dirty="0" err="1"/>
              <a:t>aes</a:t>
            </a:r>
            <a:r>
              <a:rPr lang="nl-NL" sz="4300" dirty="0"/>
              <a:t>(n, word)) +</a:t>
            </a:r>
          </a:p>
          <a:p>
            <a:pPr marL="0" indent="0">
              <a:buNone/>
            </a:pPr>
            <a:r>
              <a:rPr lang="nl-NL" sz="4300" dirty="0"/>
              <a:t>  </a:t>
            </a:r>
            <a:r>
              <a:rPr lang="nl-NL" sz="4300" dirty="0" err="1"/>
              <a:t>geom_col</a:t>
            </a:r>
            <a:r>
              <a:rPr lang="nl-NL" sz="4300" dirty="0"/>
              <a:t>() +</a:t>
            </a:r>
          </a:p>
          <a:p>
            <a:pPr marL="0" indent="0">
              <a:buNone/>
            </a:pPr>
            <a:r>
              <a:rPr lang="nl-NL" sz="4300" dirty="0"/>
              <a:t>  labs(y = NULL)</a:t>
            </a:r>
          </a:p>
        </p:txBody>
      </p:sp>
      <p:sp>
        <p:nvSpPr>
          <p:cNvPr id="5" name="TextBox 4">
            <a:extLst>
              <a:ext uri="{FF2B5EF4-FFF2-40B4-BE49-F238E27FC236}">
                <a16:creationId xmlns:a16="http://schemas.microsoft.com/office/drawing/2014/main" id="{50CA1F38-A0FF-4C0D-95A1-C4008D35F7FE}"/>
              </a:ext>
            </a:extLst>
          </p:cNvPr>
          <p:cNvSpPr txBox="1"/>
          <p:nvPr/>
        </p:nvSpPr>
        <p:spPr>
          <a:xfrm>
            <a:off x="4724400" y="4062413"/>
            <a:ext cx="4371975" cy="2585323"/>
          </a:xfrm>
          <a:prstGeom prst="rect">
            <a:avLst/>
          </a:prstGeom>
          <a:noFill/>
          <a:ln w="38100">
            <a:solidFill>
              <a:srgbClr val="00B0F0"/>
            </a:solidFill>
          </a:ln>
        </p:spPr>
        <p:txBody>
          <a:bodyPr wrap="square" rtlCol="0">
            <a:spAutoFit/>
          </a:bodyPr>
          <a:lstStyle/>
          <a:p>
            <a:r>
              <a:rPr lang="en-US" dirty="0">
                <a:sym typeface="Wingdings" panose="05000000000000000000" pitchFamily="2" charset="2"/>
              </a:rPr>
              <a:t> </a:t>
            </a:r>
            <a:r>
              <a:rPr lang="en-US" dirty="0"/>
              <a:t>If all went well, this pipeline just made a beautiful plot appear, showing you the MCW in Austen’s novels. Victory!</a:t>
            </a:r>
            <a:br>
              <a:rPr lang="en-US" dirty="0"/>
            </a:br>
            <a:br>
              <a:rPr lang="en-US" dirty="0"/>
            </a:br>
            <a:r>
              <a:rPr lang="en-US" dirty="0"/>
              <a:t>However, what does all of this counting and plotting tell us? Let’s find out during exercise 9!</a:t>
            </a:r>
            <a:br>
              <a:rPr lang="en-US" dirty="0"/>
            </a:br>
            <a:br>
              <a:rPr lang="en-US" dirty="0"/>
            </a:br>
            <a:endParaRPr lang="nl-NL" dirty="0"/>
          </a:p>
        </p:txBody>
      </p:sp>
    </p:spTree>
    <p:extLst>
      <p:ext uri="{BB962C8B-B14F-4D97-AF65-F5344CB8AC3E}">
        <p14:creationId xmlns:p14="http://schemas.microsoft.com/office/powerpoint/2010/main" val="116374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D9F8-8CCC-4384-A40C-162A8AC110D0}"/>
              </a:ext>
            </a:extLst>
          </p:cNvPr>
          <p:cNvSpPr>
            <a:spLocks noGrp="1"/>
          </p:cNvSpPr>
          <p:nvPr>
            <p:ph type="title"/>
          </p:nvPr>
        </p:nvSpPr>
        <p:spPr/>
        <p:txBody>
          <a:bodyPr/>
          <a:lstStyle/>
          <a:p>
            <a:r>
              <a:rPr lang="en-US" dirty="0"/>
              <a:t>First things first: Instructions</a:t>
            </a:r>
            <a:endParaRPr lang="nl-NL" dirty="0"/>
          </a:p>
        </p:txBody>
      </p:sp>
      <p:sp>
        <p:nvSpPr>
          <p:cNvPr id="3" name="Content Placeholder 2">
            <a:extLst>
              <a:ext uri="{FF2B5EF4-FFF2-40B4-BE49-F238E27FC236}">
                <a16:creationId xmlns:a16="http://schemas.microsoft.com/office/drawing/2014/main" id="{DE2A93C8-70D6-44AC-AF1B-1441990BE143}"/>
              </a:ext>
            </a:extLst>
          </p:cNvPr>
          <p:cNvSpPr>
            <a:spLocks noGrp="1"/>
          </p:cNvSpPr>
          <p:nvPr>
            <p:ph idx="1"/>
          </p:nvPr>
        </p:nvSpPr>
        <p:spPr/>
        <p:txBody>
          <a:bodyPr/>
          <a:lstStyle/>
          <a:p>
            <a:pPr>
              <a:buFontTx/>
              <a:buChar char="-"/>
            </a:pPr>
            <a:r>
              <a:rPr lang="en-US" dirty="0"/>
              <a:t>You can find the exercises – with code to complete - in the </a:t>
            </a:r>
            <a:r>
              <a:rPr lang="en-US" dirty="0" err="1"/>
              <a:t>RMarkdown</a:t>
            </a:r>
            <a:r>
              <a:rPr lang="en-US" dirty="0"/>
              <a:t> file called </a:t>
            </a:r>
            <a:r>
              <a:rPr lang="en-US" dirty="0" err="1"/>
              <a:t>tidytext_exercises</a:t>
            </a:r>
            <a:endParaRPr lang="en-US" dirty="0"/>
          </a:p>
          <a:p>
            <a:pPr>
              <a:buFontTx/>
              <a:buChar char="-"/>
            </a:pPr>
            <a:r>
              <a:rPr lang="en-US" dirty="0"/>
              <a:t>The PPT slide titles corresponding to the exercises are marked with # in </a:t>
            </a:r>
            <a:r>
              <a:rPr lang="en-US" b="1" dirty="0">
                <a:solidFill>
                  <a:srgbClr val="0070C0"/>
                </a:solidFill>
              </a:rPr>
              <a:t>BLUE</a:t>
            </a:r>
          </a:p>
          <a:p>
            <a:pPr>
              <a:buFontTx/>
              <a:buChar char="-"/>
            </a:pPr>
            <a:r>
              <a:rPr lang="en-US" dirty="0"/>
              <a:t>You can find the coding solutions to the exercises in the </a:t>
            </a:r>
            <a:r>
              <a:rPr lang="en-US" dirty="0" err="1"/>
              <a:t>RMarkdown</a:t>
            </a:r>
            <a:r>
              <a:rPr lang="en-US" dirty="0"/>
              <a:t> file called </a:t>
            </a:r>
            <a:r>
              <a:rPr lang="en-US" dirty="0" err="1"/>
              <a:t>tidytext_codingsolutions</a:t>
            </a:r>
            <a:endParaRPr lang="en-US" dirty="0"/>
          </a:p>
          <a:p>
            <a:pPr>
              <a:buFontTx/>
              <a:buChar char="-"/>
            </a:pPr>
            <a:r>
              <a:rPr lang="en-US" dirty="0"/>
              <a:t>There are also solution slides, titled </a:t>
            </a:r>
            <a:r>
              <a:rPr lang="en-US" dirty="0" err="1"/>
              <a:t>tidytext_solutions</a:t>
            </a:r>
            <a:r>
              <a:rPr lang="en-US"/>
              <a:t> part [X]. </a:t>
            </a:r>
            <a:r>
              <a:rPr lang="en-US" dirty="0"/>
              <a:t>Those include code, but also the output of your analyses, like </a:t>
            </a:r>
            <a:r>
              <a:rPr lang="en-US" dirty="0" err="1"/>
              <a:t>tibbles</a:t>
            </a:r>
            <a:r>
              <a:rPr lang="en-US" dirty="0"/>
              <a:t> and visualizations. Interpretive questions encountered on the slides are also answered here.</a:t>
            </a:r>
          </a:p>
          <a:p>
            <a:pPr>
              <a:buFontTx/>
              <a:buChar char="-"/>
            </a:pPr>
            <a:endParaRPr lang="nl-NL" dirty="0"/>
          </a:p>
        </p:txBody>
      </p:sp>
    </p:spTree>
    <p:extLst>
      <p:ext uri="{BB962C8B-B14F-4D97-AF65-F5344CB8AC3E}">
        <p14:creationId xmlns:p14="http://schemas.microsoft.com/office/powerpoint/2010/main" val="420939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EB68-D4DF-4451-9F86-07C7C825602D}"/>
              </a:ext>
            </a:extLst>
          </p:cNvPr>
          <p:cNvSpPr>
            <a:spLocks noGrp="1"/>
          </p:cNvSpPr>
          <p:nvPr>
            <p:ph type="title"/>
          </p:nvPr>
        </p:nvSpPr>
        <p:spPr/>
        <p:txBody>
          <a:bodyPr/>
          <a:lstStyle/>
          <a:p>
            <a:r>
              <a:rPr lang="en-US" dirty="0"/>
              <a:t>Part 1: The tidy text format </a:t>
            </a:r>
            <a:endParaRPr lang="nl-NL" dirty="0"/>
          </a:p>
        </p:txBody>
      </p:sp>
      <p:sp>
        <p:nvSpPr>
          <p:cNvPr id="3" name="Content Placeholder 2">
            <a:extLst>
              <a:ext uri="{FF2B5EF4-FFF2-40B4-BE49-F238E27FC236}">
                <a16:creationId xmlns:a16="http://schemas.microsoft.com/office/drawing/2014/main" id="{054DD966-04AF-4F0C-867B-43CE17E1C12B}"/>
              </a:ext>
            </a:extLst>
          </p:cNvPr>
          <p:cNvSpPr>
            <a:spLocks noGrp="1"/>
          </p:cNvSpPr>
          <p:nvPr>
            <p:ph idx="1"/>
          </p:nvPr>
        </p:nvSpPr>
        <p:spPr/>
        <p:txBody>
          <a:bodyPr/>
          <a:lstStyle/>
          <a:p>
            <a:r>
              <a:rPr lang="en-US" dirty="0"/>
              <a:t>Text mining based on tidy data principles</a:t>
            </a:r>
          </a:p>
          <a:p>
            <a:endParaRPr lang="en-US" dirty="0"/>
          </a:p>
          <a:p>
            <a:r>
              <a:rPr lang="en-US" dirty="0"/>
              <a:t>The specific structure of tidy data:</a:t>
            </a:r>
          </a:p>
          <a:p>
            <a:pPr lvl="1"/>
            <a:r>
              <a:rPr lang="en-US" dirty="0"/>
              <a:t>Each variable is a column</a:t>
            </a:r>
          </a:p>
          <a:p>
            <a:pPr lvl="1"/>
            <a:r>
              <a:rPr lang="en-US" dirty="0"/>
              <a:t>Each observation is a row</a:t>
            </a:r>
          </a:p>
          <a:p>
            <a:pPr lvl="1"/>
            <a:r>
              <a:rPr lang="en-US" dirty="0"/>
              <a:t>Each type of observational unit is a table</a:t>
            </a:r>
          </a:p>
          <a:p>
            <a:pPr lvl="1"/>
            <a:endParaRPr lang="en-US" dirty="0"/>
          </a:p>
          <a:p>
            <a:pPr marL="457200" lvl="1" indent="0" algn="ctr">
              <a:buNone/>
            </a:pPr>
            <a:r>
              <a:rPr lang="en-US" sz="2800" i="1" dirty="0"/>
              <a:t>The tidy text format = a table with one-token-per row</a:t>
            </a:r>
          </a:p>
          <a:p>
            <a:pPr lvl="1"/>
            <a:endParaRPr lang="nl-NL" dirty="0"/>
          </a:p>
        </p:txBody>
      </p:sp>
    </p:spTree>
    <p:extLst>
      <p:ext uri="{BB962C8B-B14F-4D97-AF65-F5344CB8AC3E}">
        <p14:creationId xmlns:p14="http://schemas.microsoft.com/office/powerpoint/2010/main" val="186498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8D2E-C7F9-47A6-AC92-7466FD4D0C4E}"/>
              </a:ext>
            </a:extLst>
          </p:cNvPr>
          <p:cNvSpPr>
            <a:spLocks noGrp="1"/>
          </p:cNvSpPr>
          <p:nvPr>
            <p:ph type="title"/>
          </p:nvPr>
        </p:nvSpPr>
        <p:spPr/>
        <p:txBody>
          <a:bodyPr/>
          <a:lstStyle/>
          <a:p>
            <a:r>
              <a:rPr lang="en-US" dirty="0"/>
              <a:t>What is a token when we text mine?</a:t>
            </a:r>
            <a:endParaRPr lang="nl-NL" dirty="0"/>
          </a:p>
        </p:txBody>
      </p:sp>
      <p:sp>
        <p:nvSpPr>
          <p:cNvPr id="3" name="Content Placeholder 2">
            <a:extLst>
              <a:ext uri="{FF2B5EF4-FFF2-40B4-BE49-F238E27FC236}">
                <a16:creationId xmlns:a16="http://schemas.microsoft.com/office/drawing/2014/main" id="{3A525AA5-509F-4718-B77B-78EB84D37014}"/>
              </a:ext>
            </a:extLst>
          </p:cNvPr>
          <p:cNvSpPr>
            <a:spLocks noGrp="1"/>
          </p:cNvSpPr>
          <p:nvPr>
            <p:ph idx="1"/>
          </p:nvPr>
        </p:nvSpPr>
        <p:spPr/>
        <p:txBody>
          <a:bodyPr/>
          <a:lstStyle/>
          <a:p>
            <a:r>
              <a:rPr lang="en-US" dirty="0"/>
              <a:t>A meaningful unit of text, like…</a:t>
            </a:r>
          </a:p>
          <a:p>
            <a:pPr lvl="1"/>
            <a:r>
              <a:rPr lang="en-US" dirty="0"/>
              <a:t>A single word</a:t>
            </a:r>
          </a:p>
          <a:p>
            <a:pPr lvl="1"/>
            <a:r>
              <a:rPr lang="en-US" dirty="0"/>
              <a:t>An n-gram</a:t>
            </a:r>
          </a:p>
          <a:p>
            <a:pPr lvl="1"/>
            <a:r>
              <a:rPr lang="en-US" dirty="0"/>
              <a:t>A sentence</a:t>
            </a:r>
          </a:p>
          <a:p>
            <a:pPr lvl="1"/>
            <a:r>
              <a:rPr lang="en-US" dirty="0"/>
              <a:t>A paragraph</a:t>
            </a:r>
          </a:p>
          <a:p>
            <a:pPr lvl="1"/>
            <a:endParaRPr lang="en-US" dirty="0"/>
          </a:p>
          <a:p>
            <a:pPr marL="457200" lvl="1"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268412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B1F-D8D2-4441-A6C3-7D63CEF5CA66}"/>
              </a:ext>
            </a:extLst>
          </p:cNvPr>
          <p:cNvSpPr>
            <a:spLocks noGrp="1"/>
          </p:cNvSpPr>
          <p:nvPr>
            <p:ph type="title"/>
          </p:nvPr>
        </p:nvSpPr>
        <p:spPr/>
        <p:txBody>
          <a:bodyPr/>
          <a:lstStyle/>
          <a:p>
            <a:r>
              <a:rPr lang="en-US" dirty="0"/>
              <a:t>Tidy format a text corpus I</a:t>
            </a:r>
            <a:endParaRPr lang="nl-NL" dirty="0"/>
          </a:p>
        </p:txBody>
      </p:sp>
      <p:sp>
        <p:nvSpPr>
          <p:cNvPr id="3" name="Content Placeholder 2">
            <a:extLst>
              <a:ext uri="{FF2B5EF4-FFF2-40B4-BE49-F238E27FC236}">
                <a16:creationId xmlns:a16="http://schemas.microsoft.com/office/drawing/2014/main" id="{7FC3BD3E-0E3E-4181-B3E5-BFD52021AAD0}"/>
              </a:ext>
            </a:extLst>
          </p:cNvPr>
          <p:cNvSpPr>
            <a:spLocks noGrp="1"/>
          </p:cNvSpPr>
          <p:nvPr>
            <p:ph idx="1"/>
          </p:nvPr>
        </p:nvSpPr>
        <p:spPr>
          <a:xfrm>
            <a:off x="838200" y="1604689"/>
            <a:ext cx="10515600" cy="4746625"/>
          </a:xfrm>
        </p:spPr>
        <p:txBody>
          <a:bodyPr>
            <a:normAutofit lnSpcReduction="10000"/>
          </a:bodyPr>
          <a:lstStyle/>
          <a:p>
            <a:pPr marL="0" indent="0">
              <a:buNone/>
            </a:pPr>
            <a:r>
              <a:rPr lang="en-US" i="1" dirty="0"/>
              <a:t>Exercise 7</a:t>
            </a:r>
          </a:p>
          <a:p>
            <a:pPr marL="0" indent="0">
              <a:buNone/>
            </a:pPr>
            <a:r>
              <a:rPr lang="en-US" dirty="0"/>
              <a:t>Let’s try and turn this poem by Emily Dickinson into a tidy text dataset!</a:t>
            </a:r>
          </a:p>
          <a:p>
            <a:pPr marL="0" indent="0">
              <a:buNone/>
            </a:pPr>
            <a:r>
              <a:rPr lang="en-US" dirty="0"/>
              <a:t>First, install the </a:t>
            </a:r>
            <a:r>
              <a:rPr lang="en-US" dirty="0" err="1"/>
              <a:t>Tidyverse</a:t>
            </a:r>
            <a:r>
              <a:rPr lang="en-US" dirty="0"/>
              <a:t> packages you need during the afternoon session; they are listed in your RStudio environment in the second code block (this might take a while). </a:t>
            </a:r>
          </a:p>
          <a:p>
            <a:pPr marL="0" indent="0">
              <a:buNone/>
            </a:pPr>
            <a:r>
              <a:rPr lang="en-US" dirty="0"/>
              <a:t>7a. Now let’s start tidy-texting Dickinson’s poem. Run the following lines of code:</a:t>
            </a:r>
          </a:p>
          <a:p>
            <a:pPr marL="0" indent="0">
              <a:buNone/>
            </a:pPr>
            <a:endParaRPr lang="en-US" dirty="0"/>
          </a:p>
          <a:p>
            <a:pPr marL="0" indent="0">
              <a:buNone/>
            </a:pPr>
            <a:r>
              <a:rPr lang="en-US" sz="1800" dirty="0"/>
              <a:t>text &lt;- c("Because I could not stop for Death -",</a:t>
            </a:r>
          </a:p>
          <a:p>
            <a:pPr marL="0" indent="0">
              <a:buNone/>
            </a:pPr>
            <a:r>
              <a:rPr lang="en-US" sz="1800" dirty="0"/>
              <a:t>          "He kindly stopped for me -",</a:t>
            </a:r>
          </a:p>
          <a:p>
            <a:pPr marL="0" indent="0">
              <a:buNone/>
            </a:pPr>
            <a:r>
              <a:rPr lang="en-US" sz="1800" dirty="0"/>
              <a:t>          "The Carriage held but just Ourselves -",</a:t>
            </a:r>
          </a:p>
          <a:p>
            <a:pPr marL="0" indent="0">
              <a:buNone/>
            </a:pPr>
            <a:r>
              <a:rPr lang="en-US" sz="1800" dirty="0"/>
              <a:t>          "and Immortality")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nl-NL" dirty="0"/>
          </a:p>
        </p:txBody>
      </p:sp>
      <p:sp>
        <p:nvSpPr>
          <p:cNvPr id="6" name="TextBox 5">
            <a:extLst>
              <a:ext uri="{FF2B5EF4-FFF2-40B4-BE49-F238E27FC236}">
                <a16:creationId xmlns:a16="http://schemas.microsoft.com/office/drawing/2014/main" id="{D7C9DC87-CF68-40EB-9142-A2E4943EEB33}"/>
              </a:ext>
            </a:extLst>
          </p:cNvPr>
          <p:cNvSpPr txBox="1"/>
          <p:nvPr/>
        </p:nvSpPr>
        <p:spPr>
          <a:xfrm>
            <a:off x="6876415" y="4596988"/>
            <a:ext cx="3587115" cy="1754326"/>
          </a:xfrm>
          <a:prstGeom prst="rect">
            <a:avLst/>
          </a:prstGeom>
          <a:noFill/>
          <a:ln w="28575">
            <a:solidFill>
              <a:srgbClr val="00B0F0"/>
            </a:solidFill>
          </a:ln>
        </p:spPr>
        <p:txBody>
          <a:bodyPr wrap="square" rtlCol="0">
            <a:spAutoFit/>
          </a:bodyPr>
          <a:lstStyle/>
          <a:p>
            <a:r>
              <a:rPr lang="en-US" dirty="0">
                <a:sym typeface="Wingdings" panose="05000000000000000000" pitchFamily="2" charset="2"/>
              </a:rPr>
              <a:t> </a:t>
            </a:r>
            <a:r>
              <a:rPr lang="en-US" dirty="0"/>
              <a:t>The output you will get is a typical character vector that we might want to analyze. In order to turn it into a tidy text dataset, we first need to put it into a data frame.</a:t>
            </a:r>
            <a:endParaRPr lang="nl-NL" dirty="0"/>
          </a:p>
          <a:p>
            <a:endParaRPr lang="nl-NL" dirty="0"/>
          </a:p>
        </p:txBody>
      </p:sp>
    </p:spTree>
    <p:extLst>
      <p:ext uri="{BB962C8B-B14F-4D97-AF65-F5344CB8AC3E}">
        <p14:creationId xmlns:p14="http://schemas.microsoft.com/office/powerpoint/2010/main" val="22548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FE58-EBCF-47C2-BA68-CBB7073E48B3}"/>
              </a:ext>
            </a:extLst>
          </p:cNvPr>
          <p:cNvSpPr>
            <a:spLocks noGrp="1"/>
          </p:cNvSpPr>
          <p:nvPr>
            <p:ph type="title"/>
          </p:nvPr>
        </p:nvSpPr>
        <p:spPr/>
        <p:txBody>
          <a:bodyPr/>
          <a:lstStyle/>
          <a:p>
            <a:r>
              <a:rPr lang="en-US" dirty="0"/>
              <a:t>Tidy format a text corpus II</a:t>
            </a:r>
            <a:endParaRPr lang="nl-NL" dirty="0"/>
          </a:p>
        </p:txBody>
      </p:sp>
      <p:sp>
        <p:nvSpPr>
          <p:cNvPr id="3" name="Content Placeholder 2">
            <a:extLst>
              <a:ext uri="{FF2B5EF4-FFF2-40B4-BE49-F238E27FC236}">
                <a16:creationId xmlns:a16="http://schemas.microsoft.com/office/drawing/2014/main" id="{59040373-9ED8-4195-85AE-E17CEC015F2E}"/>
              </a:ext>
            </a:extLst>
          </p:cNvPr>
          <p:cNvSpPr>
            <a:spLocks noGrp="1"/>
          </p:cNvSpPr>
          <p:nvPr>
            <p:ph idx="1"/>
          </p:nvPr>
        </p:nvSpPr>
        <p:spPr/>
        <p:txBody>
          <a:bodyPr>
            <a:normAutofit/>
          </a:bodyPr>
          <a:lstStyle/>
          <a:p>
            <a:pPr marL="0" indent="0">
              <a:buNone/>
            </a:pPr>
            <a:r>
              <a:rPr lang="en-US" dirty="0"/>
              <a:t>7b. Let’s call on a package from the </a:t>
            </a:r>
            <a:r>
              <a:rPr lang="en-US" dirty="0" err="1"/>
              <a:t>Tidyverse</a:t>
            </a:r>
            <a:r>
              <a:rPr lang="en-US" dirty="0"/>
              <a:t> that will give us the right data frame: </a:t>
            </a:r>
            <a:r>
              <a:rPr lang="en-US" sz="2400" dirty="0" err="1"/>
              <a:t>dplyr</a:t>
            </a:r>
            <a:r>
              <a:rPr lang="en-US" dirty="0"/>
              <a:t>. You can call on this package by running the following code: </a:t>
            </a:r>
          </a:p>
          <a:p>
            <a:pPr marL="0" indent="0">
              <a:buNone/>
            </a:pPr>
            <a:r>
              <a:rPr lang="nl-NL" dirty="0"/>
              <a:t>	</a:t>
            </a:r>
          </a:p>
          <a:p>
            <a:pPr marL="0" indent="0">
              <a:buNone/>
            </a:pPr>
            <a:r>
              <a:rPr lang="nl-NL" sz="1600" dirty="0"/>
              <a:t>	</a:t>
            </a:r>
            <a:r>
              <a:rPr lang="en-US" sz="1600" dirty="0"/>
              <a:t>library(</a:t>
            </a:r>
            <a:r>
              <a:rPr lang="en-US" sz="1600" dirty="0" err="1"/>
              <a:t>dplyr</a:t>
            </a:r>
            <a:r>
              <a:rPr lang="en-US" sz="1600" dirty="0"/>
              <a:t>)</a:t>
            </a:r>
          </a:p>
          <a:p>
            <a:pPr marL="0" indent="0">
              <a:buNone/>
            </a:pPr>
            <a:r>
              <a:rPr lang="en-US" sz="1600" dirty="0"/>
              <a:t>	</a:t>
            </a:r>
            <a:r>
              <a:rPr lang="en-US" sz="1600" dirty="0" err="1"/>
              <a:t>text_df</a:t>
            </a:r>
            <a:r>
              <a:rPr lang="en-US" sz="1600" dirty="0"/>
              <a:t> &lt;- </a:t>
            </a:r>
            <a:r>
              <a:rPr lang="en-US" sz="1600" dirty="0" err="1"/>
              <a:t>tibble</a:t>
            </a:r>
            <a:r>
              <a:rPr lang="en-US" sz="1600" dirty="0"/>
              <a:t>(line = 1:4, text = text)</a:t>
            </a:r>
          </a:p>
          <a:p>
            <a:pPr marL="0" indent="0">
              <a:buNone/>
            </a:pPr>
            <a:r>
              <a:rPr lang="en-US" sz="1600" dirty="0"/>
              <a:t>	</a:t>
            </a:r>
            <a:r>
              <a:rPr lang="en-US" sz="1600" dirty="0" err="1"/>
              <a:t>text_df</a:t>
            </a:r>
            <a:endParaRPr lang="nl-NL" sz="1600" dirty="0"/>
          </a:p>
        </p:txBody>
      </p:sp>
      <p:sp>
        <p:nvSpPr>
          <p:cNvPr id="5" name="TextBox 4">
            <a:extLst>
              <a:ext uri="{FF2B5EF4-FFF2-40B4-BE49-F238E27FC236}">
                <a16:creationId xmlns:a16="http://schemas.microsoft.com/office/drawing/2014/main" id="{8C1A94E6-3534-43CA-AF42-7A79A9CEE285}"/>
              </a:ext>
            </a:extLst>
          </p:cNvPr>
          <p:cNvSpPr txBox="1"/>
          <p:nvPr/>
        </p:nvSpPr>
        <p:spPr>
          <a:xfrm>
            <a:off x="6029325" y="3429000"/>
            <a:ext cx="4305300" cy="1015663"/>
          </a:xfrm>
          <a:prstGeom prst="rect">
            <a:avLst/>
          </a:prstGeom>
          <a:noFill/>
          <a:ln w="28575">
            <a:solidFill>
              <a:srgbClr val="00B0F0"/>
            </a:solidFill>
          </a:ln>
        </p:spPr>
        <p:txBody>
          <a:bodyPr wrap="square" rtlCol="0">
            <a:spAutoFit/>
          </a:bodyPr>
          <a:lstStyle/>
          <a:p>
            <a:r>
              <a:rPr lang="en-US" sz="2000" dirty="0">
                <a:sym typeface="Wingdings" panose="05000000000000000000" pitchFamily="2" charset="2"/>
              </a:rPr>
              <a:t> The output you will get is </a:t>
            </a:r>
            <a:r>
              <a:rPr lang="en-US" sz="2000" dirty="0"/>
              <a:t>a data frame we call a ‘</a:t>
            </a:r>
            <a:r>
              <a:rPr lang="en-US" sz="2000" dirty="0" err="1"/>
              <a:t>tibble</a:t>
            </a:r>
            <a:r>
              <a:rPr lang="en-US" sz="2000" dirty="0"/>
              <a:t>’, which is great for use with tidy tools. </a:t>
            </a:r>
            <a:endParaRPr lang="nl-NL" sz="2000" dirty="0"/>
          </a:p>
        </p:txBody>
      </p:sp>
    </p:spTree>
    <p:extLst>
      <p:ext uri="{BB962C8B-B14F-4D97-AF65-F5344CB8AC3E}">
        <p14:creationId xmlns:p14="http://schemas.microsoft.com/office/powerpoint/2010/main" val="19008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6C09-2A7E-4DAA-A095-EAA3FBD7EA16}"/>
              </a:ext>
            </a:extLst>
          </p:cNvPr>
          <p:cNvSpPr>
            <a:spLocks noGrp="1"/>
          </p:cNvSpPr>
          <p:nvPr>
            <p:ph type="title"/>
          </p:nvPr>
        </p:nvSpPr>
        <p:spPr/>
        <p:txBody>
          <a:bodyPr/>
          <a:lstStyle/>
          <a:p>
            <a:r>
              <a:rPr lang="en-US" dirty="0"/>
              <a:t>Tidy format a text corpus III</a:t>
            </a:r>
            <a:endParaRPr lang="nl-NL" dirty="0"/>
          </a:p>
        </p:txBody>
      </p:sp>
      <p:sp>
        <p:nvSpPr>
          <p:cNvPr id="3" name="Content Placeholder 2">
            <a:extLst>
              <a:ext uri="{FF2B5EF4-FFF2-40B4-BE49-F238E27FC236}">
                <a16:creationId xmlns:a16="http://schemas.microsoft.com/office/drawing/2014/main" id="{001FA313-7B9E-4539-934D-D3A6A3932027}"/>
              </a:ext>
            </a:extLst>
          </p:cNvPr>
          <p:cNvSpPr>
            <a:spLocks noGrp="1"/>
          </p:cNvSpPr>
          <p:nvPr>
            <p:ph idx="1"/>
          </p:nvPr>
        </p:nvSpPr>
        <p:spPr/>
        <p:txBody>
          <a:bodyPr/>
          <a:lstStyle/>
          <a:p>
            <a:pPr marL="0" indent="0">
              <a:buNone/>
            </a:pPr>
            <a:r>
              <a:rPr lang="en-US" dirty="0"/>
              <a:t>We now need to ensure that we can filter out words or count which occur most frequently, since each row is made up of multiple combined words. We need to convert this so that it has </a:t>
            </a:r>
            <a:r>
              <a:rPr lang="en-US" b="1" dirty="0"/>
              <a:t>one-token-per-document-per-row</a:t>
            </a:r>
            <a:r>
              <a:rPr lang="en-US" dirty="0"/>
              <a:t>.</a:t>
            </a:r>
          </a:p>
          <a:p>
            <a:pPr marL="0" indent="0">
              <a:buNone/>
            </a:pPr>
            <a:endParaRPr lang="en-US" dirty="0"/>
          </a:p>
          <a:p>
            <a:pPr marL="0" indent="0" algn="ctr">
              <a:buNone/>
            </a:pPr>
            <a:r>
              <a:rPr lang="en-US" i="1" dirty="0"/>
              <a:t>A token is a meaningful unit of text, most often a word, that we are interested in using for further analysis, and tokenization is the process of splitting text into tokens.</a:t>
            </a:r>
            <a:endParaRPr lang="nl-NL" i="1" dirty="0"/>
          </a:p>
        </p:txBody>
      </p:sp>
    </p:spTree>
    <p:extLst>
      <p:ext uri="{BB962C8B-B14F-4D97-AF65-F5344CB8AC3E}">
        <p14:creationId xmlns:p14="http://schemas.microsoft.com/office/powerpoint/2010/main" val="10394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FAEA-0639-4C5E-8CCF-9A1997083162}"/>
              </a:ext>
            </a:extLst>
          </p:cNvPr>
          <p:cNvSpPr>
            <a:spLocks noGrp="1"/>
          </p:cNvSpPr>
          <p:nvPr>
            <p:ph type="title"/>
          </p:nvPr>
        </p:nvSpPr>
        <p:spPr/>
        <p:txBody>
          <a:bodyPr/>
          <a:lstStyle/>
          <a:p>
            <a:r>
              <a:rPr lang="en-US" dirty="0"/>
              <a:t>Tidy format a text corpus IV</a:t>
            </a:r>
            <a:endParaRPr lang="nl-NL" dirty="0"/>
          </a:p>
        </p:txBody>
      </p:sp>
      <p:sp>
        <p:nvSpPr>
          <p:cNvPr id="3" name="Content Placeholder 2">
            <a:extLst>
              <a:ext uri="{FF2B5EF4-FFF2-40B4-BE49-F238E27FC236}">
                <a16:creationId xmlns:a16="http://schemas.microsoft.com/office/drawing/2014/main" id="{0FA454A0-9A30-4BC4-B5D1-764B762ADBA3}"/>
              </a:ext>
            </a:extLst>
          </p:cNvPr>
          <p:cNvSpPr>
            <a:spLocks noGrp="1"/>
          </p:cNvSpPr>
          <p:nvPr>
            <p:ph idx="1"/>
          </p:nvPr>
        </p:nvSpPr>
        <p:spPr>
          <a:xfrm>
            <a:off x="838200" y="1835150"/>
            <a:ext cx="10515600" cy="4351338"/>
          </a:xfrm>
        </p:spPr>
        <p:txBody>
          <a:bodyPr/>
          <a:lstStyle/>
          <a:p>
            <a:pPr marL="0" indent="0">
              <a:buNone/>
            </a:pPr>
            <a:r>
              <a:rPr lang="en-US" dirty="0"/>
              <a:t>7c. We will now break the text into individual tokens (tokenization) </a:t>
            </a:r>
            <a:r>
              <a:rPr lang="en-US" i="1" dirty="0"/>
              <a:t>and </a:t>
            </a:r>
            <a:r>
              <a:rPr lang="en-US" dirty="0"/>
              <a:t>transform it to a tidy data structure. To do this, call on the </a:t>
            </a:r>
            <a:r>
              <a:rPr lang="en-US" sz="2400" dirty="0" err="1"/>
              <a:t>unnest_tokens</a:t>
            </a:r>
            <a:r>
              <a:rPr lang="en-US" sz="2400" dirty="0"/>
              <a:t>() </a:t>
            </a:r>
            <a:r>
              <a:rPr lang="en-US" dirty="0"/>
              <a:t>function:</a:t>
            </a:r>
          </a:p>
          <a:p>
            <a:pPr marL="457200" lvl="1" indent="0">
              <a:buNone/>
            </a:pPr>
            <a:endParaRPr lang="en-US" sz="1400" dirty="0"/>
          </a:p>
          <a:p>
            <a:pPr marL="457200" lvl="1" indent="0">
              <a:buNone/>
            </a:pPr>
            <a:r>
              <a:rPr lang="en-US" sz="1600" dirty="0"/>
              <a:t>library(</a:t>
            </a:r>
            <a:r>
              <a:rPr lang="en-US" sz="1600" dirty="0" err="1"/>
              <a:t>tidytext</a:t>
            </a:r>
            <a:r>
              <a:rPr lang="en-US" sz="1600" dirty="0"/>
              <a:t>)</a:t>
            </a:r>
          </a:p>
          <a:p>
            <a:pPr marL="457200" lvl="1" indent="0">
              <a:buNone/>
            </a:pPr>
            <a:endParaRPr lang="en-US" sz="1600" dirty="0"/>
          </a:p>
          <a:p>
            <a:pPr marL="457200" lvl="1" indent="0">
              <a:buNone/>
            </a:pPr>
            <a:r>
              <a:rPr lang="en-US" sz="1600" dirty="0" err="1"/>
              <a:t>text_df</a:t>
            </a:r>
            <a:r>
              <a:rPr lang="en-US" sz="1600" dirty="0"/>
              <a:t> %&gt;%</a:t>
            </a:r>
          </a:p>
          <a:p>
            <a:pPr marL="457200" lvl="1" indent="0">
              <a:buNone/>
            </a:pPr>
            <a:r>
              <a:rPr lang="en-US" sz="1600" dirty="0"/>
              <a:t>  </a:t>
            </a:r>
            <a:r>
              <a:rPr lang="en-US" sz="1600" dirty="0" err="1"/>
              <a:t>unnest_tokens</a:t>
            </a:r>
            <a:r>
              <a:rPr lang="en-US" sz="1600" dirty="0"/>
              <a:t>(word, text)</a:t>
            </a:r>
          </a:p>
          <a:p>
            <a:pPr marL="457200" lvl="1" indent="0">
              <a:buNone/>
            </a:pPr>
            <a:endParaRPr lang="en-US" sz="1600" dirty="0"/>
          </a:p>
          <a:p>
            <a:pPr marL="0" indent="0">
              <a:buNone/>
            </a:pPr>
            <a:r>
              <a:rPr lang="en-US" dirty="0"/>
              <a:t>Now check the output! Do you see a simple table with line numbers (left) and words (right)? Then you have tokenized and structured your data for text mining within the </a:t>
            </a:r>
            <a:r>
              <a:rPr lang="en-US" dirty="0" err="1"/>
              <a:t>Tidyverse</a:t>
            </a:r>
            <a:r>
              <a:rPr lang="en-US" dirty="0"/>
              <a:t> 👍</a:t>
            </a:r>
          </a:p>
          <a:p>
            <a:pPr marL="0" indent="0">
              <a:buNone/>
            </a:pPr>
            <a:endParaRPr lang="nl-NL" dirty="0"/>
          </a:p>
        </p:txBody>
      </p:sp>
    </p:spTree>
    <p:extLst>
      <p:ext uri="{BB962C8B-B14F-4D97-AF65-F5344CB8AC3E}">
        <p14:creationId xmlns:p14="http://schemas.microsoft.com/office/powerpoint/2010/main" val="68775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135C-FB79-4688-837D-BF31D6E6CA13}"/>
              </a:ext>
            </a:extLst>
          </p:cNvPr>
          <p:cNvSpPr>
            <a:spLocks noGrp="1"/>
          </p:cNvSpPr>
          <p:nvPr>
            <p:ph type="title"/>
          </p:nvPr>
        </p:nvSpPr>
        <p:spPr/>
        <p:txBody>
          <a:bodyPr/>
          <a:lstStyle/>
          <a:p>
            <a:pPr algn="ctr"/>
            <a:r>
              <a:rPr lang="en-US" dirty="0"/>
              <a:t>What can we do with Tidy text data?</a:t>
            </a:r>
            <a:br>
              <a:rPr lang="en-US" dirty="0"/>
            </a:br>
            <a:endParaRPr lang="nl-NL" dirty="0"/>
          </a:p>
        </p:txBody>
      </p:sp>
      <p:pic>
        <p:nvPicPr>
          <p:cNvPr id="5" name="Content Placeholder 4" descr="Diagram&#10;&#10;Description automatically generated">
            <a:extLst>
              <a:ext uri="{FF2B5EF4-FFF2-40B4-BE49-F238E27FC236}">
                <a16:creationId xmlns:a16="http://schemas.microsoft.com/office/drawing/2014/main" id="{D25143C9-FE6D-433A-95D6-6BBB601645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670" y="2621103"/>
            <a:ext cx="10726660" cy="2122347"/>
          </a:xfrm>
        </p:spPr>
      </p:pic>
      <p:sp>
        <p:nvSpPr>
          <p:cNvPr id="7" name="Oval 6">
            <a:extLst>
              <a:ext uri="{FF2B5EF4-FFF2-40B4-BE49-F238E27FC236}">
                <a16:creationId xmlns:a16="http://schemas.microsoft.com/office/drawing/2014/main" id="{B9277C3A-AF88-49CE-B2C5-72D7853BEB60}"/>
              </a:ext>
            </a:extLst>
          </p:cNvPr>
          <p:cNvSpPr/>
          <p:nvPr/>
        </p:nvSpPr>
        <p:spPr>
          <a:xfrm>
            <a:off x="637420" y="1690688"/>
            <a:ext cx="5115679" cy="3932962"/>
          </a:xfrm>
          <a:prstGeom prst="ellipse">
            <a:avLst/>
          </a:prstGeom>
          <a:noFill/>
          <a:ln w="381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9" name="TextBox 8">
            <a:extLst>
              <a:ext uri="{FF2B5EF4-FFF2-40B4-BE49-F238E27FC236}">
                <a16:creationId xmlns:a16="http://schemas.microsoft.com/office/drawing/2014/main" id="{A53C3657-9C9C-402F-A4CF-1D8C4BF413DA}"/>
              </a:ext>
            </a:extLst>
          </p:cNvPr>
          <p:cNvSpPr txBox="1"/>
          <p:nvPr/>
        </p:nvSpPr>
        <p:spPr>
          <a:xfrm>
            <a:off x="275470" y="5780577"/>
            <a:ext cx="2847975" cy="923330"/>
          </a:xfrm>
          <a:prstGeom prst="rect">
            <a:avLst/>
          </a:prstGeom>
          <a:noFill/>
          <a:ln w="38100">
            <a:solidFill>
              <a:srgbClr val="00B0F0"/>
            </a:solidFill>
          </a:ln>
        </p:spPr>
        <p:txBody>
          <a:bodyPr wrap="square" rtlCol="0">
            <a:spAutoFit/>
          </a:bodyPr>
          <a:lstStyle/>
          <a:p>
            <a:r>
              <a:rPr lang="en-US" dirty="0"/>
              <a:t>Been there, done that! …But can you do it again? We will see in a minute!</a:t>
            </a:r>
            <a:endParaRPr lang="nl-NL" dirty="0"/>
          </a:p>
        </p:txBody>
      </p:sp>
      <p:sp>
        <p:nvSpPr>
          <p:cNvPr id="14" name="Oval 13">
            <a:extLst>
              <a:ext uri="{FF2B5EF4-FFF2-40B4-BE49-F238E27FC236}">
                <a16:creationId xmlns:a16="http://schemas.microsoft.com/office/drawing/2014/main" id="{7B679AE7-36B7-4354-B4F3-D916C335F655}"/>
              </a:ext>
            </a:extLst>
          </p:cNvPr>
          <p:cNvSpPr/>
          <p:nvPr/>
        </p:nvSpPr>
        <p:spPr>
          <a:xfrm>
            <a:off x="6438903" y="1690688"/>
            <a:ext cx="5115678" cy="3766650"/>
          </a:xfrm>
          <a:prstGeom prst="ellipse">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sp>
        <p:nvSpPr>
          <p:cNvPr id="25" name="Arrow: Left 24">
            <a:extLst>
              <a:ext uri="{FF2B5EF4-FFF2-40B4-BE49-F238E27FC236}">
                <a16:creationId xmlns:a16="http://schemas.microsoft.com/office/drawing/2014/main" id="{69D2DBC5-C0BD-49FE-A528-1D4D73EA71B4}"/>
              </a:ext>
            </a:extLst>
          </p:cNvPr>
          <p:cNvSpPr/>
          <p:nvPr/>
        </p:nvSpPr>
        <p:spPr>
          <a:xfrm rot="7875781">
            <a:off x="722646" y="5083851"/>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TextBox 25">
            <a:extLst>
              <a:ext uri="{FF2B5EF4-FFF2-40B4-BE49-F238E27FC236}">
                <a16:creationId xmlns:a16="http://schemas.microsoft.com/office/drawing/2014/main" id="{79AB2F06-F412-4C33-B60F-469C11FFB6D6}"/>
              </a:ext>
            </a:extLst>
          </p:cNvPr>
          <p:cNvSpPr txBox="1"/>
          <p:nvPr/>
        </p:nvSpPr>
        <p:spPr>
          <a:xfrm>
            <a:off x="7639050" y="5846544"/>
            <a:ext cx="4205667" cy="923330"/>
          </a:xfrm>
          <a:prstGeom prst="rect">
            <a:avLst/>
          </a:prstGeom>
          <a:noFill/>
          <a:ln w="38100">
            <a:solidFill>
              <a:srgbClr val="00B0F0"/>
            </a:solidFill>
          </a:ln>
        </p:spPr>
        <p:txBody>
          <a:bodyPr wrap="square" rtlCol="0">
            <a:spAutoFit/>
          </a:bodyPr>
          <a:lstStyle/>
          <a:p>
            <a:r>
              <a:rPr lang="en-US" dirty="0"/>
              <a:t>There is still more fun and useful stuff to learn, like counting words and visualizing your findings. We will get there soon… </a:t>
            </a:r>
            <a:endParaRPr lang="nl-NL" dirty="0"/>
          </a:p>
        </p:txBody>
      </p:sp>
      <p:sp>
        <p:nvSpPr>
          <p:cNvPr id="27" name="Arrow: Left 26">
            <a:extLst>
              <a:ext uri="{FF2B5EF4-FFF2-40B4-BE49-F238E27FC236}">
                <a16:creationId xmlns:a16="http://schemas.microsoft.com/office/drawing/2014/main" id="{28812B7F-B514-44FE-9C2C-D349979FBDAE}"/>
              </a:ext>
            </a:extLst>
          </p:cNvPr>
          <p:cNvSpPr/>
          <p:nvPr/>
        </p:nvSpPr>
        <p:spPr>
          <a:xfrm rot="3008934">
            <a:off x="10761927" y="5083849"/>
            <a:ext cx="613877" cy="504825"/>
          </a:xfrm>
          <a:prstGeom prst="leftArrow">
            <a:avLst>
              <a:gd name="adj1" fmla="val 61322"/>
              <a:gd name="adj2" fmla="val 50000"/>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7858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1367</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Text mining with Tidy Text</vt:lpstr>
      <vt:lpstr>First things first: Instructions</vt:lpstr>
      <vt:lpstr>Part 1: The tidy text format </vt:lpstr>
      <vt:lpstr>What is a token when we text mine?</vt:lpstr>
      <vt:lpstr>Tidy format a text corpus I</vt:lpstr>
      <vt:lpstr>Tidy format a text corpus II</vt:lpstr>
      <vt:lpstr>Tidy format a text corpus III</vt:lpstr>
      <vt:lpstr>Tidy format a text corpus IV</vt:lpstr>
      <vt:lpstr>What can we do with Tidy text data? </vt:lpstr>
      <vt:lpstr>Tidying Jane Austen’s novels I</vt:lpstr>
      <vt:lpstr>Tidying Jane Austen’s novels II</vt:lpstr>
      <vt:lpstr>Tidying Jane Austen’s novels III</vt:lpstr>
      <vt:lpstr>Tidying Jane Austen’s novels IV</vt:lpstr>
      <vt:lpstr>Tidying Jane Austen’s novels 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with Tidy Text</dc:title>
  <dc:creator>Wildschut, P.A. (Puck)</dc:creator>
  <cp:lastModifiedBy>Wildschut, P.A. (Puck)</cp:lastModifiedBy>
  <cp:revision>2</cp:revision>
  <dcterms:created xsi:type="dcterms:W3CDTF">2021-06-29T09:08:38Z</dcterms:created>
  <dcterms:modified xsi:type="dcterms:W3CDTF">2021-06-29T09:40:10Z</dcterms:modified>
</cp:coreProperties>
</file>