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EC3D-54E3-4264-8505-A799B7AAA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1FDD4DCE-C363-4BBD-AA02-194471735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92534F4F-E4B4-4D82-9FAE-1A101BD1820A}"/>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9FB1FA88-DC25-42F2-B41E-EF4C236CFB0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7A53661-B9AA-43CD-B939-7754291731B6}"/>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248201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E312-4204-49E8-B06F-0FB3E95DA9E8}"/>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EB9108D-40EB-4573-AC65-B3DD485CD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11F2511-50F4-47DC-B385-1EBF2A7A4953}"/>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6C2798B3-981F-4A18-A8D2-A2604FE3AAF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A2210B3-98E4-42E3-A86A-3FF695CCA3B8}"/>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338433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E1B48-3C12-4C6A-B7AC-2AB3FE150A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04E5CD0-9E5F-45D1-9FC1-70207270FE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7C195D-2E69-47A6-8B04-0BDCF3005080}"/>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F72A1959-746F-422E-BEB7-7F7A4BECE1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103B38A-1CDE-46FE-9ABC-C3A6FCBF4794}"/>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150281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6D5F-27F5-40C9-A3AD-144F1C6DB33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D3EF58E-12D3-478F-9C43-F3F3022041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0CC6DE1-374E-43DC-8E3C-D14A52851826}"/>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854AAA22-CA84-42E9-B59F-E2382E5EA4C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158B1A0-B271-4696-92E7-07E1874CD69F}"/>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359602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EDDE-EA13-4797-8C81-E0E43A7A1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087A8B4C-301D-4319-B077-49BF2CA61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92BBB-5094-4602-9299-B19584BB3A7D}"/>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3C016C8B-88C8-4F86-85E0-A129FC8F95C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5F1EDD7-296D-4C37-ABC6-8C000582DC36}"/>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96079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196D-AC07-454B-8352-DFD2AA8DA1BD}"/>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FC721A9-E6B0-43ED-A33E-D3D35D5EF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41BA741-284C-49F2-9CCD-D5AC46D73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F4E89CF0-A0F6-4052-B0A6-AC8DE453692C}"/>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6" name="Footer Placeholder 5">
            <a:extLst>
              <a:ext uri="{FF2B5EF4-FFF2-40B4-BE49-F238E27FC236}">
                <a16:creationId xmlns:a16="http://schemas.microsoft.com/office/drawing/2014/main" id="{AECD69E1-C2C9-48BB-A3C9-512E364B5D3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FC0CE56-09F1-4AB6-B0CF-75F6707F451D}"/>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149266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3566-2144-4A0D-9A9B-2A301A4B613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5AEA0EB8-5341-4F18-8016-13A4F77A7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08C76-E4BA-4A36-9285-F543679FD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7F6D1BDA-0102-43EC-B0B0-C54ED0276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DAAC6B-BFB6-410C-8C28-709FA36C9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E5F57DF5-EA60-43D3-92F5-C967E1D36DEB}"/>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8" name="Footer Placeholder 7">
            <a:extLst>
              <a:ext uri="{FF2B5EF4-FFF2-40B4-BE49-F238E27FC236}">
                <a16:creationId xmlns:a16="http://schemas.microsoft.com/office/drawing/2014/main" id="{93884DFF-0842-42A9-B3C9-D408C40B128F}"/>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5AFCED6A-A09E-433B-9233-712DEE635BCB}"/>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27850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49F8-E03C-4ECF-8F7F-F6A6C6D5FA3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ED5A8404-A111-4B40-8314-6801EC7E593D}"/>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4" name="Footer Placeholder 3">
            <a:extLst>
              <a:ext uri="{FF2B5EF4-FFF2-40B4-BE49-F238E27FC236}">
                <a16:creationId xmlns:a16="http://schemas.microsoft.com/office/drawing/2014/main" id="{A8FB2929-A3E4-4D6F-9F08-A869CF71D27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B29C7DB-8918-45DA-8AF6-AC136A57F46B}"/>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44747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7E1A2-3361-4399-822C-D3B6B01981AB}"/>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3" name="Footer Placeholder 2">
            <a:extLst>
              <a:ext uri="{FF2B5EF4-FFF2-40B4-BE49-F238E27FC236}">
                <a16:creationId xmlns:a16="http://schemas.microsoft.com/office/drawing/2014/main" id="{02FEEAA1-1B99-4504-94F1-58AB2E850620}"/>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8515E2E0-F750-4980-8691-A0F85AA7D9C1}"/>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164765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4CFF-C0FA-488D-9A9C-5C4673011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213786E3-7E9C-4FCA-BA78-BBEB59A0F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A1E3C33-6BAF-4C86-905A-42A2EED27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83D29-35BE-42C4-9D72-46EF7CBD5F3D}"/>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6" name="Footer Placeholder 5">
            <a:extLst>
              <a:ext uri="{FF2B5EF4-FFF2-40B4-BE49-F238E27FC236}">
                <a16:creationId xmlns:a16="http://schemas.microsoft.com/office/drawing/2014/main" id="{B53D35AE-29B6-49A8-A1DD-D34D89EE18C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557ADA7-5B0E-4D7B-A5ED-4253209476C5}"/>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227388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8F9D-3A39-46AA-B8BF-C85305F06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CE5B6F6-85FB-40A7-BB88-D4A890C48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8C5562D6-FFC0-4D1A-93A8-275EBE019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C3A37-8979-48AA-A96B-B510484F5790}"/>
              </a:ext>
            </a:extLst>
          </p:cNvPr>
          <p:cNvSpPr>
            <a:spLocks noGrp="1"/>
          </p:cNvSpPr>
          <p:nvPr>
            <p:ph type="dt" sz="half" idx="10"/>
          </p:nvPr>
        </p:nvSpPr>
        <p:spPr/>
        <p:txBody>
          <a:bodyPr/>
          <a:lstStyle/>
          <a:p>
            <a:fld id="{1C77D957-06E3-4D49-9B65-003ACB211DBA}" type="datetimeFigureOut">
              <a:rPr lang="nl-NL" smtClean="0"/>
              <a:t>29-6-2021</a:t>
            </a:fld>
            <a:endParaRPr lang="nl-NL"/>
          </a:p>
        </p:txBody>
      </p:sp>
      <p:sp>
        <p:nvSpPr>
          <p:cNvPr id="6" name="Footer Placeholder 5">
            <a:extLst>
              <a:ext uri="{FF2B5EF4-FFF2-40B4-BE49-F238E27FC236}">
                <a16:creationId xmlns:a16="http://schemas.microsoft.com/office/drawing/2014/main" id="{3B07878B-7F48-4CF1-9E35-544208338FC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80098BC-2370-45C3-8E75-4C8631C2B218}"/>
              </a:ext>
            </a:extLst>
          </p:cNvPr>
          <p:cNvSpPr>
            <a:spLocks noGrp="1"/>
          </p:cNvSpPr>
          <p:nvPr>
            <p:ph type="sldNum" sz="quarter" idx="12"/>
          </p:nvPr>
        </p:nvSpPr>
        <p:spPr/>
        <p:txBody>
          <a:bodyPr/>
          <a:lstStyle/>
          <a:p>
            <a:fld id="{0B09336F-B10C-40C4-8F93-7D71880E2942}" type="slidenum">
              <a:rPr lang="nl-NL" smtClean="0"/>
              <a:t>‹#›</a:t>
            </a:fld>
            <a:endParaRPr lang="nl-NL"/>
          </a:p>
        </p:txBody>
      </p:sp>
    </p:spTree>
    <p:extLst>
      <p:ext uri="{BB962C8B-B14F-4D97-AF65-F5344CB8AC3E}">
        <p14:creationId xmlns:p14="http://schemas.microsoft.com/office/powerpoint/2010/main" val="166455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C442D-5A7B-4576-A03A-DB1BB435B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77C3B94-707F-4C29-8935-0E4C7439A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F0AA8C3-EB20-4916-BADF-07571D199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7D957-06E3-4D49-9B65-003ACB211DBA}" type="datetimeFigureOut">
              <a:rPr lang="nl-NL" smtClean="0"/>
              <a:t>29-6-2021</a:t>
            </a:fld>
            <a:endParaRPr lang="nl-NL"/>
          </a:p>
        </p:txBody>
      </p:sp>
      <p:sp>
        <p:nvSpPr>
          <p:cNvPr id="5" name="Footer Placeholder 4">
            <a:extLst>
              <a:ext uri="{FF2B5EF4-FFF2-40B4-BE49-F238E27FC236}">
                <a16:creationId xmlns:a16="http://schemas.microsoft.com/office/drawing/2014/main" id="{617CEF13-EE2B-43D9-9471-9C7AD2023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B612411-C432-4479-953A-E828595E2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9336F-B10C-40C4-8F93-7D71880E2942}" type="slidenum">
              <a:rPr lang="nl-NL" smtClean="0"/>
              <a:t>‹#›</a:t>
            </a:fld>
            <a:endParaRPr lang="nl-NL"/>
          </a:p>
        </p:txBody>
      </p:sp>
    </p:spTree>
    <p:extLst>
      <p:ext uri="{BB962C8B-B14F-4D97-AF65-F5344CB8AC3E}">
        <p14:creationId xmlns:p14="http://schemas.microsoft.com/office/powerpoint/2010/main" val="972404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CAB6-73DF-419F-AD4C-A15A045A5AA9}"/>
              </a:ext>
            </a:extLst>
          </p:cNvPr>
          <p:cNvSpPr>
            <a:spLocks noGrp="1"/>
          </p:cNvSpPr>
          <p:nvPr>
            <p:ph type="ctrTitle"/>
          </p:nvPr>
        </p:nvSpPr>
        <p:spPr>
          <a:xfrm>
            <a:off x="1524000" y="696286"/>
            <a:ext cx="9144000" cy="3428356"/>
          </a:xfrm>
        </p:spPr>
        <p:txBody>
          <a:bodyPr>
            <a:normAutofit fontScale="90000"/>
          </a:bodyPr>
          <a:lstStyle/>
          <a:p>
            <a:br>
              <a:rPr lang="en-US" dirty="0"/>
            </a:br>
            <a:br>
              <a:rPr lang="en-US" dirty="0"/>
            </a:br>
            <a:br>
              <a:rPr lang="en-US" dirty="0"/>
            </a:br>
            <a:br>
              <a:rPr lang="en-US" dirty="0"/>
            </a:br>
            <a:r>
              <a:rPr lang="en-US" dirty="0"/>
              <a:t>Solution slides Part 1</a:t>
            </a:r>
            <a:br>
              <a:rPr lang="en-US" dirty="0"/>
            </a:br>
            <a:r>
              <a:rPr lang="en-US" dirty="0"/>
              <a:t>Introduction to R &amp; Data for Humanities</a:t>
            </a:r>
            <a:br>
              <a:rPr lang="en-US" dirty="0"/>
            </a:br>
            <a:endParaRPr lang="nl-NL" dirty="0"/>
          </a:p>
        </p:txBody>
      </p:sp>
      <p:sp>
        <p:nvSpPr>
          <p:cNvPr id="3" name="Subtitle 2">
            <a:extLst>
              <a:ext uri="{FF2B5EF4-FFF2-40B4-BE49-F238E27FC236}">
                <a16:creationId xmlns:a16="http://schemas.microsoft.com/office/drawing/2014/main" id="{BB6362C5-7B12-4D6C-900D-66C0F53FDA7A}"/>
              </a:ext>
            </a:extLst>
          </p:cNvPr>
          <p:cNvSpPr>
            <a:spLocks noGrp="1"/>
          </p:cNvSpPr>
          <p:nvPr>
            <p:ph type="subTitle" idx="1"/>
          </p:nvPr>
        </p:nvSpPr>
        <p:spPr>
          <a:xfrm>
            <a:off x="1524000" y="4251008"/>
            <a:ext cx="9144000" cy="1655762"/>
          </a:xfrm>
        </p:spPr>
        <p:txBody>
          <a:bodyPr>
            <a:normAutofit/>
          </a:bodyPr>
          <a:lstStyle/>
          <a:p>
            <a:r>
              <a:rPr lang="en-US" sz="4000" dirty="0"/>
              <a:t>Afternoon session</a:t>
            </a:r>
            <a:br>
              <a:rPr lang="en-US" sz="4000" dirty="0"/>
            </a:br>
            <a:r>
              <a:rPr lang="en-US" sz="4000" i="1" dirty="0"/>
              <a:t>Text-mining with </a:t>
            </a:r>
            <a:r>
              <a:rPr lang="en-US" sz="4000" i="1" dirty="0" err="1"/>
              <a:t>Tidyverse</a:t>
            </a:r>
            <a:endParaRPr lang="nl-NL" sz="4000" dirty="0"/>
          </a:p>
        </p:txBody>
      </p:sp>
    </p:spTree>
    <p:extLst>
      <p:ext uri="{BB962C8B-B14F-4D97-AF65-F5344CB8AC3E}">
        <p14:creationId xmlns:p14="http://schemas.microsoft.com/office/powerpoint/2010/main" val="266223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7716-A055-4F48-A41D-4AEB07492986}"/>
              </a:ext>
            </a:extLst>
          </p:cNvPr>
          <p:cNvSpPr>
            <a:spLocks noGrp="1"/>
          </p:cNvSpPr>
          <p:nvPr>
            <p:ph type="title"/>
          </p:nvPr>
        </p:nvSpPr>
        <p:spPr/>
        <p:txBody>
          <a:bodyPr/>
          <a:lstStyle/>
          <a:p>
            <a:r>
              <a:rPr lang="en-US" i="1" dirty="0"/>
              <a:t>Exercise 7</a:t>
            </a:r>
            <a:endParaRPr lang="nl-NL" i="1" dirty="0"/>
          </a:p>
        </p:txBody>
      </p:sp>
      <p:sp>
        <p:nvSpPr>
          <p:cNvPr id="3" name="Content Placeholder 2">
            <a:extLst>
              <a:ext uri="{FF2B5EF4-FFF2-40B4-BE49-F238E27FC236}">
                <a16:creationId xmlns:a16="http://schemas.microsoft.com/office/drawing/2014/main" id="{F836647D-E515-46CD-BFFB-7DA5C5E65A75}"/>
              </a:ext>
            </a:extLst>
          </p:cNvPr>
          <p:cNvSpPr>
            <a:spLocks noGrp="1"/>
          </p:cNvSpPr>
          <p:nvPr>
            <p:ph idx="1"/>
          </p:nvPr>
        </p:nvSpPr>
        <p:spPr/>
        <p:txBody>
          <a:bodyPr/>
          <a:lstStyle/>
          <a:p>
            <a:pPr marL="0" indent="0">
              <a:buNone/>
            </a:pPr>
            <a:r>
              <a:rPr lang="en-US" dirty="0"/>
              <a:t>7a. </a:t>
            </a:r>
            <a:endParaRPr lang="nl-NL" dirty="0"/>
          </a:p>
        </p:txBody>
      </p:sp>
      <p:pic>
        <p:nvPicPr>
          <p:cNvPr id="5" name="Picture 4" descr="Text&#10;&#10;Description automatically generated">
            <a:extLst>
              <a:ext uri="{FF2B5EF4-FFF2-40B4-BE49-F238E27FC236}">
                <a16:creationId xmlns:a16="http://schemas.microsoft.com/office/drawing/2014/main" id="{0A458B99-9748-40EC-9720-D93B6FFD6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9" y="2500183"/>
            <a:ext cx="11260121" cy="1857634"/>
          </a:xfrm>
          <a:prstGeom prst="rect">
            <a:avLst/>
          </a:prstGeom>
        </p:spPr>
      </p:pic>
    </p:spTree>
    <p:extLst>
      <p:ext uri="{BB962C8B-B14F-4D97-AF65-F5344CB8AC3E}">
        <p14:creationId xmlns:p14="http://schemas.microsoft.com/office/powerpoint/2010/main" val="28191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85A6-8EE9-4176-A8CE-6D44DD8ACA4C}"/>
              </a:ext>
            </a:extLst>
          </p:cNvPr>
          <p:cNvSpPr>
            <a:spLocks noGrp="1"/>
          </p:cNvSpPr>
          <p:nvPr>
            <p:ph type="title"/>
          </p:nvPr>
        </p:nvSpPr>
        <p:spPr/>
        <p:txBody>
          <a:bodyPr/>
          <a:lstStyle/>
          <a:p>
            <a:r>
              <a:rPr lang="en-US" dirty="0"/>
              <a:t>7b. </a:t>
            </a:r>
            <a:br>
              <a:rPr lang="nl-NL" dirty="0"/>
            </a:br>
            <a:endParaRPr lang="nl-NL" dirty="0"/>
          </a:p>
        </p:txBody>
      </p:sp>
      <p:pic>
        <p:nvPicPr>
          <p:cNvPr id="4" name="Picture 3">
            <a:extLst>
              <a:ext uri="{FF2B5EF4-FFF2-40B4-BE49-F238E27FC236}">
                <a16:creationId xmlns:a16="http://schemas.microsoft.com/office/drawing/2014/main" id="{513307AC-CA35-460F-A56C-BEA8A5CBB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0" y="1875583"/>
            <a:ext cx="11212490" cy="3762900"/>
          </a:xfrm>
          <a:prstGeom prst="rect">
            <a:avLst/>
          </a:prstGeom>
        </p:spPr>
      </p:pic>
    </p:spTree>
    <p:extLst>
      <p:ext uri="{BB962C8B-B14F-4D97-AF65-F5344CB8AC3E}">
        <p14:creationId xmlns:p14="http://schemas.microsoft.com/office/powerpoint/2010/main" val="419353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82D7-F768-4B16-937C-9678F18F8A63}"/>
              </a:ext>
            </a:extLst>
          </p:cNvPr>
          <p:cNvSpPr>
            <a:spLocks noGrp="1"/>
          </p:cNvSpPr>
          <p:nvPr>
            <p:ph type="title"/>
          </p:nvPr>
        </p:nvSpPr>
        <p:spPr/>
        <p:txBody>
          <a:bodyPr/>
          <a:lstStyle/>
          <a:p>
            <a:r>
              <a:rPr lang="en-US" dirty="0"/>
              <a:t>7c.</a:t>
            </a:r>
            <a:endParaRPr lang="nl-NL" dirty="0"/>
          </a:p>
        </p:txBody>
      </p:sp>
      <p:pic>
        <p:nvPicPr>
          <p:cNvPr id="5" name="Picture 4">
            <a:extLst>
              <a:ext uri="{FF2B5EF4-FFF2-40B4-BE49-F238E27FC236}">
                <a16:creationId xmlns:a16="http://schemas.microsoft.com/office/drawing/2014/main" id="{C81B8100-D793-4872-8288-FFC9827C0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02" y="1489061"/>
            <a:ext cx="11250595" cy="4753638"/>
          </a:xfrm>
          <a:prstGeom prst="rect">
            <a:avLst/>
          </a:prstGeom>
        </p:spPr>
      </p:pic>
    </p:spTree>
    <p:extLst>
      <p:ext uri="{BB962C8B-B14F-4D97-AF65-F5344CB8AC3E}">
        <p14:creationId xmlns:p14="http://schemas.microsoft.com/office/powerpoint/2010/main" val="307611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E5E0-F043-41AF-8E22-EE992E5940EC}"/>
              </a:ext>
            </a:extLst>
          </p:cNvPr>
          <p:cNvSpPr>
            <a:spLocks noGrp="1"/>
          </p:cNvSpPr>
          <p:nvPr>
            <p:ph type="title"/>
          </p:nvPr>
        </p:nvSpPr>
        <p:spPr/>
        <p:txBody>
          <a:bodyPr/>
          <a:lstStyle/>
          <a:p>
            <a:r>
              <a:rPr lang="en-US" dirty="0"/>
              <a:t>8a.</a:t>
            </a:r>
            <a:endParaRPr lang="nl-NL" dirty="0"/>
          </a:p>
        </p:txBody>
      </p:sp>
      <p:pic>
        <p:nvPicPr>
          <p:cNvPr id="5" name="Content Placeholder 4" descr="Text&#10;&#10;Description automatically generated">
            <a:extLst>
              <a:ext uri="{FF2B5EF4-FFF2-40B4-BE49-F238E27FC236}">
                <a16:creationId xmlns:a16="http://schemas.microsoft.com/office/drawing/2014/main" id="{AE36C5DB-CD1E-433A-A074-05B5E91CA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48" y="2045834"/>
            <a:ext cx="7078063" cy="1943371"/>
          </a:xfrm>
        </p:spPr>
      </p:pic>
      <p:sp>
        <p:nvSpPr>
          <p:cNvPr id="6" name="TextBox 5">
            <a:extLst>
              <a:ext uri="{FF2B5EF4-FFF2-40B4-BE49-F238E27FC236}">
                <a16:creationId xmlns:a16="http://schemas.microsoft.com/office/drawing/2014/main" id="{F7FFF611-A2DD-494B-88D4-D1A0397585BC}"/>
              </a:ext>
            </a:extLst>
          </p:cNvPr>
          <p:cNvSpPr txBox="1"/>
          <p:nvPr/>
        </p:nvSpPr>
        <p:spPr>
          <a:xfrm>
            <a:off x="8747759" y="2194559"/>
            <a:ext cx="2153921" cy="1200329"/>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Don’t worry about the warnings, the packages should work just fine!</a:t>
            </a:r>
            <a:endParaRPr lang="nl-NL" dirty="0"/>
          </a:p>
        </p:txBody>
      </p:sp>
    </p:spTree>
    <p:extLst>
      <p:ext uri="{BB962C8B-B14F-4D97-AF65-F5344CB8AC3E}">
        <p14:creationId xmlns:p14="http://schemas.microsoft.com/office/powerpoint/2010/main" val="374276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636D-28D1-4CFB-8F9B-2192B26D9B5B}"/>
              </a:ext>
            </a:extLst>
          </p:cNvPr>
          <p:cNvSpPr>
            <a:spLocks noGrp="1"/>
          </p:cNvSpPr>
          <p:nvPr>
            <p:ph type="title"/>
          </p:nvPr>
        </p:nvSpPr>
        <p:spPr/>
        <p:txBody>
          <a:bodyPr/>
          <a:lstStyle/>
          <a:p>
            <a:r>
              <a:rPr lang="en-US" dirty="0"/>
              <a:t>8b.</a:t>
            </a:r>
            <a:endParaRPr lang="nl-NL" dirty="0"/>
          </a:p>
        </p:txBody>
      </p:sp>
      <p:pic>
        <p:nvPicPr>
          <p:cNvPr id="5" name="Picture 4">
            <a:extLst>
              <a:ext uri="{FF2B5EF4-FFF2-40B4-BE49-F238E27FC236}">
                <a16:creationId xmlns:a16="http://schemas.microsoft.com/office/drawing/2014/main" id="{361E78AD-B49E-44BA-9E77-BB56628B4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377" y="66846"/>
            <a:ext cx="9821646" cy="4610743"/>
          </a:xfrm>
          <a:prstGeom prst="rect">
            <a:avLst/>
          </a:prstGeom>
        </p:spPr>
      </p:pic>
      <p:sp>
        <p:nvSpPr>
          <p:cNvPr id="6" name="TextBox 5">
            <a:extLst>
              <a:ext uri="{FF2B5EF4-FFF2-40B4-BE49-F238E27FC236}">
                <a16:creationId xmlns:a16="http://schemas.microsoft.com/office/drawing/2014/main" id="{ED88DE1A-20EC-41C3-A7D3-C0B1304EE952}"/>
              </a:ext>
            </a:extLst>
          </p:cNvPr>
          <p:cNvSpPr txBox="1"/>
          <p:nvPr/>
        </p:nvSpPr>
        <p:spPr>
          <a:xfrm>
            <a:off x="1249680" y="4953016"/>
            <a:ext cx="4104640" cy="1754326"/>
          </a:xfrm>
          <a:prstGeom prst="rect">
            <a:avLst/>
          </a:prstGeom>
          <a:noFill/>
          <a:ln w="28575">
            <a:solidFill>
              <a:srgbClr val="00B0F0"/>
            </a:solidFill>
          </a:ln>
        </p:spPr>
        <p:txBody>
          <a:bodyPr wrap="square" rtlCol="0">
            <a:spAutoFit/>
          </a:bodyPr>
          <a:lstStyle/>
          <a:p>
            <a:r>
              <a:rPr lang="en-US" dirty="0"/>
              <a:t>When you see the output at first, you see a lot of blank lines in the ‘text’ column. This is because the title page is also taken into account. When you browse through the table, you will soon encounter actual lines of text.</a:t>
            </a:r>
            <a:endParaRPr lang="nl-NL" dirty="0"/>
          </a:p>
        </p:txBody>
      </p:sp>
      <p:sp>
        <p:nvSpPr>
          <p:cNvPr id="7" name="TextBox 6">
            <a:extLst>
              <a:ext uri="{FF2B5EF4-FFF2-40B4-BE49-F238E27FC236}">
                <a16:creationId xmlns:a16="http://schemas.microsoft.com/office/drawing/2014/main" id="{E66F74B8-08D4-408E-910E-04A7AEF5E3BA}"/>
              </a:ext>
            </a:extLst>
          </p:cNvPr>
          <p:cNvSpPr txBox="1"/>
          <p:nvPr/>
        </p:nvSpPr>
        <p:spPr>
          <a:xfrm>
            <a:off x="7249160" y="5247709"/>
            <a:ext cx="4104640" cy="923330"/>
          </a:xfrm>
          <a:prstGeom prst="rect">
            <a:avLst/>
          </a:prstGeom>
          <a:noFill/>
          <a:ln w="28575">
            <a:solidFill>
              <a:srgbClr val="00B0F0"/>
            </a:solidFill>
          </a:ln>
        </p:spPr>
        <p:txBody>
          <a:bodyPr wrap="square" rtlCol="0">
            <a:spAutoFit/>
          </a:bodyPr>
          <a:lstStyle/>
          <a:p>
            <a:r>
              <a:rPr lang="en-US" dirty="0"/>
              <a:t>If you press the arrow next to the ‘</a:t>
            </a:r>
            <a:r>
              <a:rPr lang="en-US" dirty="0" err="1"/>
              <a:t>linenumber</a:t>
            </a:r>
            <a:r>
              <a:rPr lang="en-US" dirty="0"/>
              <a:t>’ column, you see the number of the chapter the line is in. </a:t>
            </a:r>
            <a:endParaRPr lang="nl-NL" dirty="0"/>
          </a:p>
        </p:txBody>
      </p:sp>
    </p:spTree>
    <p:extLst>
      <p:ext uri="{BB962C8B-B14F-4D97-AF65-F5344CB8AC3E}">
        <p14:creationId xmlns:p14="http://schemas.microsoft.com/office/powerpoint/2010/main" val="124846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7AC2-32DC-4915-A451-7038F9B3987B}"/>
              </a:ext>
            </a:extLst>
          </p:cNvPr>
          <p:cNvSpPr>
            <a:spLocks noGrp="1"/>
          </p:cNvSpPr>
          <p:nvPr>
            <p:ph type="title"/>
          </p:nvPr>
        </p:nvSpPr>
        <p:spPr/>
        <p:txBody>
          <a:bodyPr/>
          <a:lstStyle/>
          <a:p>
            <a:r>
              <a:rPr lang="en-US" dirty="0"/>
              <a:t>8c.</a:t>
            </a:r>
            <a:endParaRPr lang="nl-NL" dirty="0"/>
          </a:p>
        </p:txBody>
      </p:sp>
      <p:pic>
        <p:nvPicPr>
          <p:cNvPr id="5" name="Content Placeholder 4" descr="Table&#10;&#10;Description automatically generated">
            <a:extLst>
              <a:ext uri="{FF2B5EF4-FFF2-40B4-BE49-F238E27FC236}">
                <a16:creationId xmlns:a16="http://schemas.microsoft.com/office/drawing/2014/main" id="{557D9E6A-3DCB-4E38-A28D-D5EB47BF0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703" y="1905501"/>
            <a:ext cx="9802593" cy="4191585"/>
          </a:xfrm>
        </p:spPr>
      </p:pic>
    </p:spTree>
    <p:extLst>
      <p:ext uri="{BB962C8B-B14F-4D97-AF65-F5344CB8AC3E}">
        <p14:creationId xmlns:p14="http://schemas.microsoft.com/office/powerpoint/2010/main" val="288411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3D75-A83D-45C3-A0FF-DFB2D9A6E9A5}"/>
              </a:ext>
            </a:extLst>
          </p:cNvPr>
          <p:cNvSpPr>
            <a:spLocks noGrp="1"/>
          </p:cNvSpPr>
          <p:nvPr>
            <p:ph type="title"/>
          </p:nvPr>
        </p:nvSpPr>
        <p:spPr>
          <a:xfrm>
            <a:off x="340360" y="446405"/>
            <a:ext cx="10515600" cy="1325563"/>
          </a:xfrm>
        </p:spPr>
        <p:txBody>
          <a:bodyPr/>
          <a:lstStyle/>
          <a:p>
            <a:r>
              <a:rPr lang="en-US" dirty="0"/>
              <a:t>8d.</a:t>
            </a:r>
            <a:endParaRPr lang="nl-NL" dirty="0"/>
          </a:p>
        </p:txBody>
      </p:sp>
      <p:pic>
        <p:nvPicPr>
          <p:cNvPr id="5" name="Content Placeholder 4" descr="Table&#10;&#10;Description automatically generated">
            <a:extLst>
              <a:ext uri="{FF2B5EF4-FFF2-40B4-BE49-F238E27FC236}">
                <a16:creationId xmlns:a16="http://schemas.microsoft.com/office/drawing/2014/main" id="{440AB835-34EC-43BD-A3A3-157CA8F1F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040" y="446405"/>
            <a:ext cx="10626458" cy="5965190"/>
          </a:xfrm>
        </p:spPr>
      </p:pic>
    </p:spTree>
    <p:extLst>
      <p:ext uri="{BB962C8B-B14F-4D97-AF65-F5344CB8AC3E}">
        <p14:creationId xmlns:p14="http://schemas.microsoft.com/office/powerpoint/2010/main" val="124781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631E-F824-4171-9863-5870F6BE41C9}"/>
              </a:ext>
            </a:extLst>
          </p:cNvPr>
          <p:cNvSpPr>
            <a:spLocks noGrp="1"/>
          </p:cNvSpPr>
          <p:nvPr>
            <p:ph type="title"/>
          </p:nvPr>
        </p:nvSpPr>
        <p:spPr>
          <a:xfrm>
            <a:off x="330200" y="491374"/>
            <a:ext cx="10515600" cy="1325563"/>
          </a:xfrm>
        </p:spPr>
        <p:txBody>
          <a:bodyPr/>
          <a:lstStyle/>
          <a:p>
            <a:r>
              <a:rPr lang="en-US" dirty="0"/>
              <a:t>8e.</a:t>
            </a:r>
            <a:endParaRPr lang="nl-NL" dirty="0"/>
          </a:p>
        </p:txBody>
      </p:sp>
      <p:pic>
        <p:nvPicPr>
          <p:cNvPr id="5" name="Picture 4" descr="Chart&#10;&#10;Description automatically generated">
            <a:extLst>
              <a:ext uri="{FF2B5EF4-FFF2-40B4-BE49-F238E27FC236}">
                <a16:creationId xmlns:a16="http://schemas.microsoft.com/office/drawing/2014/main" id="{8E8DD85E-B44B-468A-84C9-0E91AE010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254" y="318653"/>
            <a:ext cx="9831172" cy="6220693"/>
          </a:xfrm>
          <a:prstGeom prst="rect">
            <a:avLst/>
          </a:prstGeom>
        </p:spPr>
      </p:pic>
    </p:spTree>
    <p:extLst>
      <p:ext uri="{BB962C8B-B14F-4D97-AF65-F5344CB8AC3E}">
        <p14:creationId xmlns:p14="http://schemas.microsoft.com/office/powerpoint/2010/main" val="812340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Solution slides Part 1 Introduction to R &amp; Data for Humanities </vt:lpstr>
      <vt:lpstr>Exercise 7</vt:lpstr>
      <vt:lpstr>7b.  </vt:lpstr>
      <vt:lpstr>7c.</vt:lpstr>
      <vt:lpstr>8a.</vt:lpstr>
      <vt:lpstr>8b.</vt:lpstr>
      <vt:lpstr>8c.</vt:lpstr>
      <vt:lpstr>8d.</vt:lpstr>
      <vt:lpstr>8e.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Solution slides Part 1 Introduction to R &amp; Data for Humanities </dc:title>
  <dc:creator>Wildschut, P.A. (Puck)</dc:creator>
  <cp:lastModifiedBy>Wildschut, P.A. (Puck)</cp:lastModifiedBy>
  <cp:revision>1</cp:revision>
  <dcterms:created xsi:type="dcterms:W3CDTF">2021-06-29T09:23:56Z</dcterms:created>
  <dcterms:modified xsi:type="dcterms:W3CDTF">2021-06-29T09:25:58Z</dcterms:modified>
</cp:coreProperties>
</file>