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0" r:id="rId3"/>
    <p:sldId id="271" r:id="rId4"/>
    <p:sldId id="272" r:id="rId5"/>
    <p:sldId id="273" r:id="rId6"/>
    <p:sldId id="274" r:id="rId7"/>
    <p:sldId id="275" r:id="rId8"/>
    <p:sldId id="276" r:id="rId9"/>
    <p:sldId id="277" r:id="rId10"/>
    <p:sldId id="278" r:id="rId11"/>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67B7F-418A-46DA-82D5-90F57F60E2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BAB2066E-1CB7-47A5-B2D4-D608280BC5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6ADE8EEB-3F77-4704-B8A3-7D3DD873D69D}"/>
              </a:ext>
            </a:extLst>
          </p:cNvPr>
          <p:cNvSpPr>
            <a:spLocks noGrp="1"/>
          </p:cNvSpPr>
          <p:nvPr>
            <p:ph type="dt" sz="half" idx="10"/>
          </p:nvPr>
        </p:nvSpPr>
        <p:spPr/>
        <p:txBody>
          <a:bodyPr/>
          <a:lstStyle/>
          <a:p>
            <a:fld id="{1E01C71B-EA20-4E0D-8549-76BBE035C83E}" type="datetimeFigureOut">
              <a:rPr lang="nl-NL" smtClean="0"/>
              <a:t>29-6-2021</a:t>
            </a:fld>
            <a:endParaRPr lang="nl-NL"/>
          </a:p>
        </p:txBody>
      </p:sp>
      <p:sp>
        <p:nvSpPr>
          <p:cNvPr id="5" name="Footer Placeholder 4">
            <a:extLst>
              <a:ext uri="{FF2B5EF4-FFF2-40B4-BE49-F238E27FC236}">
                <a16:creationId xmlns:a16="http://schemas.microsoft.com/office/drawing/2014/main" id="{22296458-3599-46B3-905D-8D3284CEB57F}"/>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D3F929CF-E94E-4340-AE7C-03082814997B}"/>
              </a:ext>
            </a:extLst>
          </p:cNvPr>
          <p:cNvSpPr>
            <a:spLocks noGrp="1"/>
          </p:cNvSpPr>
          <p:nvPr>
            <p:ph type="sldNum" sz="quarter" idx="12"/>
          </p:nvPr>
        </p:nvSpPr>
        <p:spPr/>
        <p:txBody>
          <a:bodyPr/>
          <a:lstStyle/>
          <a:p>
            <a:fld id="{02DA7810-BB84-41EE-8FDE-185FDEBF6717}" type="slidenum">
              <a:rPr lang="nl-NL" smtClean="0"/>
              <a:t>‹#›</a:t>
            </a:fld>
            <a:endParaRPr lang="nl-NL"/>
          </a:p>
        </p:txBody>
      </p:sp>
    </p:spTree>
    <p:extLst>
      <p:ext uri="{BB962C8B-B14F-4D97-AF65-F5344CB8AC3E}">
        <p14:creationId xmlns:p14="http://schemas.microsoft.com/office/powerpoint/2010/main" val="3109134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A304B-A4EF-4721-8211-BA7264C52058}"/>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170DC335-052D-4779-A094-18C00887C3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CA84E35-729F-4E5F-9D6D-2B644C7C4AB6}"/>
              </a:ext>
            </a:extLst>
          </p:cNvPr>
          <p:cNvSpPr>
            <a:spLocks noGrp="1"/>
          </p:cNvSpPr>
          <p:nvPr>
            <p:ph type="dt" sz="half" idx="10"/>
          </p:nvPr>
        </p:nvSpPr>
        <p:spPr/>
        <p:txBody>
          <a:bodyPr/>
          <a:lstStyle/>
          <a:p>
            <a:fld id="{1E01C71B-EA20-4E0D-8549-76BBE035C83E}" type="datetimeFigureOut">
              <a:rPr lang="nl-NL" smtClean="0"/>
              <a:t>29-6-2021</a:t>
            </a:fld>
            <a:endParaRPr lang="nl-NL"/>
          </a:p>
        </p:txBody>
      </p:sp>
      <p:sp>
        <p:nvSpPr>
          <p:cNvPr id="5" name="Footer Placeholder 4">
            <a:extLst>
              <a:ext uri="{FF2B5EF4-FFF2-40B4-BE49-F238E27FC236}">
                <a16:creationId xmlns:a16="http://schemas.microsoft.com/office/drawing/2014/main" id="{750ED45F-9133-4DB4-9BDB-BBF77E1F34B4}"/>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91406E3-C28A-400F-9AEB-1987B6302742}"/>
              </a:ext>
            </a:extLst>
          </p:cNvPr>
          <p:cNvSpPr>
            <a:spLocks noGrp="1"/>
          </p:cNvSpPr>
          <p:nvPr>
            <p:ph type="sldNum" sz="quarter" idx="12"/>
          </p:nvPr>
        </p:nvSpPr>
        <p:spPr/>
        <p:txBody>
          <a:bodyPr/>
          <a:lstStyle/>
          <a:p>
            <a:fld id="{02DA7810-BB84-41EE-8FDE-185FDEBF6717}" type="slidenum">
              <a:rPr lang="nl-NL" smtClean="0"/>
              <a:t>‹#›</a:t>
            </a:fld>
            <a:endParaRPr lang="nl-NL"/>
          </a:p>
        </p:txBody>
      </p:sp>
    </p:spTree>
    <p:extLst>
      <p:ext uri="{BB962C8B-B14F-4D97-AF65-F5344CB8AC3E}">
        <p14:creationId xmlns:p14="http://schemas.microsoft.com/office/powerpoint/2010/main" val="3495740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4C3DA9-888E-4C4F-89D2-503644DF40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45BC6E10-AAEB-47FD-98BC-B2F41CCBD0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2339B8D-7C11-4FFA-A56D-BDDDA010DEC1}"/>
              </a:ext>
            </a:extLst>
          </p:cNvPr>
          <p:cNvSpPr>
            <a:spLocks noGrp="1"/>
          </p:cNvSpPr>
          <p:nvPr>
            <p:ph type="dt" sz="half" idx="10"/>
          </p:nvPr>
        </p:nvSpPr>
        <p:spPr/>
        <p:txBody>
          <a:bodyPr/>
          <a:lstStyle/>
          <a:p>
            <a:fld id="{1E01C71B-EA20-4E0D-8549-76BBE035C83E}" type="datetimeFigureOut">
              <a:rPr lang="nl-NL" smtClean="0"/>
              <a:t>29-6-2021</a:t>
            </a:fld>
            <a:endParaRPr lang="nl-NL"/>
          </a:p>
        </p:txBody>
      </p:sp>
      <p:sp>
        <p:nvSpPr>
          <p:cNvPr id="5" name="Footer Placeholder 4">
            <a:extLst>
              <a:ext uri="{FF2B5EF4-FFF2-40B4-BE49-F238E27FC236}">
                <a16:creationId xmlns:a16="http://schemas.microsoft.com/office/drawing/2014/main" id="{3644001A-B39D-4DEC-B3C5-52A42A9DEEF9}"/>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350BC3F-51D2-435B-9D37-0DFDF32EDFCD}"/>
              </a:ext>
            </a:extLst>
          </p:cNvPr>
          <p:cNvSpPr>
            <a:spLocks noGrp="1"/>
          </p:cNvSpPr>
          <p:nvPr>
            <p:ph type="sldNum" sz="quarter" idx="12"/>
          </p:nvPr>
        </p:nvSpPr>
        <p:spPr/>
        <p:txBody>
          <a:bodyPr/>
          <a:lstStyle/>
          <a:p>
            <a:fld id="{02DA7810-BB84-41EE-8FDE-185FDEBF6717}" type="slidenum">
              <a:rPr lang="nl-NL" smtClean="0"/>
              <a:t>‹#›</a:t>
            </a:fld>
            <a:endParaRPr lang="nl-NL"/>
          </a:p>
        </p:txBody>
      </p:sp>
    </p:spTree>
    <p:extLst>
      <p:ext uri="{BB962C8B-B14F-4D97-AF65-F5344CB8AC3E}">
        <p14:creationId xmlns:p14="http://schemas.microsoft.com/office/powerpoint/2010/main" val="2652016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EBA88-5BCC-4DB1-8153-1455D5C0F3CE}"/>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E040D791-DF4C-42A6-8062-D2BB9B0019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458E3F30-3FC4-4BC8-A5FA-CC2129921498}"/>
              </a:ext>
            </a:extLst>
          </p:cNvPr>
          <p:cNvSpPr>
            <a:spLocks noGrp="1"/>
          </p:cNvSpPr>
          <p:nvPr>
            <p:ph type="dt" sz="half" idx="10"/>
          </p:nvPr>
        </p:nvSpPr>
        <p:spPr/>
        <p:txBody>
          <a:bodyPr/>
          <a:lstStyle/>
          <a:p>
            <a:fld id="{1E01C71B-EA20-4E0D-8549-76BBE035C83E}" type="datetimeFigureOut">
              <a:rPr lang="nl-NL" smtClean="0"/>
              <a:t>29-6-2021</a:t>
            </a:fld>
            <a:endParaRPr lang="nl-NL"/>
          </a:p>
        </p:txBody>
      </p:sp>
      <p:sp>
        <p:nvSpPr>
          <p:cNvPr id="5" name="Footer Placeholder 4">
            <a:extLst>
              <a:ext uri="{FF2B5EF4-FFF2-40B4-BE49-F238E27FC236}">
                <a16:creationId xmlns:a16="http://schemas.microsoft.com/office/drawing/2014/main" id="{ABA240E2-910A-4AD9-B521-B83B4F0A3255}"/>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1B51DC56-9603-44E0-8983-86E36AAEE7C7}"/>
              </a:ext>
            </a:extLst>
          </p:cNvPr>
          <p:cNvSpPr>
            <a:spLocks noGrp="1"/>
          </p:cNvSpPr>
          <p:nvPr>
            <p:ph type="sldNum" sz="quarter" idx="12"/>
          </p:nvPr>
        </p:nvSpPr>
        <p:spPr/>
        <p:txBody>
          <a:bodyPr/>
          <a:lstStyle/>
          <a:p>
            <a:fld id="{02DA7810-BB84-41EE-8FDE-185FDEBF6717}" type="slidenum">
              <a:rPr lang="nl-NL" smtClean="0"/>
              <a:t>‹#›</a:t>
            </a:fld>
            <a:endParaRPr lang="nl-NL"/>
          </a:p>
        </p:txBody>
      </p:sp>
    </p:spTree>
    <p:extLst>
      <p:ext uri="{BB962C8B-B14F-4D97-AF65-F5344CB8AC3E}">
        <p14:creationId xmlns:p14="http://schemas.microsoft.com/office/powerpoint/2010/main" val="646019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5AB54-6135-4223-A90B-FE71814F80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2600081B-6004-49C6-BF63-D8B57CD50E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BECB7B-D3B3-471C-AF90-8BC9748E0E89}"/>
              </a:ext>
            </a:extLst>
          </p:cNvPr>
          <p:cNvSpPr>
            <a:spLocks noGrp="1"/>
          </p:cNvSpPr>
          <p:nvPr>
            <p:ph type="dt" sz="half" idx="10"/>
          </p:nvPr>
        </p:nvSpPr>
        <p:spPr/>
        <p:txBody>
          <a:bodyPr/>
          <a:lstStyle/>
          <a:p>
            <a:fld id="{1E01C71B-EA20-4E0D-8549-76BBE035C83E}" type="datetimeFigureOut">
              <a:rPr lang="nl-NL" smtClean="0"/>
              <a:t>29-6-2021</a:t>
            </a:fld>
            <a:endParaRPr lang="nl-NL"/>
          </a:p>
        </p:txBody>
      </p:sp>
      <p:sp>
        <p:nvSpPr>
          <p:cNvPr id="5" name="Footer Placeholder 4">
            <a:extLst>
              <a:ext uri="{FF2B5EF4-FFF2-40B4-BE49-F238E27FC236}">
                <a16:creationId xmlns:a16="http://schemas.microsoft.com/office/drawing/2014/main" id="{59010BE6-26ED-460F-88C0-D5EC26FDA624}"/>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088A113-ABCF-42D8-9AE6-3959E8EADCB1}"/>
              </a:ext>
            </a:extLst>
          </p:cNvPr>
          <p:cNvSpPr>
            <a:spLocks noGrp="1"/>
          </p:cNvSpPr>
          <p:nvPr>
            <p:ph type="sldNum" sz="quarter" idx="12"/>
          </p:nvPr>
        </p:nvSpPr>
        <p:spPr/>
        <p:txBody>
          <a:bodyPr/>
          <a:lstStyle/>
          <a:p>
            <a:fld id="{02DA7810-BB84-41EE-8FDE-185FDEBF6717}" type="slidenum">
              <a:rPr lang="nl-NL" smtClean="0"/>
              <a:t>‹#›</a:t>
            </a:fld>
            <a:endParaRPr lang="nl-NL"/>
          </a:p>
        </p:txBody>
      </p:sp>
    </p:spTree>
    <p:extLst>
      <p:ext uri="{BB962C8B-B14F-4D97-AF65-F5344CB8AC3E}">
        <p14:creationId xmlns:p14="http://schemas.microsoft.com/office/powerpoint/2010/main" val="126166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3F888-7488-4CBE-A107-5180EB71CF86}"/>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5D714672-0B12-476F-BC72-DEB0A84665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6AB530E1-8442-468B-9B7F-AED1CA7FE8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AFE30478-E3F5-4C85-AB9E-8D6F84593252}"/>
              </a:ext>
            </a:extLst>
          </p:cNvPr>
          <p:cNvSpPr>
            <a:spLocks noGrp="1"/>
          </p:cNvSpPr>
          <p:nvPr>
            <p:ph type="dt" sz="half" idx="10"/>
          </p:nvPr>
        </p:nvSpPr>
        <p:spPr/>
        <p:txBody>
          <a:bodyPr/>
          <a:lstStyle/>
          <a:p>
            <a:fld id="{1E01C71B-EA20-4E0D-8549-76BBE035C83E}" type="datetimeFigureOut">
              <a:rPr lang="nl-NL" smtClean="0"/>
              <a:t>29-6-2021</a:t>
            </a:fld>
            <a:endParaRPr lang="nl-NL"/>
          </a:p>
        </p:txBody>
      </p:sp>
      <p:sp>
        <p:nvSpPr>
          <p:cNvPr id="6" name="Footer Placeholder 5">
            <a:extLst>
              <a:ext uri="{FF2B5EF4-FFF2-40B4-BE49-F238E27FC236}">
                <a16:creationId xmlns:a16="http://schemas.microsoft.com/office/drawing/2014/main" id="{88E17B79-A3FD-4709-97FB-B260FEED0AE5}"/>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D5F5975F-9956-42F0-8B5E-EEBEEC440A27}"/>
              </a:ext>
            </a:extLst>
          </p:cNvPr>
          <p:cNvSpPr>
            <a:spLocks noGrp="1"/>
          </p:cNvSpPr>
          <p:nvPr>
            <p:ph type="sldNum" sz="quarter" idx="12"/>
          </p:nvPr>
        </p:nvSpPr>
        <p:spPr/>
        <p:txBody>
          <a:bodyPr/>
          <a:lstStyle/>
          <a:p>
            <a:fld id="{02DA7810-BB84-41EE-8FDE-185FDEBF6717}" type="slidenum">
              <a:rPr lang="nl-NL" smtClean="0"/>
              <a:t>‹#›</a:t>
            </a:fld>
            <a:endParaRPr lang="nl-NL"/>
          </a:p>
        </p:txBody>
      </p:sp>
    </p:spTree>
    <p:extLst>
      <p:ext uri="{BB962C8B-B14F-4D97-AF65-F5344CB8AC3E}">
        <p14:creationId xmlns:p14="http://schemas.microsoft.com/office/powerpoint/2010/main" val="1995120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02636-EF1F-4DF5-90F1-535DF50094F8}"/>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360EECFD-3D6F-4547-B2C5-C5E06EB5D7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621548-FFB1-4344-9E0F-A4AD1D953B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C44AD98-51C0-4D37-B328-7CBD914D39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B1EEFA-4F70-4F2D-B75A-8D7AA3EF79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DEBFB881-0F09-4128-B62F-23B475B9A257}"/>
              </a:ext>
            </a:extLst>
          </p:cNvPr>
          <p:cNvSpPr>
            <a:spLocks noGrp="1"/>
          </p:cNvSpPr>
          <p:nvPr>
            <p:ph type="dt" sz="half" idx="10"/>
          </p:nvPr>
        </p:nvSpPr>
        <p:spPr/>
        <p:txBody>
          <a:bodyPr/>
          <a:lstStyle/>
          <a:p>
            <a:fld id="{1E01C71B-EA20-4E0D-8549-76BBE035C83E}" type="datetimeFigureOut">
              <a:rPr lang="nl-NL" smtClean="0"/>
              <a:t>29-6-2021</a:t>
            </a:fld>
            <a:endParaRPr lang="nl-NL"/>
          </a:p>
        </p:txBody>
      </p:sp>
      <p:sp>
        <p:nvSpPr>
          <p:cNvPr id="8" name="Footer Placeholder 7">
            <a:extLst>
              <a:ext uri="{FF2B5EF4-FFF2-40B4-BE49-F238E27FC236}">
                <a16:creationId xmlns:a16="http://schemas.microsoft.com/office/drawing/2014/main" id="{2C20D95F-B0E3-4A4A-91C7-54FF4126BDFB}"/>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135E0CD7-83F0-4C90-A8E6-611F4697A5A3}"/>
              </a:ext>
            </a:extLst>
          </p:cNvPr>
          <p:cNvSpPr>
            <a:spLocks noGrp="1"/>
          </p:cNvSpPr>
          <p:nvPr>
            <p:ph type="sldNum" sz="quarter" idx="12"/>
          </p:nvPr>
        </p:nvSpPr>
        <p:spPr/>
        <p:txBody>
          <a:bodyPr/>
          <a:lstStyle/>
          <a:p>
            <a:fld id="{02DA7810-BB84-41EE-8FDE-185FDEBF6717}" type="slidenum">
              <a:rPr lang="nl-NL" smtClean="0"/>
              <a:t>‹#›</a:t>
            </a:fld>
            <a:endParaRPr lang="nl-NL"/>
          </a:p>
        </p:txBody>
      </p:sp>
    </p:spTree>
    <p:extLst>
      <p:ext uri="{BB962C8B-B14F-4D97-AF65-F5344CB8AC3E}">
        <p14:creationId xmlns:p14="http://schemas.microsoft.com/office/powerpoint/2010/main" val="278243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8097-82CF-4375-AACA-DDF1D249F166}"/>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CF57105A-CFA4-415A-9313-D0CA8FE8706B}"/>
              </a:ext>
            </a:extLst>
          </p:cNvPr>
          <p:cNvSpPr>
            <a:spLocks noGrp="1"/>
          </p:cNvSpPr>
          <p:nvPr>
            <p:ph type="dt" sz="half" idx="10"/>
          </p:nvPr>
        </p:nvSpPr>
        <p:spPr/>
        <p:txBody>
          <a:bodyPr/>
          <a:lstStyle/>
          <a:p>
            <a:fld id="{1E01C71B-EA20-4E0D-8549-76BBE035C83E}" type="datetimeFigureOut">
              <a:rPr lang="nl-NL" smtClean="0"/>
              <a:t>29-6-2021</a:t>
            </a:fld>
            <a:endParaRPr lang="nl-NL"/>
          </a:p>
        </p:txBody>
      </p:sp>
      <p:sp>
        <p:nvSpPr>
          <p:cNvPr id="4" name="Footer Placeholder 3">
            <a:extLst>
              <a:ext uri="{FF2B5EF4-FFF2-40B4-BE49-F238E27FC236}">
                <a16:creationId xmlns:a16="http://schemas.microsoft.com/office/drawing/2014/main" id="{BC281D00-D995-4146-8AB1-79BFB89DDE61}"/>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59EA8931-D308-4C9E-9952-EFDB48AA805F}"/>
              </a:ext>
            </a:extLst>
          </p:cNvPr>
          <p:cNvSpPr>
            <a:spLocks noGrp="1"/>
          </p:cNvSpPr>
          <p:nvPr>
            <p:ph type="sldNum" sz="quarter" idx="12"/>
          </p:nvPr>
        </p:nvSpPr>
        <p:spPr/>
        <p:txBody>
          <a:bodyPr/>
          <a:lstStyle/>
          <a:p>
            <a:fld id="{02DA7810-BB84-41EE-8FDE-185FDEBF6717}" type="slidenum">
              <a:rPr lang="nl-NL" smtClean="0"/>
              <a:t>‹#›</a:t>
            </a:fld>
            <a:endParaRPr lang="nl-NL"/>
          </a:p>
        </p:txBody>
      </p:sp>
    </p:spTree>
    <p:extLst>
      <p:ext uri="{BB962C8B-B14F-4D97-AF65-F5344CB8AC3E}">
        <p14:creationId xmlns:p14="http://schemas.microsoft.com/office/powerpoint/2010/main" val="4205020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3CDC4F-7AE8-4790-A75B-212E0799FB81}"/>
              </a:ext>
            </a:extLst>
          </p:cNvPr>
          <p:cNvSpPr>
            <a:spLocks noGrp="1"/>
          </p:cNvSpPr>
          <p:nvPr>
            <p:ph type="dt" sz="half" idx="10"/>
          </p:nvPr>
        </p:nvSpPr>
        <p:spPr/>
        <p:txBody>
          <a:bodyPr/>
          <a:lstStyle/>
          <a:p>
            <a:fld id="{1E01C71B-EA20-4E0D-8549-76BBE035C83E}" type="datetimeFigureOut">
              <a:rPr lang="nl-NL" smtClean="0"/>
              <a:t>29-6-2021</a:t>
            </a:fld>
            <a:endParaRPr lang="nl-NL"/>
          </a:p>
        </p:txBody>
      </p:sp>
      <p:sp>
        <p:nvSpPr>
          <p:cNvPr id="3" name="Footer Placeholder 2">
            <a:extLst>
              <a:ext uri="{FF2B5EF4-FFF2-40B4-BE49-F238E27FC236}">
                <a16:creationId xmlns:a16="http://schemas.microsoft.com/office/drawing/2014/main" id="{1758092A-0354-400A-9A1D-05346A7CB159}"/>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E5F2AD66-1480-4BB1-851B-89C2B8E9FB39}"/>
              </a:ext>
            </a:extLst>
          </p:cNvPr>
          <p:cNvSpPr>
            <a:spLocks noGrp="1"/>
          </p:cNvSpPr>
          <p:nvPr>
            <p:ph type="sldNum" sz="quarter" idx="12"/>
          </p:nvPr>
        </p:nvSpPr>
        <p:spPr/>
        <p:txBody>
          <a:bodyPr/>
          <a:lstStyle/>
          <a:p>
            <a:fld id="{02DA7810-BB84-41EE-8FDE-185FDEBF6717}" type="slidenum">
              <a:rPr lang="nl-NL" smtClean="0"/>
              <a:t>‹#›</a:t>
            </a:fld>
            <a:endParaRPr lang="nl-NL"/>
          </a:p>
        </p:txBody>
      </p:sp>
    </p:spTree>
    <p:extLst>
      <p:ext uri="{BB962C8B-B14F-4D97-AF65-F5344CB8AC3E}">
        <p14:creationId xmlns:p14="http://schemas.microsoft.com/office/powerpoint/2010/main" val="2874277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B3277-01A2-4068-876D-E9B7CEA8C8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889FF611-A567-4328-AD92-B8E47D0B1E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B8EBB9F4-C8C4-4574-8BE3-8FD930071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7CAC8B-A645-4D07-9E4D-8766F4F3F872}"/>
              </a:ext>
            </a:extLst>
          </p:cNvPr>
          <p:cNvSpPr>
            <a:spLocks noGrp="1"/>
          </p:cNvSpPr>
          <p:nvPr>
            <p:ph type="dt" sz="half" idx="10"/>
          </p:nvPr>
        </p:nvSpPr>
        <p:spPr/>
        <p:txBody>
          <a:bodyPr/>
          <a:lstStyle/>
          <a:p>
            <a:fld id="{1E01C71B-EA20-4E0D-8549-76BBE035C83E}" type="datetimeFigureOut">
              <a:rPr lang="nl-NL" smtClean="0"/>
              <a:t>29-6-2021</a:t>
            </a:fld>
            <a:endParaRPr lang="nl-NL"/>
          </a:p>
        </p:txBody>
      </p:sp>
      <p:sp>
        <p:nvSpPr>
          <p:cNvPr id="6" name="Footer Placeholder 5">
            <a:extLst>
              <a:ext uri="{FF2B5EF4-FFF2-40B4-BE49-F238E27FC236}">
                <a16:creationId xmlns:a16="http://schemas.microsoft.com/office/drawing/2014/main" id="{A8064C00-F8D9-4653-B5BF-FA891B3A9FDD}"/>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884D4512-FF7A-409F-883B-7270412E6B01}"/>
              </a:ext>
            </a:extLst>
          </p:cNvPr>
          <p:cNvSpPr>
            <a:spLocks noGrp="1"/>
          </p:cNvSpPr>
          <p:nvPr>
            <p:ph type="sldNum" sz="quarter" idx="12"/>
          </p:nvPr>
        </p:nvSpPr>
        <p:spPr/>
        <p:txBody>
          <a:bodyPr/>
          <a:lstStyle/>
          <a:p>
            <a:fld id="{02DA7810-BB84-41EE-8FDE-185FDEBF6717}" type="slidenum">
              <a:rPr lang="nl-NL" smtClean="0"/>
              <a:t>‹#›</a:t>
            </a:fld>
            <a:endParaRPr lang="nl-NL"/>
          </a:p>
        </p:txBody>
      </p:sp>
    </p:spTree>
    <p:extLst>
      <p:ext uri="{BB962C8B-B14F-4D97-AF65-F5344CB8AC3E}">
        <p14:creationId xmlns:p14="http://schemas.microsoft.com/office/powerpoint/2010/main" val="486263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C617A-B8D0-4C9B-AFDB-E7A4F22961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E5151194-6F65-4F45-A5A4-A0940A1039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4F39AB57-581D-4F44-8123-4556015BD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C8EF88-FBEC-44C5-81B5-18193914CCFD}"/>
              </a:ext>
            </a:extLst>
          </p:cNvPr>
          <p:cNvSpPr>
            <a:spLocks noGrp="1"/>
          </p:cNvSpPr>
          <p:nvPr>
            <p:ph type="dt" sz="half" idx="10"/>
          </p:nvPr>
        </p:nvSpPr>
        <p:spPr/>
        <p:txBody>
          <a:bodyPr/>
          <a:lstStyle/>
          <a:p>
            <a:fld id="{1E01C71B-EA20-4E0D-8549-76BBE035C83E}" type="datetimeFigureOut">
              <a:rPr lang="nl-NL" smtClean="0"/>
              <a:t>29-6-2021</a:t>
            </a:fld>
            <a:endParaRPr lang="nl-NL"/>
          </a:p>
        </p:txBody>
      </p:sp>
      <p:sp>
        <p:nvSpPr>
          <p:cNvPr id="6" name="Footer Placeholder 5">
            <a:extLst>
              <a:ext uri="{FF2B5EF4-FFF2-40B4-BE49-F238E27FC236}">
                <a16:creationId xmlns:a16="http://schemas.microsoft.com/office/drawing/2014/main" id="{BF77F4F8-1B18-4135-8DDB-499CACAEB762}"/>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73C1C82E-4FE4-41B0-AA51-1D9EADD130F8}"/>
              </a:ext>
            </a:extLst>
          </p:cNvPr>
          <p:cNvSpPr>
            <a:spLocks noGrp="1"/>
          </p:cNvSpPr>
          <p:nvPr>
            <p:ph type="sldNum" sz="quarter" idx="12"/>
          </p:nvPr>
        </p:nvSpPr>
        <p:spPr/>
        <p:txBody>
          <a:bodyPr/>
          <a:lstStyle/>
          <a:p>
            <a:fld id="{02DA7810-BB84-41EE-8FDE-185FDEBF6717}" type="slidenum">
              <a:rPr lang="nl-NL" smtClean="0"/>
              <a:t>‹#›</a:t>
            </a:fld>
            <a:endParaRPr lang="nl-NL"/>
          </a:p>
        </p:txBody>
      </p:sp>
    </p:spTree>
    <p:extLst>
      <p:ext uri="{BB962C8B-B14F-4D97-AF65-F5344CB8AC3E}">
        <p14:creationId xmlns:p14="http://schemas.microsoft.com/office/powerpoint/2010/main" val="1591273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EB54B6-E65F-4FFD-891D-1A397870D3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8173B6F9-8621-4AA4-92CB-C09ED243C4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E3ACCA0-A33F-4832-B21B-DEE64A27CF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01C71B-EA20-4E0D-8549-76BBE035C83E}" type="datetimeFigureOut">
              <a:rPr lang="nl-NL" smtClean="0"/>
              <a:t>29-6-2021</a:t>
            </a:fld>
            <a:endParaRPr lang="nl-NL"/>
          </a:p>
        </p:txBody>
      </p:sp>
      <p:sp>
        <p:nvSpPr>
          <p:cNvPr id="5" name="Footer Placeholder 4">
            <a:extLst>
              <a:ext uri="{FF2B5EF4-FFF2-40B4-BE49-F238E27FC236}">
                <a16:creationId xmlns:a16="http://schemas.microsoft.com/office/drawing/2014/main" id="{87AE5A8C-C8FC-4B1F-8EE3-2E62B3B536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38FDCA2A-67BE-4B9A-93E6-9E2DBC733D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DA7810-BB84-41EE-8FDE-185FDEBF6717}" type="slidenum">
              <a:rPr lang="nl-NL" smtClean="0"/>
              <a:t>‹#›</a:t>
            </a:fld>
            <a:endParaRPr lang="nl-NL"/>
          </a:p>
        </p:txBody>
      </p:sp>
    </p:spTree>
    <p:extLst>
      <p:ext uri="{BB962C8B-B14F-4D97-AF65-F5344CB8AC3E}">
        <p14:creationId xmlns:p14="http://schemas.microsoft.com/office/powerpoint/2010/main" val="734415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2BE3-F7A6-4D88-B012-6BF6BF6C0B93}"/>
              </a:ext>
            </a:extLst>
          </p:cNvPr>
          <p:cNvSpPr>
            <a:spLocks noGrp="1"/>
          </p:cNvSpPr>
          <p:nvPr>
            <p:ph type="title"/>
          </p:nvPr>
        </p:nvSpPr>
        <p:spPr/>
        <p:txBody>
          <a:bodyPr/>
          <a:lstStyle/>
          <a:p>
            <a:r>
              <a:rPr lang="en-US" dirty="0"/>
              <a:t>Part 2: Sentiment analysis with tidy text data I</a:t>
            </a:r>
            <a:endParaRPr lang="nl-NL" dirty="0"/>
          </a:p>
        </p:txBody>
      </p:sp>
      <p:sp>
        <p:nvSpPr>
          <p:cNvPr id="3" name="Content Placeholder 2">
            <a:extLst>
              <a:ext uri="{FF2B5EF4-FFF2-40B4-BE49-F238E27FC236}">
                <a16:creationId xmlns:a16="http://schemas.microsoft.com/office/drawing/2014/main" id="{76DC0E49-E921-4FF4-AC5F-5FD8B628F0CC}"/>
              </a:ext>
            </a:extLst>
          </p:cNvPr>
          <p:cNvSpPr>
            <a:spLocks noGrp="1"/>
          </p:cNvSpPr>
          <p:nvPr>
            <p:ph idx="1"/>
          </p:nvPr>
        </p:nvSpPr>
        <p:spPr>
          <a:xfrm>
            <a:off x="838200" y="1825624"/>
            <a:ext cx="10515600" cy="4778375"/>
          </a:xfrm>
        </p:spPr>
        <p:txBody>
          <a:bodyPr>
            <a:normAutofit fontScale="92500" lnSpcReduction="10000"/>
          </a:bodyPr>
          <a:lstStyle/>
          <a:p>
            <a:r>
              <a:rPr lang="en-US" dirty="0"/>
              <a:t>Your tidy text mining skills so far include…</a:t>
            </a:r>
          </a:p>
          <a:p>
            <a:endParaRPr lang="en-US" dirty="0"/>
          </a:p>
          <a:p>
            <a:pPr lvl="1"/>
            <a:r>
              <a:rPr lang="en-US" dirty="0"/>
              <a:t>Tidying a text corpus</a:t>
            </a:r>
          </a:p>
          <a:p>
            <a:pPr lvl="1"/>
            <a:r>
              <a:rPr lang="en-US" dirty="0"/>
              <a:t>Remove stop words from your data set</a:t>
            </a:r>
          </a:p>
          <a:p>
            <a:pPr lvl="1"/>
            <a:r>
              <a:rPr lang="en-US" dirty="0"/>
              <a:t>Find the Most Common Words in a text corpus</a:t>
            </a:r>
          </a:p>
          <a:p>
            <a:pPr lvl="1"/>
            <a:r>
              <a:rPr lang="en-US" dirty="0"/>
              <a:t>Compare MCW’s across texts</a:t>
            </a:r>
          </a:p>
          <a:p>
            <a:pPr lvl="1"/>
            <a:endParaRPr lang="en-US" dirty="0"/>
          </a:p>
          <a:p>
            <a:r>
              <a:rPr lang="en-US" dirty="0"/>
              <a:t>Ready for the next step? Sure! Let’s dive into sentiment analysis, since…</a:t>
            </a:r>
          </a:p>
          <a:p>
            <a:pPr marL="457200" lvl="1" indent="0">
              <a:buNone/>
            </a:pPr>
            <a:endParaRPr lang="en-US" dirty="0"/>
          </a:p>
          <a:p>
            <a:pPr marL="457200" lvl="1" indent="0" algn="ctr">
              <a:buNone/>
            </a:pPr>
            <a:r>
              <a:rPr lang="en-US" i="1" dirty="0"/>
              <a:t>When human readers approach a text, we use our understanding of the emotional intent of words to infer whether a section of text is positive or negative, or perhaps characterized by some other more nuanced emotion like surprise or disgust. We can use the tools of text mining to approach the emotional content of text programmatically.</a:t>
            </a:r>
          </a:p>
          <a:p>
            <a:pPr lvl="1"/>
            <a:endParaRPr lang="en-US" dirty="0"/>
          </a:p>
          <a:p>
            <a:endParaRPr lang="nl-NL" dirty="0"/>
          </a:p>
        </p:txBody>
      </p:sp>
    </p:spTree>
    <p:extLst>
      <p:ext uri="{BB962C8B-B14F-4D97-AF65-F5344CB8AC3E}">
        <p14:creationId xmlns:p14="http://schemas.microsoft.com/office/powerpoint/2010/main" val="3208999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2C9F7-1A3D-413C-9AEC-6BBC806911E7}"/>
              </a:ext>
            </a:extLst>
          </p:cNvPr>
          <p:cNvSpPr>
            <a:spLocks noGrp="1"/>
          </p:cNvSpPr>
          <p:nvPr>
            <p:ph type="title"/>
          </p:nvPr>
        </p:nvSpPr>
        <p:spPr/>
        <p:txBody>
          <a:bodyPr/>
          <a:lstStyle/>
          <a:p>
            <a:r>
              <a:rPr lang="en-US" dirty="0"/>
              <a:t>Sentiment analysis of Austen’s novels III</a:t>
            </a:r>
            <a:endParaRPr lang="nl-NL" dirty="0"/>
          </a:p>
        </p:txBody>
      </p:sp>
      <p:sp>
        <p:nvSpPr>
          <p:cNvPr id="3" name="Content Placeholder 2">
            <a:extLst>
              <a:ext uri="{FF2B5EF4-FFF2-40B4-BE49-F238E27FC236}">
                <a16:creationId xmlns:a16="http://schemas.microsoft.com/office/drawing/2014/main" id="{271001A8-435D-4A8F-90F8-1CF7AC509F4A}"/>
              </a:ext>
            </a:extLst>
          </p:cNvPr>
          <p:cNvSpPr>
            <a:spLocks noGrp="1"/>
          </p:cNvSpPr>
          <p:nvPr>
            <p:ph idx="1"/>
          </p:nvPr>
        </p:nvSpPr>
        <p:spPr>
          <a:xfrm>
            <a:off x="838200" y="1581784"/>
            <a:ext cx="10515600" cy="4453255"/>
          </a:xfrm>
        </p:spPr>
        <p:txBody>
          <a:bodyPr>
            <a:normAutofit fontScale="85000" lnSpcReduction="20000"/>
          </a:bodyPr>
          <a:lstStyle/>
          <a:p>
            <a:pPr marL="0" indent="0">
              <a:buNone/>
            </a:pPr>
            <a:r>
              <a:rPr lang="en-US" sz="3300" dirty="0"/>
              <a:t>9e. It’s time for some more visualization to (literally) bring the results of your sentiment analysis into view. We can plot the sentiment scores you just calculated across the plot trajectory of each novel. Notice that we are plotting against the </a:t>
            </a:r>
            <a:r>
              <a:rPr lang="en-US" dirty="0"/>
              <a:t>index</a:t>
            </a:r>
            <a:r>
              <a:rPr lang="en-US" sz="3300" dirty="0"/>
              <a:t> (the 80 line increment) on the x-axis that keeps track of narrative time in sections of text. They only thing you need to do is call on the </a:t>
            </a:r>
            <a:r>
              <a:rPr lang="en-US" dirty="0"/>
              <a:t>ggplot2 </a:t>
            </a:r>
            <a:r>
              <a:rPr lang="en-US" sz="3300" dirty="0"/>
              <a:t>package (do you remember how to call on a package? You have done so numerous times before!) and then run the following code:</a:t>
            </a:r>
          </a:p>
          <a:p>
            <a:pPr marL="0" indent="0">
              <a:buNone/>
            </a:pPr>
            <a:endParaRPr lang="nl-NL" dirty="0"/>
          </a:p>
          <a:p>
            <a:pPr marL="0" indent="0">
              <a:buNone/>
            </a:pPr>
            <a:r>
              <a:rPr lang="nl-NL" dirty="0" err="1"/>
              <a:t>ggplot</a:t>
            </a:r>
            <a:r>
              <a:rPr lang="nl-NL" dirty="0"/>
              <a:t>(</a:t>
            </a:r>
            <a:r>
              <a:rPr lang="nl-NL" dirty="0" err="1"/>
              <a:t>jane_austen_sentiment</a:t>
            </a:r>
            <a:r>
              <a:rPr lang="nl-NL" dirty="0"/>
              <a:t>, </a:t>
            </a:r>
            <a:r>
              <a:rPr lang="nl-NL" dirty="0" err="1"/>
              <a:t>aes</a:t>
            </a:r>
            <a:r>
              <a:rPr lang="nl-NL" dirty="0"/>
              <a:t>(index, sentiment, </a:t>
            </a:r>
            <a:r>
              <a:rPr lang="nl-NL" dirty="0" err="1"/>
              <a:t>fill</a:t>
            </a:r>
            <a:r>
              <a:rPr lang="nl-NL" dirty="0"/>
              <a:t> = </a:t>
            </a:r>
            <a:r>
              <a:rPr lang="nl-NL" dirty="0" err="1"/>
              <a:t>book</a:t>
            </a:r>
            <a:r>
              <a:rPr lang="nl-NL" dirty="0"/>
              <a:t>)) +</a:t>
            </a:r>
          </a:p>
          <a:p>
            <a:pPr marL="0" indent="0">
              <a:buNone/>
            </a:pPr>
            <a:r>
              <a:rPr lang="nl-NL" dirty="0"/>
              <a:t>  </a:t>
            </a:r>
            <a:r>
              <a:rPr lang="nl-NL" dirty="0" err="1"/>
              <a:t>geom_col</a:t>
            </a:r>
            <a:r>
              <a:rPr lang="nl-NL" dirty="0"/>
              <a:t>(</a:t>
            </a:r>
            <a:r>
              <a:rPr lang="nl-NL" dirty="0" err="1"/>
              <a:t>show.legend</a:t>
            </a:r>
            <a:r>
              <a:rPr lang="nl-NL" dirty="0"/>
              <a:t> = FALSE) +</a:t>
            </a:r>
          </a:p>
          <a:p>
            <a:pPr marL="0" indent="0">
              <a:buNone/>
            </a:pPr>
            <a:r>
              <a:rPr lang="nl-NL" dirty="0"/>
              <a:t>  </a:t>
            </a:r>
            <a:r>
              <a:rPr lang="nl-NL" dirty="0" err="1"/>
              <a:t>facet_wrap</a:t>
            </a:r>
            <a:r>
              <a:rPr lang="nl-NL" dirty="0"/>
              <a:t>(~</a:t>
            </a:r>
            <a:r>
              <a:rPr lang="nl-NL" dirty="0" err="1"/>
              <a:t>book</a:t>
            </a:r>
            <a:r>
              <a:rPr lang="nl-NL" dirty="0"/>
              <a:t>, </a:t>
            </a:r>
            <a:r>
              <a:rPr lang="nl-NL" dirty="0" err="1"/>
              <a:t>ncol</a:t>
            </a:r>
            <a:r>
              <a:rPr lang="nl-NL" dirty="0"/>
              <a:t> = 2, </a:t>
            </a:r>
            <a:r>
              <a:rPr lang="nl-NL" dirty="0" err="1"/>
              <a:t>scales</a:t>
            </a:r>
            <a:r>
              <a:rPr lang="nl-NL" dirty="0"/>
              <a:t> = "</a:t>
            </a:r>
            <a:r>
              <a:rPr lang="nl-NL" dirty="0" err="1"/>
              <a:t>free_x</a:t>
            </a:r>
            <a:r>
              <a:rPr lang="nl-NL" dirty="0"/>
              <a:t>")</a:t>
            </a:r>
          </a:p>
        </p:txBody>
      </p:sp>
      <p:sp>
        <p:nvSpPr>
          <p:cNvPr id="6" name="TextBox 5">
            <a:extLst>
              <a:ext uri="{FF2B5EF4-FFF2-40B4-BE49-F238E27FC236}">
                <a16:creationId xmlns:a16="http://schemas.microsoft.com/office/drawing/2014/main" id="{E260EE27-F1D1-4F62-904C-E6D31DC1072F}"/>
              </a:ext>
            </a:extLst>
          </p:cNvPr>
          <p:cNvSpPr txBox="1"/>
          <p:nvPr/>
        </p:nvSpPr>
        <p:spPr>
          <a:xfrm>
            <a:off x="9763760" y="3845055"/>
            <a:ext cx="2204720" cy="2862322"/>
          </a:xfrm>
          <a:prstGeom prst="rect">
            <a:avLst/>
          </a:prstGeom>
          <a:noFill/>
          <a:ln w="28575">
            <a:solidFill>
              <a:srgbClr val="00B0F0"/>
            </a:solidFill>
          </a:ln>
        </p:spPr>
        <p:txBody>
          <a:bodyPr wrap="square" rtlCol="0">
            <a:spAutoFit/>
          </a:bodyPr>
          <a:lstStyle/>
          <a:p>
            <a:r>
              <a:rPr lang="en-US" dirty="0">
                <a:sym typeface="Wingdings" panose="05000000000000000000" pitchFamily="2" charset="2"/>
              </a:rPr>
              <a:t> If you were successful, you see 6 different plots, corresponding to the titles of Austen’s 6 novels. Can you discern any trends or differences in the novels’ sentiment structures?</a:t>
            </a:r>
            <a:endParaRPr lang="nl-NL" dirty="0"/>
          </a:p>
        </p:txBody>
      </p:sp>
    </p:spTree>
    <p:extLst>
      <p:ext uri="{BB962C8B-B14F-4D97-AF65-F5344CB8AC3E}">
        <p14:creationId xmlns:p14="http://schemas.microsoft.com/office/powerpoint/2010/main" val="3173304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936E1-BEFE-4C10-9122-4039AEA4337A}"/>
              </a:ext>
            </a:extLst>
          </p:cNvPr>
          <p:cNvSpPr>
            <a:spLocks noGrp="1"/>
          </p:cNvSpPr>
          <p:nvPr>
            <p:ph type="title"/>
          </p:nvPr>
        </p:nvSpPr>
        <p:spPr/>
        <p:txBody>
          <a:bodyPr/>
          <a:lstStyle/>
          <a:p>
            <a:r>
              <a:rPr lang="en-US" dirty="0"/>
              <a:t>Sentiment analysis with tidy text data II</a:t>
            </a:r>
            <a:endParaRPr lang="nl-NL" dirty="0"/>
          </a:p>
        </p:txBody>
      </p:sp>
      <p:pic>
        <p:nvPicPr>
          <p:cNvPr id="5" name="Content Placeholder 4" descr="Diagram&#10;&#10;Description automatically generated">
            <a:extLst>
              <a:ext uri="{FF2B5EF4-FFF2-40B4-BE49-F238E27FC236}">
                <a16:creationId xmlns:a16="http://schemas.microsoft.com/office/drawing/2014/main" id="{7AD1EA65-6DF6-460C-8A4C-2FD986BBB4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240" y="2804795"/>
            <a:ext cx="9665460" cy="3779520"/>
          </a:xfrm>
        </p:spPr>
      </p:pic>
      <p:sp>
        <p:nvSpPr>
          <p:cNvPr id="6" name="TextBox 5">
            <a:extLst>
              <a:ext uri="{FF2B5EF4-FFF2-40B4-BE49-F238E27FC236}">
                <a16:creationId xmlns:a16="http://schemas.microsoft.com/office/drawing/2014/main" id="{2D332ECD-2AC2-41CE-9923-57D6D32A6487}"/>
              </a:ext>
            </a:extLst>
          </p:cNvPr>
          <p:cNvSpPr txBox="1"/>
          <p:nvPr/>
        </p:nvSpPr>
        <p:spPr>
          <a:xfrm>
            <a:off x="8055310" y="1674674"/>
            <a:ext cx="2341960" cy="1754326"/>
          </a:xfrm>
          <a:prstGeom prst="rect">
            <a:avLst/>
          </a:prstGeom>
          <a:noFill/>
          <a:ln w="28575">
            <a:solidFill>
              <a:srgbClr val="FFC000"/>
            </a:solidFill>
          </a:ln>
        </p:spPr>
        <p:txBody>
          <a:bodyPr wrap="square" rtlCol="0">
            <a:spAutoFit/>
          </a:bodyPr>
          <a:lstStyle/>
          <a:p>
            <a:r>
              <a:rPr lang="en-US" dirty="0"/>
              <a:t>Well, this flowchart looks familiar… But we are expanding our workflow: Let’s go and add some feeling to our word counting!</a:t>
            </a:r>
            <a:endParaRPr lang="nl-NL" dirty="0"/>
          </a:p>
        </p:txBody>
      </p:sp>
      <p:sp>
        <p:nvSpPr>
          <p:cNvPr id="7" name="Oval 6">
            <a:extLst>
              <a:ext uri="{FF2B5EF4-FFF2-40B4-BE49-F238E27FC236}">
                <a16:creationId xmlns:a16="http://schemas.microsoft.com/office/drawing/2014/main" id="{99E99BF8-D03C-48DB-A60F-6BEDEA101D7E}"/>
              </a:ext>
            </a:extLst>
          </p:cNvPr>
          <p:cNvSpPr/>
          <p:nvPr/>
        </p:nvSpPr>
        <p:spPr>
          <a:xfrm>
            <a:off x="1960880" y="2062480"/>
            <a:ext cx="4135120" cy="297688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Arrow: Left 7">
            <a:extLst>
              <a:ext uri="{FF2B5EF4-FFF2-40B4-BE49-F238E27FC236}">
                <a16:creationId xmlns:a16="http://schemas.microsoft.com/office/drawing/2014/main" id="{C24A5FD8-1D34-4C49-B9A6-3F297F934006}"/>
              </a:ext>
            </a:extLst>
          </p:cNvPr>
          <p:cNvSpPr/>
          <p:nvPr/>
        </p:nvSpPr>
        <p:spPr>
          <a:xfrm rot="20778401">
            <a:off x="6256461" y="2505792"/>
            <a:ext cx="1447718" cy="309356"/>
          </a:xfrm>
          <a:prstGeom prst="leftArrow">
            <a:avLst>
              <a:gd name="adj1" fmla="val 61322"/>
              <a:gd name="adj2" fmla="val 50000"/>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24858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4F616-3D72-4C76-B612-F34467328FC1}"/>
              </a:ext>
            </a:extLst>
          </p:cNvPr>
          <p:cNvSpPr>
            <a:spLocks noGrp="1"/>
          </p:cNvSpPr>
          <p:nvPr>
            <p:ph type="title"/>
          </p:nvPr>
        </p:nvSpPr>
        <p:spPr/>
        <p:txBody>
          <a:bodyPr/>
          <a:lstStyle/>
          <a:p>
            <a:r>
              <a:rPr lang="en-US" dirty="0"/>
              <a:t>Sentiment analysis with tidy text data III</a:t>
            </a:r>
            <a:endParaRPr lang="nl-NL" dirty="0"/>
          </a:p>
        </p:txBody>
      </p:sp>
      <p:sp>
        <p:nvSpPr>
          <p:cNvPr id="3" name="Content Placeholder 2">
            <a:extLst>
              <a:ext uri="{FF2B5EF4-FFF2-40B4-BE49-F238E27FC236}">
                <a16:creationId xmlns:a16="http://schemas.microsoft.com/office/drawing/2014/main" id="{9E44987C-6712-4DD8-A5A8-5EB44F59D05B}"/>
              </a:ext>
            </a:extLst>
          </p:cNvPr>
          <p:cNvSpPr>
            <a:spLocks noGrp="1"/>
          </p:cNvSpPr>
          <p:nvPr>
            <p:ph idx="1"/>
          </p:nvPr>
        </p:nvSpPr>
        <p:spPr/>
        <p:txBody>
          <a:bodyPr/>
          <a:lstStyle/>
          <a:p>
            <a:r>
              <a:rPr lang="en-US" dirty="0"/>
              <a:t>To analyze the sentiment of a text we view the text as a combination of its individual words </a:t>
            </a:r>
            <a:endParaRPr lang="nl-NL" dirty="0"/>
          </a:p>
          <a:p>
            <a:r>
              <a:rPr lang="en-US" dirty="0"/>
              <a:t>We define the sentiment content of the whole text as the sum of the sentiment content of the individual words</a:t>
            </a:r>
          </a:p>
          <a:p>
            <a:r>
              <a:rPr lang="en-US" dirty="0"/>
              <a:t>The </a:t>
            </a:r>
            <a:r>
              <a:rPr lang="en-US" sz="2400" dirty="0" err="1"/>
              <a:t>tidytext</a:t>
            </a:r>
            <a:r>
              <a:rPr lang="en-US" dirty="0"/>
              <a:t> package provides access to several sentiment lexicons (</a:t>
            </a:r>
            <a:r>
              <a:rPr lang="en-US" sz="2400" dirty="0"/>
              <a:t>sentiments</a:t>
            </a:r>
            <a:r>
              <a:rPr lang="en-US" dirty="0"/>
              <a:t> datasets) . These lexicons are based on unigrams (single words) and contain many English words and the words are assigned scores for positive/negative sentiment, and also possibly emotions like joy, anger, sadness, and so forth. </a:t>
            </a:r>
          </a:p>
          <a:p>
            <a:pPr marL="0" indent="0">
              <a:buNone/>
            </a:pPr>
            <a:endParaRPr lang="en-US" dirty="0"/>
          </a:p>
        </p:txBody>
      </p:sp>
    </p:spTree>
    <p:extLst>
      <p:ext uri="{BB962C8B-B14F-4D97-AF65-F5344CB8AC3E}">
        <p14:creationId xmlns:p14="http://schemas.microsoft.com/office/powerpoint/2010/main" val="1539985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8E526-8317-48C2-B8A7-5E672DAC66E0}"/>
              </a:ext>
            </a:extLst>
          </p:cNvPr>
          <p:cNvSpPr>
            <a:spLocks noGrp="1"/>
          </p:cNvSpPr>
          <p:nvPr>
            <p:ph type="title"/>
          </p:nvPr>
        </p:nvSpPr>
        <p:spPr/>
        <p:txBody>
          <a:bodyPr/>
          <a:lstStyle/>
          <a:p>
            <a:r>
              <a:rPr lang="en-US" dirty="0"/>
              <a:t>Sentiment analysis with tidy text data IV</a:t>
            </a:r>
            <a:endParaRPr lang="nl-NL" dirty="0"/>
          </a:p>
        </p:txBody>
      </p:sp>
      <p:sp>
        <p:nvSpPr>
          <p:cNvPr id="3" name="Content Placeholder 2">
            <a:extLst>
              <a:ext uri="{FF2B5EF4-FFF2-40B4-BE49-F238E27FC236}">
                <a16:creationId xmlns:a16="http://schemas.microsoft.com/office/drawing/2014/main" id="{080F36A0-3DA4-401B-BE63-D7EC25799014}"/>
              </a:ext>
            </a:extLst>
          </p:cNvPr>
          <p:cNvSpPr>
            <a:spLocks noGrp="1"/>
          </p:cNvSpPr>
          <p:nvPr>
            <p:ph idx="1"/>
          </p:nvPr>
        </p:nvSpPr>
        <p:spPr>
          <a:xfrm>
            <a:off x="817880" y="1825625"/>
            <a:ext cx="10515600" cy="4351338"/>
          </a:xfrm>
        </p:spPr>
        <p:txBody>
          <a:bodyPr>
            <a:normAutofit fontScale="85000" lnSpcReduction="20000"/>
          </a:bodyPr>
          <a:lstStyle/>
          <a:p>
            <a:r>
              <a:rPr lang="en-US" dirty="0"/>
              <a:t>Three general-purpose lexicons (</a:t>
            </a:r>
            <a:r>
              <a:rPr lang="en-US" sz="2400" dirty="0"/>
              <a:t>sentiments</a:t>
            </a:r>
            <a:r>
              <a:rPr lang="en-US" dirty="0"/>
              <a:t> datasets) are</a:t>
            </a:r>
          </a:p>
          <a:p>
            <a:pPr lvl="1"/>
            <a:r>
              <a:rPr lang="en-US" sz="2000" dirty="0"/>
              <a:t>AFINN</a:t>
            </a:r>
            <a:r>
              <a:rPr lang="en-US" dirty="0"/>
              <a:t> from Finn </a:t>
            </a:r>
            <a:r>
              <a:rPr lang="en-US" dirty="0" err="1"/>
              <a:t>Årup</a:t>
            </a:r>
            <a:r>
              <a:rPr lang="en-US" dirty="0"/>
              <a:t> Nielsen</a:t>
            </a:r>
          </a:p>
          <a:p>
            <a:pPr lvl="1"/>
            <a:r>
              <a:rPr lang="en-US" sz="2000" dirty="0" err="1"/>
              <a:t>bing</a:t>
            </a:r>
            <a:r>
              <a:rPr lang="en-US" dirty="0"/>
              <a:t> from Bing Liu and collaborators</a:t>
            </a:r>
          </a:p>
          <a:p>
            <a:pPr lvl="1"/>
            <a:r>
              <a:rPr lang="en-US" sz="2000" dirty="0" err="1"/>
              <a:t>nrc</a:t>
            </a:r>
            <a:r>
              <a:rPr lang="en-US" dirty="0"/>
              <a:t> from </a:t>
            </a:r>
            <a:r>
              <a:rPr lang="en-US" dirty="0" err="1"/>
              <a:t>Saif</a:t>
            </a:r>
            <a:r>
              <a:rPr lang="en-US" dirty="0"/>
              <a:t> Mohammad and Peter Turney</a:t>
            </a:r>
          </a:p>
          <a:p>
            <a:pPr lvl="1"/>
            <a:endParaRPr lang="en-US" dirty="0"/>
          </a:p>
          <a:p>
            <a:pPr marL="0" indent="0">
              <a:buNone/>
            </a:pPr>
            <a:r>
              <a:rPr lang="en-US" i="1" dirty="0"/>
              <a:t>Exercise 9</a:t>
            </a:r>
          </a:p>
          <a:p>
            <a:pPr marL="0" indent="0">
              <a:buNone/>
            </a:pPr>
            <a:r>
              <a:rPr lang="en-US" dirty="0"/>
              <a:t>9a. The function </a:t>
            </a:r>
            <a:r>
              <a:rPr lang="en-US" sz="2400" dirty="0" err="1"/>
              <a:t>get_sentiments</a:t>
            </a:r>
            <a:r>
              <a:rPr lang="en-US" sz="2400" dirty="0"/>
              <a:t> </a:t>
            </a:r>
            <a:r>
              <a:rPr lang="en-US" dirty="0"/>
              <a:t>allows us to get specific sentiment lexicons with the appropriate measures for each one.</a:t>
            </a:r>
          </a:p>
          <a:p>
            <a:pPr marL="0" indent="0">
              <a:buNone/>
            </a:pPr>
            <a:r>
              <a:rPr lang="en-US" dirty="0"/>
              <a:t>Can you call on the </a:t>
            </a:r>
            <a:r>
              <a:rPr lang="en-US" sz="2400" dirty="0" err="1"/>
              <a:t>tidytext</a:t>
            </a:r>
            <a:r>
              <a:rPr lang="en-US" dirty="0"/>
              <a:t> package and then use the function mentioned above to get </a:t>
            </a:r>
            <a:r>
              <a:rPr lang="en-US" dirty="0" err="1"/>
              <a:t>tibbles</a:t>
            </a:r>
            <a:r>
              <a:rPr lang="en-US" dirty="0"/>
              <a:t> of the three lexicons mentioned on this slide? This only requires calling on the package and using the function for an individual </a:t>
            </a:r>
            <a:r>
              <a:rPr lang="en-US" sz="2600" dirty="0"/>
              <a:t>sentiments</a:t>
            </a:r>
            <a:r>
              <a:rPr lang="en-US" dirty="0"/>
              <a:t> dataset. Have a go at it!</a:t>
            </a:r>
          </a:p>
          <a:p>
            <a:pPr marL="0" indent="0">
              <a:buNone/>
            </a:pPr>
            <a:r>
              <a:rPr lang="en-US" dirty="0"/>
              <a:t>Have a look at the different outputs these lexicons provide. Can you characterize the various ways they score sentiment?</a:t>
            </a:r>
          </a:p>
          <a:p>
            <a:endParaRPr lang="nl-NL" dirty="0"/>
          </a:p>
        </p:txBody>
      </p:sp>
    </p:spTree>
    <p:extLst>
      <p:ext uri="{BB962C8B-B14F-4D97-AF65-F5344CB8AC3E}">
        <p14:creationId xmlns:p14="http://schemas.microsoft.com/office/powerpoint/2010/main" val="2413109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B2A45-C205-4201-8B5D-795F552527CD}"/>
              </a:ext>
            </a:extLst>
          </p:cNvPr>
          <p:cNvSpPr>
            <a:spLocks noGrp="1"/>
          </p:cNvSpPr>
          <p:nvPr>
            <p:ph type="title"/>
          </p:nvPr>
        </p:nvSpPr>
        <p:spPr/>
        <p:txBody>
          <a:bodyPr/>
          <a:lstStyle/>
          <a:p>
            <a:r>
              <a:rPr lang="en-US" dirty="0"/>
              <a:t>Sentiment analysis of </a:t>
            </a:r>
            <a:r>
              <a:rPr lang="en-US" i="1" dirty="0"/>
              <a:t>Emma </a:t>
            </a:r>
            <a:r>
              <a:rPr lang="en-US" dirty="0"/>
              <a:t>I</a:t>
            </a:r>
            <a:endParaRPr lang="nl-NL" dirty="0"/>
          </a:p>
        </p:txBody>
      </p:sp>
      <p:sp>
        <p:nvSpPr>
          <p:cNvPr id="3" name="Content Placeholder 2">
            <a:extLst>
              <a:ext uri="{FF2B5EF4-FFF2-40B4-BE49-F238E27FC236}">
                <a16:creationId xmlns:a16="http://schemas.microsoft.com/office/drawing/2014/main" id="{78E813F8-1DE9-43BC-8202-3429A30D8172}"/>
              </a:ext>
            </a:extLst>
          </p:cNvPr>
          <p:cNvSpPr>
            <a:spLocks noGrp="1"/>
          </p:cNvSpPr>
          <p:nvPr>
            <p:ph idx="1"/>
          </p:nvPr>
        </p:nvSpPr>
        <p:spPr>
          <a:xfrm>
            <a:off x="838200" y="1825625"/>
            <a:ext cx="10515600" cy="4667250"/>
          </a:xfrm>
        </p:spPr>
        <p:txBody>
          <a:bodyPr>
            <a:normAutofit fontScale="40000" lnSpcReduction="20000"/>
          </a:bodyPr>
          <a:lstStyle/>
          <a:p>
            <a:pPr marL="0" indent="0">
              <a:buNone/>
            </a:pPr>
            <a:r>
              <a:rPr lang="en-US" sz="5900" dirty="0"/>
              <a:t>9b. Let’s ask ourselves: What are the most common joy words in Austen’s novel </a:t>
            </a:r>
            <a:r>
              <a:rPr lang="en-US" sz="5900" i="1" dirty="0"/>
              <a:t>Emma</a:t>
            </a:r>
            <a:r>
              <a:rPr lang="en-US" sz="5900" dirty="0"/>
              <a:t>? Run this code in order to make your data tidy first and do some real code work in the next exercise!</a:t>
            </a:r>
          </a:p>
          <a:p>
            <a:pPr marL="0" indent="0">
              <a:buNone/>
            </a:pPr>
            <a:endParaRPr lang="en-US" dirty="0"/>
          </a:p>
          <a:p>
            <a:pPr marL="0" indent="0">
              <a:buNone/>
            </a:pPr>
            <a:r>
              <a:rPr lang="nl-NL" dirty="0" err="1"/>
              <a:t>library</a:t>
            </a:r>
            <a:r>
              <a:rPr lang="nl-NL" dirty="0"/>
              <a:t>(</a:t>
            </a:r>
            <a:r>
              <a:rPr lang="nl-NL" dirty="0" err="1"/>
              <a:t>janeaustenr</a:t>
            </a:r>
            <a:r>
              <a:rPr lang="nl-NL" dirty="0"/>
              <a:t>)</a:t>
            </a:r>
          </a:p>
          <a:p>
            <a:pPr marL="0" indent="0">
              <a:buNone/>
            </a:pPr>
            <a:r>
              <a:rPr lang="nl-NL" dirty="0" err="1"/>
              <a:t>library</a:t>
            </a:r>
            <a:r>
              <a:rPr lang="nl-NL" dirty="0"/>
              <a:t>(</a:t>
            </a:r>
            <a:r>
              <a:rPr lang="nl-NL" dirty="0" err="1"/>
              <a:t>dplyr</a:t>
            </a:r>
            <a:r>
              <a:rPr lang="nl-NL" dirty="0"/>
              <a:t>)</a:t>
            </a:r>
          </a:p>
          <a:p>
            <a:pPr marL="0" indent="0">
              <a:buNone/>
            </a:pPr>
            <a:r>
              <a:rPr lang="nl-NL" dirty="0" err="1"/>
              <a:t>library</a:t>
            </a:r>
            <a:r>
              <a:rPr lang="nl-NL" dirty="0"/>
              <a:t>(</a:t>
            </a:r>
            <a:r>
              <a:rPr lang="nl-NL" dirty="0" err="1"/>
              <a:t>stringr</a:t>
            </a:r>
            <a:r>
              <a:rPr lang="nl-NL" dirty="0"/>
              <a:t>)</a:t>
            </a:r>
          </a:p>
          <a:p>
            <a:pPr marL="0" indent="0">
              <a:buNone/>
            </a:pPr>
            <a:endParaRPr lang="nl-NL" dirty="0"/>
          </a:p>
          <a:p>
            <a:pPr marL="0" indent="0">
              <a:buNone/>
            </a:pPr>
            <a:r>
              <a:rPr lang="nl-NL" dirty="0" err="1"/>
              <a:t>tidy_books</a:t>
            </a:r>
            <a:r>
              <a:rPr lang="nl-NL" dirty="0"/>
              <a:t> &lt;- </a:t>
            </a:r>
            <a:r>
              <a:rPr lang="nl-NL" dirty="0" err="1"/>
              <a:t>austen_books</a:t>
            </a:r>
            <a:r>
              <a:rPr lang="nl-NL" dirty="0"/>
              <a:t>() %&gt;%</a:t>
            </a:r>
          </a:p>
          <a:p>
            <a:pPr marL="0" indent="0">
              <a:buNone/>
            </a:pPr>
            <a:r>
              <a:rPr lang="nl-NL" dirty="0"/>
              <a:t>  </a:t>
            </a:r>
            <a:r>
              <a:rPr lang="nl-NL" dirty="0" err="1"/>
              <a:t>group_by</a:t>
            </a:r>
            <a:r>
              <a:rPr lang="nl-NL" dirty="0"/>
              <a:t>(</a:t>
            </a:r>
            <a:r>
              <a:rPr lang="nl-NL" dirty="0" err="1"/>
              <a:t>book</a:t>
            </a:r>
            <a:r>
              <a:rPr lang="nl-NL" dirty="0"/>
              <a:t>) %&gt;%</a:t>
            </a:r>
          </a:p>
          <a:p>
            <a:pPr marL="0" indent="0">
              <a:buNone/>
            </a:pPr>
            <a:r>
              <a:rPr lang="nl-NL" dirty="0"/>
              <a:t>  </a:t>
            </a:r>
            <a:r>
              <a:rPr lang="nl-NL" dirty="0" err="1"/>
              <a:t>mutate</a:t>
            </a:r>
            <a:r>
              <a:rPr lang="nl-NL" dirty="0"/>
              <a:t>(</a:t>
            </a:r>
          </a:p>
          <a:p>
            <a:pPr marL="0" indent="0">
              <a:buNone/>
            </a:pPr>
            <a:r>
              <a:rPr lang="nl-NL" dirty="0"/>
              <a:t>    </a:t>
            </a:r>
            <a:r>
              <a:rPr lang="nl-NL" dirty="0" err="1"/>
              <a:t>linenumber</a:t>
            </a:r>
            <a:r>
              <a:rPr lang="nl-NL" dirty="0"/>
              <a:t> = </a:t>
            </a:r>
            <a:r>
              <a:rPr lang="nl-NL" dirty="0" err="1"/>
              <a:t>row_number</a:t>
            </a:r>
            <a:r>
              <a:rPr lang="nl-NL" dirty="0"/>
              <a:t>(),</a:t>
            </a:r>
          </a:p>
          <a:p>
            <a:pPr marL="0" indent="0">
              <a:buNone/>
            </a:pPr>
            <a:r>
              <a:rPr lang="nl-NL" dirty="0"/>
              <a:t>    </a:t>
            </a:r>
            <a:r>
              <a:rPr lang="nl-NL" dirty="0" err="1"/>
              <a:t>chapter</a:t>
            </a:r>
            <a:r>
              <a:rPr lang="nl-NL" dirty="0"/>
              <a:t> = </a:t>
            </a:r>
            <a:r>
              <a:rPr lang="nl-NL" dirty="0" err="1"/>
              <a:t>cumsum</a:t>
            </a:r>
            <a:r>
              <a:rPr lang="nl-NL" dirty="0"/>
              <a:t>(</a:t>
            </a:r>
            <a:r>
              <a:rPr lang="nl-NL" dirty="0" err="1"/>
              <a:t>str_detect</a:t>
            </a:r>
            <a:r>
              <a:rPr lang="nl-NL" dirty="0"/>
              <a:t>(</a:t>
            </a:r>
            <a:r>
              <a:rPr lang="nl-NL" dirty="0" err="1"/>
              <a:t>text</a:t>
            </a:r>
            <a:r>
              <a:rPr lang="nl-NL" dirty="0"/>
              <a:t>, </a:t>
            </a:r>
          </a:p>
          <a:p>
            <a:pPr marL="0" indent="0">
              <a:buNone/>
            </a:pPr>
            <a:r>
              <a:rPr lang="nl-NL" dirty="0"/>
              <a:t>                                </a:t>
            </a:r>
            <a:r>
              <a:rPr lang="nl-NL" dirty="0" err="1"/>
              <a:t>regex</a:t>
            </a:r>
            <a:r>
              <a:rPr lang="nl-NL" dirty="0"/>
              <a:t>("^</a:t>
            </a:r>
            <a:r>
              <a:rPr lang="nl-NL" dirty="0" err="1"/>
              <a:t>chapter</a:t>
            </a:r>
            <a:r>
              <a:rPr lang="nl-NL" dirty="0"/>
              <a:t> [\\</a:t>
            </a:r>
            <a:r>
              <a:rPr lang="nl-NL" dirty="0" err="1"/>
              <a:t>divxlc</a:t>
            </a:r>
            <a:r>
              <a:rPr lang="nl-NL" dirty="0"/>
              <a:t>]", </a:t>
            </a:r>
          </a:p>
          <a:p>
            <a:pPr marL="0" indent="0">
              <a:buNone/>
            </a:pPr>
            <a:r>
              <a:rPr lang="nl-NL" dirty="0"/>
              <a:t>                                      </a:t>
            </a:r>
            <a:r>
              <a:rPr lang="nl-NL" dirty="0" err="1"/>
              <a:t>ignore_case</a:t>
            </a:r>
            <a:r>
              <a:rPr lang="nl-NL" dirty="0"/>
              <a:t> = TRUE)))) %&gt;%</a:t>
            </a:r>
          </a:p>
          <a:p>
            <a:pPr marL="0" indent="0">
              <a:buNone/>
            </a:pPr>
            <a:r>
              <a:rPr lang="nl-NL" dirty="0"/>
              <a:t>  </a:t>
            </a:r>
            <a:r>
              <a:rPr lang="nl-NL" dirty="0" err="1"/>
              <a:t>ungroup</a:t>
            </a:r>
            <a:r>
              <a:rPr lang="nl-NL" dirty="0"/>
              <a:t>() %&gt;%</a:t>
            </a:r>
          </a:p>
          <a:p>
            <a:pPr marL="0" indent="0">
              <a:buNone/>
            </a:pPr>
            <a:r>
              <a:rPr lang="nl-NL" dirty="0"/>
              <a:t>  </a:t>
            </a:r>
            <a:r>
              <a:rPr lang="nl-NL" dirty="0" err="1"/>
              <a:t>unnest_tokens</a:t>
            </a:r>
            <a:r>
              <a:rPr lang="nl-NL" dirty="0"/>
              <a:t>(word, </a:t>
            </a:r>
            <a:r>
              <a:rPr lang="nl-NL" dirty="0" err="1"/>
              <a:t>text</a:t>
            </a:r>
            <a:r>
              <a:rPr lang="nl-NL" dirty="0"/>
              <a:t>)</a:t>
            </a:r>
          </a:p>
        </p:txBody>
      </p:sp>
    </p:spTree>
    <p:extLst>
      <p:ext uri="{BB962C8B-B14F-4D97-AF65-F5344CB8AC3E}">
        <p14:creationId xmlns:p14="http://schemas.microsoft.com/office/powerpoint/2010/main" val="1218648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C142-C55D-4744-B3B4-DAAC2247D084}"/>
              </a:ext>
            </a:extLst>
          </p:cNvPr>
          <p:cNvSpPr>
            <a:spLocks noGrp="1"/>
          </p:cNvSpPr>
          <p:nvPr>
            <p:ph type="title"/>
          </p:nvPr>
        </p:nvSpPr>
        <p:spPr/>
        <p:txBody>
          <a:bodyPr/>
          <a:lstStyle/>
          <a:p>
            <a:r>
              <a:rPr lang="en-US" dirty="0"/>
              <a:t>Sentiment analysis of </a:t>
            </a:r>
            <a:r>
              <a:rPr lang="en-US" i="1" dirty="0"/>
              <a:t>Emma </a:t>
            </a:r>
            <a:r>
              <a:rPr lang="en-US" dirty="0"/>
              <a:t>II</a:t>
            </a:r>
            <a:endParaRPr lang="nl-NL" dirty="0"/>
          </a:p>
        </p:txBody>
      </p:sp>
      <p:sp>
        <p:nvSpPr>
          <p:cNvPr id="3" name="Content Placeholder 2">
            <a:extLst>
              <a:ext uri="{FF2B5EF4-FFF2-40B4-BE49-F238E27FC236}">
                <a16:creationId xmlns:a16="http://schemas.microsoft.com/office/drawing/2014/main" id="{8CB81E6A-EA50-48F3-A777-D8214B9304F9}"/>
              </a:ext>
            </a:extLst>
          </p:cNvPr>
          <p:cNvSpPr>
            <a:spLocks noGrp="1"/>
          </p:cNvSpPr>
          <p:nvPr>
            <p:ph idx="1"/>
          </p:nvPr>
        </p:nvSpPr>
        <p:spPr>
          <a:xfrm>
            <a:off x="838200" y="1690688"/>
            <a:ext cx="10515600" cy="4913312"/>
          </a:xfrm>
        </p:spPr>
        <p:txBody>
          <a:bodyPr>
            <a:normAutofit fontScale="92500" lnSpcReduction="20000"/>
          </a:bodyPr>
          <a:lstStyle/>
          <a:p>
            <a:pPr marL="0" indent="0">
              <a:buNone/>
            </a:pPr>
            <a:r>
              <a:rPr lang="en-US" dirty="0"/>
              <a:t>9c.</a:t>
            </a:r>
            <a:r>
              <a:rPr lang="en-US" b="1" dirty="0">
                <a:solidFill>
                  <a:srgbClr val="FF0000"/>
                </a:solidFill>
              </a:rPr>
              <a:t> </a:t>
            </a:r>
            <a:r>
              <a:rPr lang="en-US" dirty="0"/>
              <a:t>The text is now in a tidy format with one word per row: We are ready to do sentiment analysis! </a:t>
            </a:r>
            <a:r>
              <a:rPr lang="en-US" b="1" dirty="0"/>
              <a:t>We want to know what the most common joy words in </a:t>
            </a:r>
            <a:r>
              <a:rPr lang="en-US" b="1" i="1" dirty="0"/>
              <a:t>Emma </a:t>
            </a:r>
            <a:r>
              <a:rPr lang="en-US" b="1" dirty="0"/>
              <a:t>are. </a:t>
            </a:r>
            <a:r>
              <a:rPr lang="en-US" dirty="0"/>
              <a:t>Can you complete the code and run the script based on these pointers?</a:t>
            </a:r>
          </a:p>
          <a:p>
            <a:pPr marL="0" indent="0">
              <a:buNone/>
            </a:pPr>
            <a:endParaRPr lang="en-US" dirty="0"/>
          </a:p>
          <a:p>
            <a:pPr marL="0" indent="0">
              <a:buNone/>
            </a:pPr>
            <a:r>
              <a:rPr lang="en-US" dirty="0"/>
              <a:t>	i) Use the </a:t>
            </a:r>
            <a:r>
              <a:rPr lang="en-US" sz="2400" dirty="0" err="1"/>
              <a:t>nrc</a:t>
            </a:r>
            <a:r>
              <a:rPr lang="en-US" dirty="0"/>
              <a:t> lexicon and </a:t>
            </a:r>
            <a:r>
              <a:rPr lang="en-US" sz="2400" dirty="0"/>
              <a:t>filter() </a:t>
            </a:r>
            <a:r>
              <a:rPr lang="en-US" dirty="0"/>
              <a:t>for the joy words </a:t>
            </a:r>
          </a:p>
          <a:p>
            <a:pPr marL="0" indent="0">
              <a:buNone/>
            </a:pPr>
            <a:r>
              <a:rPr lang="en-US" dirty="0"/>
              <a:t>	ii) </a:t>
            </a:r>
            <a:r>
              <a:rPr lang="en-US" sz="2400" dirty="0"/>
              <a:t>filter() </a:t>
            </a:r>
            <a:r>
              <a:rPr lang="en-US" dirty="0"/>
              <a:t>the data frame with the text from the books for the words 	from </a:t>
            </a:r>
            <a:r>
              <a:rPr lang="en-US" i="1" dirty="0"/>
              <a:t>Emma</a:t>
            </a:r>
            <a:r>
              <a:rPr lang="en-US" dirty="0"/>
              <a:t> </a:t>
            </a:r>
          </a:p>
          <a:p>
            <a:pPr marL="0" indent="0">
              <a:buNone/>
            </a:pPr>
            <a:r>
              <a:rPr lang="en-US" dirty="0"/>
              <a:t>	iii) Use </a:t>
            </a:r>
            <a:r>
              <a:rPr lang="en-US" sz="2400" dirty="0" err="1"/>
              <a:t>inner_join</a:t>
            </a:r>
            <a:r>
              <a:rPr lang="en-US" sz="2400" dirty="0"/>
              <a:t>() </a:t>
            </a:r>
            <a:r>
              <a:rPr lang="en-US" dirty="0"/>
              <a:t>to perform the sentiment analysis</a:t>
            </a:r>
          </a:p>
          <a:p>
            <a:pPr marL="0" indent="0">
              <a:buNone/>
            </a:pPr>
            <a:r>
              <a:rPr lang="en-US" dirty="0"/>
              <a:t>	iv) And last but not least, let’s </a:t>
            </a:r>
            <a:r>
              <a:rPr lang="en-US" sz="2600" dirty="0"/>
              <a:t>count() </a:t>
            </a:r>
            <a:r>
              <a:rPr lang="en-US" dirty="0"/>
              <a:t>the most common joy words in 	</a:t>
            </a:r>
            <a:r>
              <a:rPr lang="en-US" i="1" dirty="0"/>
              <a:t>Emma</a:t>
            </a:r>
            <a:r>
              <a:rPr lang="en-US" dirty="0"/>
              <a:t> </a:t>
            </a:r>
          </a:p>
          <a:p>
            <a:pPr marL="0" indent="0">
              <a:buNone/>
            </a:pPr>
            <a:endParaRPr lang="en-US" dirty="0"/>
          </a:p>
          <a:p>
            <a:pPr marL="0" indent="0">
              <a:buNone/>
            </a:pPr>
            <a:r>
              <a:rPr lang="en-US" dirty="0"/>
              <a:t>Don’t worry, you can click for the next slide and some fun code to complete!</a:t>
            </a:r>
          </a:p>
          <a:p>
            <a:pPr marL="0" indent="0">
              <a:buNone/>
            </a:pPr>
            <a:endParaRPr lang="en-US" dirty="0"/>
          </a:p>
          <a:p>
            <a:pPr marL="0" indent="0">
              <a:buNone/>
            </a:pPr>
            <a:endParaRPr lang="en-US" dirty="0"/>
          </a:p>
          <a:p>
            <a:pPr marL="0" indent="0">
              <a:buNone/>
            </a:pPr>
            <a:endParaRPr lang="nl-NL" dirty="0"/>
          </a:p>
        </p:txBody>
      </p:sp>
    </p:spTree>
    <p:extLst>
      <p:ext uri="{BB962C8B-B14F-4D97-AF65-F5344CB8AC3E}">
        <p14:creationId xmlns:p14="http://schemas.microsoft.com/office/powerpoint/2010/main" val="2917712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94D8-945A-475F-80E3-4CE9E4F56969}"/>
              </a:ext>
            </a:extLst>
          </p:cNvPr>
          <p:cNvSpPr>
            <a:spLocks noGrp="1"/>
          </p:cNvSpPr>
          <p:nvPr>
            <p:ph type="title"/>
          </p:nvPr>
        </p:nvSpPr>
        <p:spPr/>
        <p:txBody>
          <a:bodyPr/>
          <a:lstStyle/>
          <a:p>
            <a:r>
              <a:rPr lang="en-US" dirty="0"/>
              <a:t>Sentiment analysis of </a:t>
            </a:r>
            <a:r>
              <a:rPr lang="en-US" i="1" dirty="0"/>
              <a:t>Emma </a:t>
            </a:r>
            <a:r>
              <a:rPr lang="en-US" dirty="0"/>
              <a:t>III</a:t>
            </a:r>
            <a:endParaRPr lang="nl-NL" dirty="0"/>
          </a:p>
        </p:txBody>
      </p:sp>
      <p:sp>
        <p:nvSpPr>
          <p:cNvPr id="3" name="Content Placeholder 2">
            <a:extLst>
              <a:ext uri="{FF2B5EF4-FFF2-40B4-BE49-F238E27FC236}">
                <a16:creationId xmlns:a16="http://schemas.microsoft.com/office/drawing/2014/main" id="{BC87D42D-CF07-4BA2-8C5F-84F314A8582D}"/>
              </a:ext>
            </a:extLst>
          </p:cNvPr>
          <p:cNvSpPr>
            <a:spLocks noGrp="1"/>
          </p:cNvSpPr>
          <p:nvPr>
            <p:ph idx="1"/>
          </p:nvPr>
        </p:nvSpPr>
        <p:spPr/>
        <p:txBody>
          <a:bodyPr/>
          <a:lstStyle/>
          <a:p>
            <a:pPr marL="0" indent="0">
              <a:buNone/>
            </a:pPr>
            <a:r>
              <a:rPr lang="nl-NL" dirty="0" err="1"/>
              <a:t>nrc_joy</a:t>
            </a:r>
            <a:r>
              <a:rPr lang="nl-NL" dirty="0"/>
              <a:t> &lt;- </a:t>
            </a:r>
            <a:r>
              <a:rPr lang="nl-NL" b="1" dirty="0">
                <a:solidFill>
                  <a:srgbClr val="FF0000"/>
                </a:solidFill>
              </a:rPr>
              <a:t>???_???(“???") </a:t>
            </a:r>
            <a:r>
              <a:rPr lang="nl-NL" dirty="0"/>
              <a:t>%&gt;% </a:t>
            </a:r>
          </a:p>
          <a:p>
            <a:pPr marL="0" indent="0">
              <a:buNone/>
            </a:pPr>
            <a:r>
              <a:rPr lang="nl-NL" dirty="0"/>
              <a:t>  filter(sentiment == </a:t>
            </a:r>
            <a:r>
              <a:rPr lang="nl-NL" b="1" dirty="0">
                <a:solidFill>
                  <a:srgbClr val="FF0000"/>
                </a:solidFill>
              </a:rPr>
              <a:t>“???"</a:t>
            </a:r>
            <a:r>
              <a:rPr lang="nl-NL" dirty="0"/>
              <a:t>)</a:t>
            </a:r>
          </a:p>
          <a:p>
            <a:pPr marL="0" indent="0">
              <a:buNone/>
            </a:pPr>
            <a:endParaRPr lang="nl-NL" dirty="0"/>
          </a:p>
          <a:p>
            <a:pPr marL="0" indent="0">
              <a:buNone/>
            </a:pPr>
            <a:r>
              <a:rPr lang="nl-NL" dirty="0" err="1"/>
              <a:t>tidy_books</a:t>
            </a:r>
            <a:r>
              <a:rPr lang="nl-NL" dirty="0"/>
              <a:t> %&gt;%</a:t>
            </a:r>
          </a:p>
          <a:p>
            <a:pPr marL="0" indent="0">
              <a:buNone/>
            </a:pPr>
            <a:r>
              <a:rPr lang="nl-NL" dirty="0"/>
              <a:t>  </a:t>
            </a:r>
            <a:r>
              <a:rPr lang="nl-NL" b="1" dirty="0">
                <a:solidFill>
                  <a:srgbClr val="FF0000"/>
                </a:solidFill>
              </a:rPr>
              <a:t>???</a:t>
            </a:r>
            <a:r>
              <a:rPr lang="nl-NL" dirty="0"/>
              <a:t>(</a:t>
            </a:r>
            <a:r>
              <a:rPr lang="nl-NL" dirty="0" err="1"/>
              <a:t>book</a:t>
            </a:r>
            <a:r>
              <a:rPr lang="nl-NL" dirty="0"/>
              <a:t> == </a:t>
            </a:r>
            <a:r>
              <a:rPr lang="nl-NL" b="1" dirty="0">
                <a:solidFill>
                  <a:srgbClr val="FF0000"/>
                </a:solidFill>
              </a:rPr>
              <a:t>“???"</a:t>
            </a:r>
            <a:r>
              <a:rPr lang="nl-NL" dirty="0"/>
              <a:t>) %&gt;%</a:t>
            </a:r>
          </a:p>
          <a:p>
            <a:pPr marL="0" indent="0">
              <a:buNone/>
            </a:pPr>
            <a:r>
              <a:rPr lang="nl-NL" dirty="0"/>
              <a:t>  </a:t>
            </a:r>
            <a:r>
              <a:rPr lang="nl-NL" b="1" dirty="0">
                <a:solidFill>
                  <a:srgbClr val="FF0000"/>
                </a:solidFill>
              </a:rPr>
              <a:t>???_???</a:t>
            </a:r>
            <a:r>
              <a:rPr lang="nl-NL" dirty="0"/>
              <a:t>(</a:t>
            </a:r>
            <a:r>
              <a:rPr lang="nl-NL" dirty="0" err="1"/>
              <a:t>nrc_joy</a:t>
            </a:r>
            <a:r>
              <a:rPr lang="nl-NL" dirty="0"/>
              <a:t>) %&gt;%</a:t>
            </a:r>
          </a:p>
          <a:p>
            <a:pPr marL="0" indent="0">
              <a:buNone/>
            </a:pPr>
            <a:r>
              <a:rPr lang="nl-NL" dirty="0"/>
              <a:t>  </a:t>
            </a:r>
            <a:r>
              <a:rPr lang="nl-NL" b="1" dirty="0">
                <a:solidFill>
                  <a:srgbClr val="FF0000"/>
                </a:solidFill>
              </a:rPr>
              <a:t>???</a:t>
            </a:r>
            <a:r>
              <a:rPr lang="nl-NL" dirty="0"/>
              <a:t>(word, </a:t>
            </a:r>
            <a:r>
              <a:rPr lang="nl-NL" dirty="0" err="1"/>
              <a:t>sort</a:t>
            </a:r>
            <a:r>
              <a:rPr lang="nl-NL" dirty="0"/>
              <a:t> = TRUE)</a:t>
            </a:r>
          </a:p>
        </p:txBody>
      </p:sp>
      <p:sp>
        <p:nvSpPr>
          <p:cNvPr id="5" name="TextBox 4">
            <a:extLst>
              <a:ext uri="{FF2B5EF4-FFF2-40B4-BE49-F238E27FC236}">
                <a16:creationId xmlns:a16="http://schemas.microsoft.com/office/drawing/2014/main" id="{C0983D62-B26E-400D-8DA8-44FA4E68AD31}"/>
              </a:ext>
            </a:extLst>
          </p:cNvPr>
          <p:cNvSpPr txBox="1"/>
          <p:nvPr/>
        </p:nvSpPr>
        <p:spPr>
          <a:xfrm>
            <a:off x="6410960" y="2509520"/>
            <a:ext cx="3830320" cy="1200329"/>
          </a:xfrm>
          <a:prstGeom prst="rect">
            <a:avLst/>
          </a:prstGeom>
          <a:noFill/>
          <a:ln w="28575">
            <a:solidFill>
              <a:srgbClr val="00B0F0"/>
            </a:solidFill>
          </a:ln>
        </p:spPr>
        <p:txBody>
          <a:bodyPr wrap="square" rtlCol="0">
            <a:spAutoFit/>
          </a:bodyPr>
          <a:lstStyle/>
          <a:p>
            <a:pPr marL="285750" indent="-285750">
              <a:buFont typeface="Wingdings" panose="05000000000000000000" pitchFamily="2" charset="2"/>
              <a:buChar char="ß"/>
            </a:pPr>
            <a:r>
              <a:rPr lang="en-US" dirty="0">
                <a:sym typeface="Wingdings" panose="05000000000000000000" pitchFamily="2" charset="2"/>
              </a:rPr>
              <a:t>Did you get a </a:t>
            </a:r>
            <a:r>
              <a:rPr lang="en-US" dirty="0" err="1">
                <a:sym typeface="Wingdings" panose="05000000000000000000" pitchFamily="2" charset="2"/>
              </a:rPr>
              <a:t>tibble</a:t>
            </a:r>
            <a:r>
              <a:rPr lang="en-US" dirty="0">
                <a:sym typeface="Wingdings" panose="05000000000000000000" pitchFamily="2" charset="2"/>
              </a:rPr>
              <a:t> with words and a word count? Congratulations, you have found “joy” in </a:t>
            </a:r>
            <a:r>
              <a:rPr lang="en-US" i="1" dirty="0">
                <a:sym typeface="Wingdings" panose="05000000000000000000" pitchFamily="2" charset="2"/>
              </a:rPr>
              <a:t>Emma</a:t>
            </a:r>
            <a:r>
              <a:rPr lang="en-US" dirty="0">
                <a:sym typeface="Wingdings" panose="05000000000000000000" pitchFamily="2" charset="2"/>
              </a:rPr>
              <a:t>! </a:t>
            </a:r>
            <a:r>
              <a:rPr lang="nl-NL" dirty="0">
                <a:sym typeface="Wingdings" panose="05000000000000000000" pitchFamily="2" charset="2"/>
              </a:rPr>
              <a:t>But </a:t>
            </a:r>
            <a:r>
              <a:rPr lang="nl-NL" dirty="0" err="1">
                <a:sym typeface="Wingdings" panose="05000000000000000000" pitchFamily="2" charset="2"/>
              </a:rPr>
              <a:t>there</a:t>
            </a:r>
            <a:r>
              <a:rPr lang="nl-NL" dirty="0">
                <a:sym typeface="Wingdings" panose="05000000000000000000" pitchFamily="2" charset="2"/>
              </a:rPr>
              <a:t> is more </a:t>
            </a:r>
            <a:r>
              <a:rPr lang="nl-NL" dirty="0" err="1">
                <a:sym typeface="Wingdings" panose="05000000000000000000" pitchFamily="2" charset="2"/>
              </a:rPr>
              <a:t>to</a:t>
            </a:r>
            <a:r>
              <a:rPr lang="nl-NL" dirty="0">
                <a:sym typeface="Wingdings" panose="05000000000000000000" pitchFamily="2" charset="2"/>
              </a:rPr>
              <a:t> </a:t>
            </a:r>
            <a:r>
              <a:rPr lang="nl-NL" dirty="0" err="1">
                <a:sym typeface="Wingdings" panose="05000000000000000000" pitchFamily="2" charset="2"/>
              </a:rPr>
              <a:t>explore</a:t>
            </a:r>
            <a:r>
              <a:rPr lang="nl-NL" dirty="0">
                <a:sym typeface="Wingdings" panose="05000000000000000000" pitchFamily="2" charset="2"/>
              </a:rPr>
              <a:t>…</a:t>
            </a:r>
            <a:endParaRPr lang="en-US" dirty="0">
              <a:sym typeface="Wingdings" panose="05000000000000000000" pitchFamily="2" charset="2"/>
            </a:endParaRPr>
          </a:p>
        </p:txBody>
      </p:sp>
    </p:spTree>
    <p:extLst>
      <p:ext uri="{BB962C8B-B14F-4D97-AF65-F5344CB8AC3E}">
        <p14:creationId xmlns:p14="http://schemas.microsoft.com/office/powerpoint/2010/main" val="2477242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454D9-D476-4577-B3BA-BD16037E6C93}"/>
              </a:ext>
            </a:extLst>
          </p:cNvPr>
          <p:cNvSpPr>
            <a:spLocks noGrp="1"/>
          </p:cNvSpPr>
          <p:nvPr>
            <p:ph type="title"/>
          </p:nvPr>
        </p:nvSpPr>
        <p:spPr/>
        <p:txBody>
          <a:bodyPr/>
          <a:lstStyle/>
          <a:p>
            <a:r>
              <a:rPr lang="en-US" dirty="0"/>
              <a:t>Sentiment analysis of Austen’s novels I</a:t>
            </a:r>
            <a:endParaRPr lang="nl-NL" dirty="0"/>
          </a:p>
        </p:txBody>
      </p:sp>
      <p:sp>
        <p:nvSpPr>
          <p:cNvPr id="3" name="Content Placeholder 2">
            <a:extLst>
              <a:ext uri="{FF2B5EF4-FFF2-40B4-BE49-F238E27FC236}">
                <a16:creationId xmlns:a16="http://schemas.microsoft.com/office/drawing/2014/main" id="{DDBC2AD3-E11C-4A30-9254-95F6913F7E42}"/>
              </a:ext>
            </a:extLst>
          </p:cNvPr>
          <p:cNvSpPr>
            <a:spLocks noGrp="1"/>
          </p:cNvSpPr>
          <p:nvPr>
            <p:ph idx="1"/>
          </p:nvPr>
        </p:nvSpPr>
        <p:spPr>
          <a:xfrm>
            <a:off x="838200" y="1612264"/>
            <a:ext cx="10515600" cy="5062855"/>
          </a:xfrm>
        </p:spPr>
        <p:txBody>
          <a:bodyPr>
            <a:normAutofit fontScale="92500" lnSpcReduction="10000"/>
          </a:bodyPr>
          <a:lstStyle/>
          <a:p>
            <a:pPr marL="0" indent="0">
              <a:buNone/>
            </a:pPr>
            <a:r>
              <a:rPr lang="en-US" dirty="0"/>
              <a:t>9d. We can also examine how sentiment changes throughout each of Austen’s novels. We can do this with just a handful of lines that are mostly </a:t>
            </a:r>
            <a:r>
              <a:rPr lang="en-US" sz="2400" dirty="0" err="1"/>
              <a:t>dplyr</a:t>
            </a:r>
            <a:r>
              <a:rPr lang="en-US" dirty="0"/>
              <a:t> functions. Can you complete the code and run the script based on these pointers? </a:t>
            </a:r>
          </a:p>
          <a:p>
            <a:pPr marL="0" indent="0">
              <a:buNone/>
            </a:pPr>
            <a:endParaRPr lang="en-US" dirty="0"/>
          </a:p>
          <a:p>
            <a:pPr marL="0" indent="0">
              <a:buNone/>
            </a:pPr>
            <a:r>
              <a:rPr lang="en-US" sz="2400" dirty="0"/>
              <a:t>	i) Use the </a:t>
            </a:r>
            <a:r>
              <a:rPr lang="en-US" sz="2000" dirty="0" err="1"/>
              <a:t>bing</a:t>
            </a:r>
            <a:r>
              <a:rPr lang="en-US" sz="2400" dirty="0"/>
              <a:t> lexicon to find a sentiment score for each word</a:t>
            </a:r>
          </a:p>
          <a:p>
            <a:pPr marL="0" indent="0">
              <a:buNone/>
            </a:pPr>
            <a:r>
              <a:rPr lang="en-US" sz="2400" dirty="0"/>
              <a:t>	ii) Define an </a:t>
            </a:r>
            <a:r>
              <a:rPr lang="en-US" sz="2000" dirty="0"/>
              <a:t>index</a:t>
            </a:r>
            <a:r>
              <a:rPr lang="en-US" sz="2400" dirty="0"/>
              <a:t> of 80 lines, so we count up how many positive and negative 	words there are in defined sections of each book</a:t>
            </a:r>
          </a:p>
          <a:p>
            <a:pPr marL="0" indent="0">
              <a:buNone/>
            </a:pPr>
            <a:r>
              <a:rPr lang="en-US" sz="2400" dirty="0"/>
              <a:t>	iii) Use </a:t>
            </a:r>
            <a:r>
              <a:rPr lang="en-US" sz="2000" dirty="0" err="1"/>
              <a:t>pivot_wider</a:t>
            </a:r>
            <a:r>
              <a:rPr lang="en-US" sz="2000" dirty="0"/>
              <a:t>() </a:t>
            </a:r>
            <a:r>
              <a:rPr lang="en-US" sz="2400" dirty="0"/>
              <a:t>so that we have negative and positive sentiment in separate 	columns  </a:t>
            </a:r>
          </a:p>
          <a:p>
            <a:pPr marL="0" indent="0">
              <a:buNone/>
            </a:pPr>
            <a:r>
              <a:rPr lang="en-US" sz="2400" dirty="0"/>
              <a:t>	iv) Press ‘Run’ and </a:t>
            </a:r>
            <a:r>
              <a:rPr lang="nl-NL" sz="2400" dirty="0" err="1"/>
              <a:t>calculate</a:t>
            </a:r>
            <a:r>
              <a:rPr lang="nl-NL" sz="2400" dirty="0"/>
              <a:t> a net sentiment (</a:t>
            </a:r>
            <a:r>
              <a:rPr lang="nl-NL" sz="2400" dirty="0" err="1"/>
              <a:t>positive</a:t>
            </a:r>
            <a:r>
              <a:rPr lang="nl-NL" sz="2400" dirty="0"/>
              <a:t> - </a:t>
            </a:r>
            <a:r>
              <a:rPr lang="nl-NL" sz="2400" dirty="0" err="1"/>
              <a:t>negative</a:t>
            </a:r>
            <a:r>
              <a:rPr lang="nl-NL" sz="2400" dirty="0"/>
              <a:t>)</a:t>
            </a:r>
          </a:p>
          <a:p>
            <a:pPr marL="0" indent="0">
              <a:buNone/>
            </a:pPr>
            <a:endParaRPr lang="nl-NL" sz="2400" dirty="0"/>
          </a:p>
          <a:p>
            <a:pPr marL="0" indent="0">
              <a:buNone/>
            </a:pPr>
            <a:r>
              <a:rPr lang="nl-NL" dirty="0"/>
              <a:t>In </a:t>
            </a:r>
            <a:r>
              <a:rPr lang="nl-NL" dirty="0" err="1"/>
              <a:t>for</a:t>
            </a:r>
            <a:r>
              <a:rPr lang="nl-NL" dirty="0"/>
              <a:t> </a:t>
            </a:r>
            <a:r>
              <a:rPr lang="nl-NL" dirty="0" err="1"/>
              <a:t>completing</a:t>
            </a:r>
            <a:r>
              <a:rPr lang="nl-NL" dirty="0"/>
              <a:t> </a:t>
            </a:r>
            <a:r>
              <a:rPr lang="nl-NL" dirty="0" err="1"/>
              <a:t>some</a:t>
            </a:r>
            <a:r>
              <a:rPr lang="nl-NL" dirty="0"/>
              <a:t> code? Go </a:t>
            </a:r>
            <a:r>
              <a:rPr lang="nl-NL" dirty="0" err="1"/>
              <a:t>the</a:t>
            </a:r>
            <a:r>
              <a:rPr lang="nl-NL" dirty="0"/>
              <a:t> next slide!</a:t>
            </a:r>
          </a:p>
        </p:txBody>
      </p:sp>
    </p:spTree>
    <p:extLst>
      <p:ext uri="{BB962C8B-B14F-4D97-AF65-F5344CB8AC3E}">
        <p14:creationId xmlns:p14="http://schemas.microsoft.com/office/powerpoint/2010/main" val="2089474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C2C8-547D-4FE3-AE8D-8BDB36C214A6}"/>
              </a:ext>
            </a:extLst>
          </p:cNvPr>
          <p:cNvSpPr>
            <a:spLocks noGrp="1"/>
          </p:cNvSpPr>
          <p:nvPr>
            <p:ph type="title"/>
          </p:nvPr>
        </p:nvSpPr>
        <p:spPr/>
        <p:txBody>
          <a:bodyPr/>
          <a:lstStyle/>
          <a:p>
            <a:r>
              <a:rPr lang="en-US" dirty="0"/>
              <a:t>Sentiment analysis of Austen’s novels II</a:t>
            </a:r>
            <a:endParaRPr lang="nl-NL" dirty="0"/>
          </a:p>
        </p:txBody>
      </p:sp>
      <p:sp>
        <p:nvSpPr>
          <p:cNvPr id="3" name="Content Placeholder 2">
            <a:extLst>
              <a:ext uri="{FF2B5EF4-FFF2-40B4-BE49-F238E27FC236}">
                <a16:creationId xmlns:a16="http://schemas.microsoft.com/office/drawing/2014/main" id="{5F8C91ED-4649-4FFE-A7D1-D0CCE3B5DA99}"/>
              </a:ext>
            </a:extLst>
          </p:cNvPr>
          <p:cNvSpPr>
            <a:spLocks noGrp="1"/>
          </p:cNvSpPr>
          <p:nvPr>
            <p:ph idx="1"/>
          </p:nvPr>
        </p:nvSpPr>
        <p:spPr>
          <a:xfrm>
            <a:off x="838200" y="1825624"/>
            <a:ext cx="10515600" cy="4667251"/>
          </a:xfrm>
        </p:spPr>
        <p:txBody>
          <a:bodyPr>
            <a:normAutofit/>
          </a:bodyPr>
          <a:lstStyle/>
          <a:p>
            <a:pPr marL="0" indent="0">
              <a:buNone/>
            </a:pPr>
            <a:r>
              <a:rPr lang="nl-NL" dirty="0" err="1"/>
              <a:t>library</a:t>
            </a:r>
            <a:r>
              <a:rPr lang="nl-NL" dirty="0"/>
              <a:t>(</a:t>
            </a:r>
            <a:r>
              <a:rPr lang="nl-NL" dirty="0" err="1"/>
              <a:t>tidyr</a:t>
            </a:r>
            <a:r>
              <a:rPr lang="nl-NL" dirty="0"/>
              <a:t>)</a:t>
            </a:r>
          </a:p>
          <a:p>
            <a:pPr marL="0" indent="0">
              <a:buNone/>
            </a:pPr>
            <a:endParaRPr lang="nl-NL" dirty="0"/>
          </a:p>
          <a:p>
            <a:pPr marL="0" indent="0">
              <a:buNone/>
            </a:pPr>
            <a:r>
              <a:rPr lang="nl-NL" dirty="0" err="1"/>
              <a:t>jane_austen_sentiment</a:t>
            </a:r>
            <a:r>
              <a:rPr lang="nl-NL" dirty="0"/>
              <a:t> &lt;- </a:t>
            </a:r>
            <a:r>
              <a:rPr lang="nl-NL" dirty="0" err="1"/>
              <a:t>tidy_books</a:t>
            </a:r>
            <a:r>
              <a:rPr lang="nl-NL" dirty="0"/>
              <a:t> %&gt;%</a:t>
            </a:r>
          </a:p>
          <a:p>
            <a:pPr marL="0" indent="0">
              <a:buNone/>
            </a:pPr>
            <a:r>
              <a:rPr lang="nl-NL" dirty="0"/>
              <a:t>  </a:t>
            </a:r>
            <a:r>
              <a:rPr lang="nl-NL" dirty="0" err="1"/>
              <a:t>inner_join</a:t>
            </a:r>
            <a:r>
              <a:rPr lang="nl-NL" dirty="0"/>
              <a:t>(</a:t>
            </a:r>
            <a:r>
              <a:rPr lang="nl-NL" b="1" dirty="0">
                <a:solidFill>
                  <a:srgbClr val="FF0000"/>
                </a:solidFill>
              </a:rPr>
              <a:t>???_???</a:t>
            </a:r>
            <a:r>
              <a:rPr lang="nl-NL" dirty="0"/>
              <a:t>(</a:t>
            </a:r>
            <a:r>
              <a:rPr lang="nl-NL" b="1" dirty="0">
                <a:solidFill>
                  <a:srgbClr val="FF0000"/>
                </a:solidFill>
              </a:rPr>
              <a:t>“???"</a:t>
            </a:r>
            <a:r>
              <a:rPr lang="nl-NL" dirty="0"/>
              <a:t>)) %&gt;%</a:t>
            </a:r>
          </a:p>
          <a:p>
            <a:pPr marL="0" indent="0">
              <a:buNone/>
            </a:pPr>
            <a:r>
              <a:rPr lang="nl-NL" dirty="0"/>
              <a:t>  </a:t>
            </a:r>
            <a:r>
              <a:rPr lang="nl-NL" dirty="0" err="1"/>
              <a:t>count</a:t>
            </a:r>
            <a:r>
              <a:rPr lang="nl-NL" dirty="0"/>
              <a:t>(</a:t>
            </a:r>
            <a:r>
              <a:rPr lang="nl-NL" dirty="0" err="1"/>
              <a:t>book</a:t>
            </a:r>
            <a:r>
              <a:rPr lang="nl-NL" dirty="0"/>
              <a:t>, index = </a:t>
            </a:r>
            <a:r>
              <a:rPr lang="nl-NL" dirty="0" err="1"/>
              <a:t>linenumber</a:t>
            </a:r>
            <a:r>
              <a:rPr lang="nl-NL" dirty="0"/>
              <a:t> %/% </a:t>
            </a:r>
            <a:r>
              <a:rPr lang="nl-NL" b="1" dirty="0">
                <a:solidFill>
                  <a:srgbClr val="FF0000"/>
                </a:solidFill>
              </a:rPr>
              <a:t>??</a:t>
            </a:r>
            <a:r>
              <a:rPr lang="nl-NL" dirty="0"/>
              <a:t>, sentiment) %&gt;%</a:t>
            </a:r>
          </a:p>
          <a:p>
            <a:pPr marL="0" indent="0">
              <a:buNone/>
            </a:pPr>
            <a:r>
              <a:rPr lang="nl-NL" dirty="0"/>
              <a:t>  </a:t>
            </a:r>
            <a:r>
              <a:rPr lang="nl-NL" b="1" dirty="0">
                <a:solidFill>
                  <a:srgbClr val="FF0000"/>
                </a:solidFill>
              </a:rPr>
              <a:t>???_???</a:t>
            </a:r>
            <a:r>
              <a:rPr lang="nl-NL" dirty="0"/>
              <a:t>(</a:t>
            </a:r>
            <a:r>
              <a:rPr lang="nl-NL" dirty="0" err="1"/>
              <a:t>names_from</a:t>
            </a:r>
            <a:r>
              <a:rPr lang="nl-NL" dirty="0"/>
              <a:t> = sentiment, </a:t>
            </a:r>
            <a:r>
              <a:rPr lang="nl-NL" dirty="0" err="1"/>
              <a:t>values_from</a:t>
            </a:r>
            <a:r>
              <a:rPr lang="nl-NL" dirty="0"/>
              <a:t> = n, </a:t>
            </a:r>
            <a:r>
              <a:rPr lang="nl-NL" dirty="0" err="1"/>
              <a:t>values_fill</a:t>
            </a:r>
            <a:r>
              <a:rPr lang="nl-NL" dirty="0"/>
              <a:t> = 0) %&gt;% </a:t>
            </a:r>
          </a:p>
          <a:p>
            <a:pPr marL="0" indent="0">
              <a:buNone/>
            </a:pPr>
            <a:r>
              <a:rPr lang="nl-NL" dirty="0"/>
              <a:t>  </a:t>
            </a:r>
            <a:r>
              <a:rPr lang="nl-NL" dirty="0" err="1"/>
              <a:t>mutate</a:t>
            </a:r>
            <a:r>
              <a:rPr lang="nl-NL" dirty="0"/>
              <a:t>(sentiment = </a:t>
            </a:r>
            <a:r>
              <a:rPr lang="nl-NL" dirty="0" err="1"/>
              <a:t>positive</a:t>
            </a:r>
            <a:r>
              <a:rPr lang="nl-NL" dirty="0"/>
              <a:t> - </a:t>
            </a:r>
            <a:r>
              <a:rPr lang="nl-NL" dirty="0" err="1"/>
              <a:t>negative</a:t>
            </a:r>
            <a:r>
              <a:rPr lang="nl-NL" dirty="0"/>
              <a:t>)</a:t>
            </a:r>
          </a:p>
          <a:p>
            <a:pPr marL="0" indent="0">
              <a:buNone/>
            </a:pPr>
            <a:endParaRPr lang="nl-NL" dirty="0"/>
          </a:p>
        </p:txBody>
      </p:sp>
      <p:sp>
        <p:nvSpPr>
          <p:cNvPr id="4" name="TextBox 3">
            <a:extLst>
              <a:ext uri="{FF2B5EF4-FFF2-40B4-BE49-F238E27FC236}">
                <a16:creationId xmlns:a16="http://schemas.microsoft.com/office/drawing/2014/main" id="{53705D40-9B04-483E-8535-AC332E469371}"/>
              </a:ext>
            </a:extLst>
          </p:cNvPr>
          <p:cNvSpPr txBox="1"/>
          <p:nvPr/>
        </p:nvSpPr>
        <p:spPr>
          <a:xfrm>
            <a:off x="9212580" y="5846545"/>
            <a:ext cx="2044700" cy="738664"/>
          </a:xfrm>
          <a:prstGeom prst="rect">
            <a:avLst/>
          </a:prstGeom>
          <a:noFill/>
          <a:ln w="28575">
            <a:solidFill>
              <a:srgbClr val="00B0F0"/>
            </a:solidFill>
          </a:ln>
        </p:spPr>
        <p:txBody>
          <a:bodyPr wrap="square" rtlCol="0">
            <a:spAutoFit/>
          </a:bodyPr>
          <a:lstStyle/>
          <a:p>
            <a:r>
              <a:rPr lang="nl-NL" sz="2400" dirty="0"/>
              <a:t>…</a:t>
            </a:r>
            <a:r>
              <a:rPr lang="nl-NL" sz="2400" dirty="0" err="1"/>
              <a:t>and</a:t>
            </a:r>
            <a:r>
              <a:rPr lang="nl-NL" sz="2400" dirty="0"/>
              <a:t> </a:t>
            </a:r>
            <a:r>
              <a:rPr lang="nl-NL" sz="2400" dirty="0" err="1"/>
              <a:t>then</a:t>
            </a:r>
            <a:r>
              <a:rPr lang="nl-NL" sz="2400" dirty="0"/>
              <a:t> </a:t>
            </a:r>
            <a:r>
              <a:rPr lang="nl-NL" sz="2400" dirty="0">
                <a:sym typeface="Wingdings" panose="05000000000000000000" pitchFamily="2" charset="2"/>
              </a:rPr>
              <a:t></a:t>
            </a:r>
            <a:endParaRPr lang="nl-NL" sz="2400" dirty="0"/>
          </a:p>
          <a:p>
            <a:endParaRPr lang="nl-NL" dirty="0"/>
          </a:p>
        </p:txBody>
      </p:sp>
    </p:spTree>
    <p:extLst>
      <p:ext uri="{BB962C8B-B14F-4D97-AF65-F5344CB8AC3E}">
        <p14:creationId xmlns:p14="http://schemas.microsoft.com/office/powerpoint/2010/main" val="610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1127</Words>
  <Application>Microsoft Office PowerPoint</Application>
  <PresentationFormat>Widescreen</PresentationFormat>
  <Paragraphs>87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Part 2: Sentiment analysis with tidy text data I</vt:lpstr>
      <vt:lpstr>Sentiment analysis with tidy text data II</vt:lpstr>
      <vt:lpstr>Sentiment analysis with tidy text data III</vt:lpstr>
      <vt:lpstr>Sentiment analysis with tidy text data IV</vt:lpstr>
      <vt:lpstr>Sentiment analysis of Emma I</vt:lpstr>
      <vt:lpstr>Sentiment analysis of Emma II</vt:lpstr>
      <vt:lpstr>Sentiment analysis of Emma III</vt:lpstr>
      <vt:lpstr>Sentiment analysis of Austen’s novels I</vt:lpstr>
      <vt:lpstr>Sentiment analysis of Austen’s novels II</vt:lpstr>
      <vt:lpstr>Sentiment analysis of Austen’s novels III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2: Sentiment analysis with tidy text data I</dc:title>
  <dc:creator>Wildschut, P.A. (Puck)</dc:creator>
  <cp:lastModifiedBy>Wildschut, P.A. (Puck)</cp:lastModifiedBy>
  <cp:revision>1</cp:revision>
  <dcterms:created xsi:type="dcterms:W3CDTF">2021-06-29T09:09:30Z</dcterms:created>
  <dcterms:modified xsi:type="dcterms:W3CDTF">2021-06-29T09:09:50Z</dcterms:modified>
</cp:coreProperties>
</file>