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0" r:id="rId3"/>
    <p:sldId id="281" r:id="rId4"/>
    <p:sldId id="282" r:id="rId5"/>
    <p:sldId id="283" r:id="rId6"/>
    <p:sldId id="284" r:id="rId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4569-6E2F-4B6D-B5BA-0D1BC8E8E8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8BC30BA7-CE40-444D-B123-F84583F6B2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8C7F1189-A0CF-4BD5-901B-A9F7E07275EC}"/>
              </a:ext>
            </a:extLst>
          </p:cNvPr>
          <p:cNvSpPr>
            <a:spLocks noGrp="1"/>
          </p:cNvSpPr>
          <p:nvPr>
            <p:ph type="dt" sz="half" idx="10"/>
          </p:nvPr>
        </p:nvSpPr>
        <p:spPr/>
        <p:txBody>
          <a:bodyPr/>
          <a:lstStyle/>
          <a:p>
            <a:fld id="{F10275B0-D545-466B-AAC1-AAED5B975C81}" type="datetimeFigureOut">
              <a:rPr lang="nl-NL" smtClean="0"/>
              <a:t>29-6-2021</a:t>
            </a:fld>
            <a:endParaRPr lang="nl-NL"/>
          </a:p>
        </p:txBody>
      </p:sp>
      <p:sp>
        <p:nvSpPr>
          <p:cNvPr id="5" name="Footer Placeholder 4">
            <a:extLst>
              <a:ext uri="{FF2B5EF4-FFF2-40B4-BE49-F238E27FC236}">
                <a16:creationId xmlns:a16="http://schemas.microsoft.com/office/drawing/2014/main" id="{9C451937-1BB3-473B-B3C9-6C85BB6032E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10622C9-98E8-46D4-9C9E-A517982F0BD1}"/>
              </a:ext>
            </a:extLst>
          </p:cNvPr>
          <p:cNvSpPr>
            <a:spLocks noGrp="1"/>
          </p:cNvSpPr>
          <p:nvPr>
            <p:ph type="sldNum" sz="quarter" idx="12"/>
          </p:nvPr>
        </p:nvSpPr>
        <p:spPr/>
        <p:txBody>
          <a:bodyPr/>
          <a:lstStyle/>
          <a:p>
            <a:fld id="{24A47475-CC18-4163-9352-A18B0D5219E0}" type="slidenum">
              <a:rPr lang="nl-NL" smtClean="0"/>
              <a:t>‹#›</a:t>
            </a:fld>
            <a:endParaRPr lang="nl-NL"/>
          </a:p>
        </p:txBody>
      </p:sp>
    </p:spTree>
    <p:extLst>
      <p:ext uri="{BB962C8B-B14F-4D97-AF65-F5344CB8AC3E}">
        <p14:creationId xmlns:p14="http://schemas.microsoft.com/office/powerpoint/2010/main" val="1015351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E794-20FF-4B1D-969C-832624F7A7BA}"/>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C20F08AE-0016-42EE-A7A9-F7B2BD18E6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EB032CA-FAB5-4EB8-B61E-E2A7F8020626}"/>
              </a:ext>
            </a:extLst>
          </p:cNvPr>
          <p:cNvSpPr>
            <a:spLocks noGrp="1"/>
          </p:cNvSpPr>
          <p:nvPr>
            <p:ph type="dt" sz="half" idx="10"/>
          </p:nvPr>
        </p:nvSpPr>
        <p:spPr/>
        <p:txBody>
          <a:bodyPr/>
          <a:lstStyle/>
          <a:p>
            <a:fld id="{F10275B0-D545-466B-AAC1-AAED5B975C81}" type="datetimeFigureOut">
              <a:rPr lang="nl-NL" smtClean="0"/>
              <a:t>29-6-2021</a:t>
            </a:fld>
            <a:endParaRPr lang="nl-NL"/>
          </a:p>
        </p:txBody>
      </p:sp>
      <p:sp>
        <p:nvSpPr>
          <p:cNvPr id="5" name="Footer Placeholder 4">
            <a:extLst>
              <a:ext uri="{FF2B5EF4-FFF2-40B4-BE49-F238E27FC236}">
                <a16:creationId xmlns:a16="http://schemas.microsoft.com/office/drawing/2014/main" id="{485316AB-BBD8-4D76-B44E-374B54BB1F2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7913413-4411-40F2-BFB9-B135F17B0E8D}"/>
              </a:ext>
            </a:extLst>
          </p:cNvPr>
          <p:cNvSpPr>
            <a:spLocks noGrp="1"/>
          </p:cNvSpPr>
          <p:nvPr>
            <p:ph type="sldNum" sz="quarter" idx="12"/>
          </p:nvPr>
        </p:nvSpPr>
        <p:spPr/>
        <p:txBody>
          <a:bodyPr/>
          <a:lstStyle/>
          <a:p>
            <a:fld id="{24A47475-CC18-4163-9352-A18B0D5219E0}" type="slidenum">
              <a:rPr lang="nl-NL" smtClean="0"/>
              <a:t>‹#›</a:t>
            </a:fld>
            <a:endParaRPr lang="nl-NL"/>
          </a:p>
        </p:txBody>
      </p:sp>
    </p:spTree>
    <p:extLst>
      <p:ext uri="{BB962C8B-B14F-4D97-AF65-F5344CB8AC3E}">
        <p14:creationId xmlns:p14="http://schemas.microsoft.com/office/powerpoint/2010/main" val="122221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A23BA-BE63-4D2B-B1EA-0A5FFEAD17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79A6C20A-B4DE-4819-8E05-28BC02E570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47BA07C-8F08-4355-8AAB-E2209B5F8253}"/>
              </a:ext>
            </a:extLst>
          </p:cNvPr>
          <p:cNvSpPr>
            <a:spLocks noGrp="1"/>
          </p:cNvSpPr>
          <p:nvPr>
            <p:ph type="dt" sz="half" idx="10"/>
          </p:nvPr>
        </p:nvSpPr>
        <p:spPr/>
        <p:txBody>
          <a:bodyPr/>
          <a:lstStyle/>
          <a:p>
            <a:fld id="{F10275B0-D545-466B-AAC1-AAED5B975C81}" type="datetimeFigureOut">
              <a:rPr lang="nl-NL" smtClean="0"/>
              <a:t>29-6-2021</a:t>
            </a:fld>
            <a:endParaRPr lang="nl-NL"/>
          </a:p>
        </p:txBody>
      </p:sp>
      <p:sp>
        <p:nvSpPr>
          <p:cNvPr id="5" name="Footer Placeholder 4">
            <a:extLst>
              <a:ext uri="{FF2B5EF4-FFF2-40B4-BE49-F238E27FC236}">
                <a16:creationId xmlns:a16="http://schemas.microsoft.com/office/drawing/2014/main" id="{2D622266-466C-4AA9-880F-2BB20BAF368D}"/>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36D87D06-1647-4271-AE4B-F6F78EB9C784}"/>
              </a:ext>
            </a:extLst>
          </p:cNvPr>
          <p:cNvSpPr>
            <a:spLocks noGrp="1"/>
          </p:cNvSpPr>
          <p:nvPr>
            <p:ph type="sldNum" sz="quarter" idx="12"/>
          </p:nvPr>
        </p:nvSpPr>
        <p:spPr/>
        <p:txBody>
          <a:bodyPr/>
          <a:lstStyle/>
          <a:p>
            <a:fld id="{24A47475-CC18-4163-9352-A18B0D5219E0}" type="slidenum">
              <a:rPr lang="nl-NL" smtClean="0"/>
              <a:t>‹#›</a:t>
            </a:fld>
            <a:endParaRPr lang="nl-NL"/>
          </a:p>
        </p:txBody>
      </p:sp>
    </p:spTree>
    <p:extLst>
      <p:ext uri="{BB962C8B-B14F-4D97-AF65-F5344CB8AC3E}">
        <p14:creationId xmlns:p14="http://schemas.microsoft.com/office/powerpoint/2010/main" val="352126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29B7-9629-4EA6-AA5A-F4DC79855469}"/>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BC58E5C1-EA1A-4FDA-BDC5-74E731EE22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D49ECE30-5B85-474A-83BB-877C667A2DFF}"/>
              </a:ext>
            </a:extLst>
          </p:cNvPr>
          <p:cNvSpPr>
            <a:spLocks noGrp="1"/>
          </p:cNvSpPr>
          <p:nvPr>
            <p:ph type="dt" sz="half" idx="10"/>
          </p:nvPr>
        </p:nvSpPr>
        <p:spPr/>
        <p:txBody>
          <a:bodyPr/>
          <a:lstStyle/>
          <a:p>
            <a:fld id="{F10275B0-D545-466B-AAC1-AAED5B975C81}" type="datetimeFigureOut">
              <a:rPr lang="nl-NL" smtClean="0"/>
              <a:t>29-6-2021</a:t>
            </a:fld>
            <a:endParaRPr lang="nl-NL"/>
          </a:p>
        </p:txBody>
      </p:sp>
      <p:sp>
        <p:nvSpPr>
          <p:cNvPr id="5" name="Footer Placeholder 4">
            <a:extLst>
              <a:ext uri="{FF2B5EF4-FFF2-40B4-BE49-F238E27FC236}">
                <a16:creationId xmlns:a16="http://schemas.microsoft.com/office/drawing/2014/main" id="{5FA15A3B-593C-4785-A5D1-D2E502081CB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85AB622C-5F16-4AB3-BE05-54BF935850AC}"/>
              </a:ext>
            </a:extLst>
          </p:cNvPr>
          <p:cNvSpPr>
            <a:spLocks noGrp="1"/>
          </p:cNvSpPr>
          <p:nvPr>
            <p:ph type="sldNum" sz="quarter" idx="12"/>
          </p:nvPr>
        </p:nvSpPr>
        <p:spPr/>
        <p:txBody>
          <a:bodyPr/>
          <a:lstStyle/>
          <a:p>
            <a:fld id="{24A47475-CC18-4163-9352-A18B0D5219E0}" type="slidenum">
              <a:rPr lang="nl-NL" smtClean="0"/>
              <a:t>‹#›</a:t>
            </a:fld>
            <a:endParaRPr lang="nl-NL"/>
          </a:p>
        </p:txBody>
      </p:sp>
    </p:spTree>
    <p:extLst>
      <p:ext uri="{BB962C8B-B14F-4D97-AF65-F5344CB8AC3E}">
        <p14:creationId xmlns:p14="http://schemas.microsoft.com/office/powerpoint/2010/main" val="71378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0CD5-B4AE-4175-8246-15EAB869F6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25AD1A0D-A7F2-49C5-8AF4-76D2512C1A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8D3DE6-3522-41A3-9DE8-724926FB3519}"/>
              </a:ext>
            </a:extLst>
          </p:cNvPr>
          <p:cNvSpPr>
            <a:spLocks noGrp="1"/>
          </p:cNvSpPr>
          <p:nvPr>
            <p:ph type="dt" sz="half" idx="10"/>
          </p:nvPr>
        </p:nvSpPr>
        <p:spPr/>
        <p:txBody>
          <a:bodyPr/>
          <a:lstStyle/>
          <a:p>
            <a:fld id="{F10275B0-D545-466B-AAC1-AAED5B975C81}" type="datetimeFigureOut">
              <a:rPr lang="nl-NL" smtClean="0"/>
              <a:t>29-6-2021</a:t>
            </a:fld>
            <a:endParaRPr lang="nl-NL"/>
          </a:p>
        </p:txBody>
      </p:sp>
      <p:sp>
        <p:nvSpPr>
          <p:cNvPr id="5" name="Footer Placeholder 4">
            <a:extLst>
              <a:ext uri="{FF2B5EF4-FFF2-40B4-BE49-F238E27FC236}">
                <a16:creationId xmlns:a16="http://schemas.microsoft.com/office/drawing/2014/main" id="{DA81F6FD-0716-47F0-A5DF-41060E8C4D4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7CC13AC-525D-48F3-846E-2BAF15367E7D}"/>
              </a:ext>
            </a:extLst>
          </p:cNvPr>
          <p:cNvSpPr>
            <a:spLocks noGrp="1"/>
          </p:cNvSpPr>
          <p:nvPr>
            <p:ph type="sldNum" sz="quarter" idx="12"/>
          </p:nvPr>
        </p:nvSpPr>
        <p:spPr/>
        <p:txBody>
          <a:bodyPr/>
          <a:lstStyle/>
          <a:p>
            <a:fld id="{24A47475-CC18-4163-9352-A18B0D5219E0}" type="slidenum">
              <a:rPr lang="nl-NL" smtClean="0"/>
              <a:t>‹#›</a:t>
            </a:fld>
            <a:endParaRPr lang="nl-NL"/>
          </a:p>
        </p:txBody>
      </p:sp>
    </p:spTree>
    <p:extLst>
      <p:ext uri="{BB962C8B-B14F-4D97-AF65-F5344CB8AC3E}">
        <p14:creationId xmlns:p14="http://schemas.microsoft.com/office/powerpoint/2010/main" val="1542573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E26A2-F84F-4DD5-9B21-75399766A14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81D9D120-C971-4286-815D-BC9E8B75A1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4ACBC78-D7E4-40F2-82E7-BD0B8DB789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26E1172F-24AA-44A9-94ED-62B686A733B4}"/>
              </a:ext>
            </a:extLst>
          </p:cNvPr>
          <p:cNvSpPr>
            <a:spLocks noGrp="1"/>
          </p:cNvSpPr>
          <p:nvPr>
            <p:ph type="dt" sz="half" idx="10"/>
          </p:nvPr>
        </p:nvSpPr>
        <p:spPr/>
        <p:txBody>
          <a:bodyPr/>
          <a:lstStyle/>
          <a:p>
            <a:fld id="{F10275B0-D545-466B-AAC1-AAED5B975C81}" type="datetimeFigureOut">
              <a:rPr lang="nl-NL" smtClean="0"/>
              <a:t>29-6-2021</a:t>
            </a:fld>
            <a:endParaRPr lang="nl-NL"/>
          </a:p>
        </p:txBody>
      </p:sp>
      <p:sp>
        <p:nvSpPr>
          <p:cNvPr id="6" name="Footer Placeholder 5">
            <a:extLst>
              <a:ext uri="{FF2B5EF4-FFF2-40B4-BE49-F238E27FC236}">
                <a16:creationId xmlns:a16="http://schemas.microsoft.com/office/drawing/2014/main" id="{79582C48-F058-482E-8716-1DE90D1F664B}"/>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B1CB423-F573-4161-B71F-581D44BFA85A}"/>
              </a:ext>
            </a:extLst>
          </p:cNvPr>
          <p:cNvSpPr>
            <a:spLocks noGrp="1"/>
          </p:cNvSpPr>
          <p:nvPr>
            <p:ph type="sldNum" sz="quarter" idx="12"/>
          </p:nvPr>
        </p:nvSpPr>
        <p:spPr/>
        <p:txBody>
          <a:bodyPr/>
          <a:lstStyle/>
          <a:p>
            <a:fld id="{24A47475-CC18-4163-9352-A18B0D5219E0}" type="slidenum">
              <a:rPr lang="nl-NL" smtClean="0"/>
              <a:t>‹#›</a:t>
            </a:fld>
            <a:endParaRPr lang="nl-NL"/>
          </a:p>
        </p:txBody>
      </p:sp>
    </p:spTree>
    <p:extLst>
      <p:ext uri="{BB962C8B-B14F-4D97-AF65-F5344CB8AC3E}">
        <p14:creationId xmlns:p14="http://schemas.microsoft.com/office/powerpoint/2010/main" val="171477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69D02-8324-4AFD-89EE-82EFBDD44487}"/>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C35F394-2531-491E-B8DE-2CE859A92D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F1D2D4-E2AB-4178-8603-DC9220E2F3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C2074409-C33C-4E7B-AF46-901B1FC717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E94466-F19F-4BBE-B252-4409AC54F8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1379A820-F631-4A55-AF9B-C7F90CEE338C}"/>
              </a:ext>
            </a:extLst>
          </p:cNvPr>
          <p:cNvSpPr>
            <a:spLocks noGrp="1"/>
          </p:cNvSpPr>
          <p:nvPr>
            <p:ph type="dt" sz="half" idx="10"/>
          </p:nvPr>
        </p:nvSpPr>
        <p:spPr/>
        <p:txBody>
          <a:bodyPr/>
          <a:lstStyle/>
          <a:p>
            <a:fld id="{F10275B0-D545-466B-AAC1-AAED5B975C81}" type="datetimeFigureOut">
              <a:rPr lang="nl-NL" smtClean="0"/>
              <a:t>29-6-2021</a:t>
            </a:fld>
            <a:endParaRPr lang="nl-NL"/>
          </a:p>
        </p:txBody>
      </p:sp>
      <p:sp>
        <p:nvSpPr>
          <p:cNvPr id="8" name="Footer Placeholder 7">
            <a:extLst>
              <a:ext uri="{FF2B5EF4-FFF2-40B4-BE49-F238E27FC236}">
                <a16:creationId xmlns:a16="http://schemas.microsoft.com/office/drawing/2014/main" id="{48FC24EF-A1A3-4906-BFDA-62604849BFDC}"/>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371B37AF-5210-4E1B-8C33-450BBB4E616B}"/>
              </a:ext>
            </a:extLst>
          </p:cNvPr>
          <p:cNvSpPr>
            <a:spLocks noGrp="1"/>
          </p:cNvSpPr>
          <p:nvPr>
            <p:ph type="sldNum" sz="quarter" idx="12"/>
          </p:nvPr>
        </p:nvSpPr>
        <p:spPr/>
        <p:txBody>
          <a:bodyPr/>
          <a:lstStyle/>
          <a:p>
            <a:fld id="{24A47475-CC18-4163-9352-A18B0D5219E0}" type="slidenum">
              <a:rPr lang="nl-NL" smtClean="0"/>
              <a:t>‹#›</a:t>
            </a:fld>
            <a:endParaRPr lang="nl-NL"/>
          </a:p>
        </p:txBody>
      </p:sp>
    </p:spTree>
    <p:extLst>
      <p:ext uri="{BB962C8B-B14F-4D97-AF65-F5344CB8AC3E}">
        <p14:creationId xmlns:p14="http://schemas.microsoft.com/office/powerpoint/2010/main" val="147465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438D-0F44-498A-838D-BFDF4FF01473}"/>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6D416A5F-F445-401B-9924-89A9FF5F9F8D}"/>
              </a:ext>
            </a:extLst>
          </p:cNvPr>
          <p:cNvSpPr>
            <a:spLocks noGrp="1"/>
          </p:cNvSpPr>
          <p:nvPr>
            <p:ph type="dt" sz="half" idx="10"/>
          </p:nvPr>
        </p:nvSpPr>
        <p:spPr/>
        <p:txBody>
          <a:bodyPr/>
          <a:lstStyle/>
          <a:p>
            <a:fld id="{F10275B0-D545-466B-AAC1-AAED5B975C81}" type="datetimeFigureOut">
              <a:rPr lang="nl-NL" smtClean="0"/>
              <a:t>29-6-2021</a:t>
            </a:fld>
            <a:endParaRPr lang="nl-NL"/>
          </a:p>
        </p:txBody>
      </p:sp>
      <p:sp>
        <p:nvSpPr>
          <p:cNvPr id="4" name="Footer Placeholder 3">
            <a:extLst>
              <a:ext uri="{FF2B5EF4-FFF2-40B4-BE49-F238E27FC236}">
                <a16:creationId xmlns:a16="http://schemas.microsoft.com/office/drawing/2014/main" id="{C4D525F4-C1B9-4C0E-83DE-D27178BA44EF}"/>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EAA0F496-3401-4B40-8109-3840C6B93EF5}"/>
              </a:ext>
            </a:extLst>
          </p:cNvPr>
          <p:cNvSpPr>
            <a:spLocks noGrp="1"/>
          </p:cNvSpPr>
          <p:nvPr>
            <p:ph type="sldNum" sz="quarter" idx="12"/>
          </p:nvPr>
        </p:nvSpPr>
        <p:spPr/>
        <p:txBody>
          <a:bodyPr/>
          <a:lstStyle/>
          <a:p>
            <a:fld id="{24A47475-CC18-4163-9352-A18B0D5219E0}" type="slidenum">
              <a:rPr lang="nl-NL" smtClean="0"/>
              <a:t>‹#›</a:t>
            </a:fld>
            <a:endParaRPr lang="nl-NL"/>
          </a:p>
        </p:txBody>
      </p:sp>
    </p:spTree>
    <p:extLst>
      <p:ext uri="{BB962C8B-B14F-4D97-AF65-F5344CB8AC3E}">
        <p14:creationId xmlns:p14="http://schemas.microsoft.com/office/powerpoint/2010/main" val="3115315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3E2A35-969C-4551-B2AE-04A9D7317841}"/>
              </a:ext>
            </a:extLst>
          </p:cNvPr>
          <p:cNvSpPr>
            <a:spLocks noGrp="1"/>
          </p:cNvSpPr>
          <p:nvPr>
            <p:ph type="dt" sz="half" idx="10"/>
          </p:nvPr>
        </p:nvSpPr>
        <p:spPr/>
        <p:txBody>
          <a:bodyPr/>
          <a:lstStyle/>
          <a:p>
            <a:fld id="{F10275B0-D545-466B-AAC1-AAED5B975C81}" type="datetimeFigureOut">
              <a:rPr lang="nl-NL" smtClean="0"/>
              <a:t>29-6-2021</a:t>
            </a:fld>
            <a:endParaRPr lang="nl-NL"/>
          </a:p>
        </p:txBody>
      </p:sp>
      <p:sp>
        <p:nvSpPr>
          <p:cNvPr id="3" name="Footer Placeholder 2">
            <a:extLst>
              <a:ext uri="{FF2B5EF4-FFF2-40B4-BE49-F238E27FC236}">
                <a16:creationId xmlns:a16="http://schemas.microsoft.com/office/drawing/2014/main" id="{0FF2A398-FC28-49AA-B88C-6B2AD4647DE2}"/>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D86F8823-4F97-4327-85F4-FEA9138EFC3B}"/>
              </a:ext>
            </a:extLst>
          </p:cNvPr>
          <p:cNvSpPr>
            <a:spLocks noGrp="1"/>
          </p:cNvSpPr>
          <p:nvPr>
            <p:ph type="sldNum" sz="quarter" idx="12"/>
          </p:nvPr>
        </p:nvSpPr>
        <p:spPr/>
        <p:txBody>
          <a:bodyPr/>
          <a:lstStyle/>
          <a:p>
            <a:fld id="{24A47475-CC18-4163-9352-A18B0D5219E0}" type="slidenum">
              <a:rPr lang="nl-NL" smtClean="0"/>
              <a:t>‹#›</a:t>
            </a:fld>
            <a:endParaRPr lang="nl-NL"/>
          </a:p>
        </p:txBody>
      </p:sp>
    </p:spTree>
    <p:extLst>
      <p:ext uri="{BB962C8B-B14F-4D97-AF65-F5344CB8AC3E}">
        <p14:creationId xmlns:p14="http://schemas.microsoft.com/office/powerpoint/2010/main" val="356274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28A0-6961-45EA-A8F7-98B5F5DE94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B9C19ABB-9939-4942-B159-40A0682A38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DED01A63-FF96-4E14-9238-C47184E39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2E4577-AC34-41B7-B8AA-237836EE7937}"/>
              </a:ext>
            </a:extLst>
          </p:cNvPr>
          <p:cNvSpPr>
            <a:spLocks noGrp="1"/>
          </p:cNvSpPr>
          <p:nvPr>
            <p:ph type="dt" sz="half" idx="10"/>
          </p:nvPr>
        </p:nvSpPr>
        <p:spPr/>
        <p:txBody>
          <a:bodyPr/>
          <a:lstStyle/>
          <a:p>
            <a:fld id="{F10275B0-D545-466B-AAC1-AAED5B975C81}" type="datetimeFigureOut">
              <a:rPr lang="nl-NL" smtClean="0"/>
              <a:t>29-6-2021</a:t>
            </a:fld>
            <a:endParaRPr lang="nl-NL"/>
          </a:p>
        </p:txBody>
      </p:sp>
      <p:sp>
        <p:nvSpPr>
          <p:cNvPr id="6" name="Footer Placeholder 5">
            <a:extLst>
              <a:ext uri="{FF2B5EF4-FFF2-40B4-BE49-F238E27FC236}">
                <a16:creationId xmlns:a16="http://schemas.microsoft.com/office/drawing/2014/main" id="{7BB168B8-CEE9-4531-9AE3-161F1171A88A}"/>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679A59E-02D1-456C-9D4E-4E1DBAE67F4E}"/>
              </a:ext>
            </a:extLst>
          </p:cNvPr>
          <p:cNvSpPr>
            <a:spLocks noGrp="1"/>
          </p:cNvSpPr>
          <p:nvPr>
            <p:ph type="sldNum" sz="quarter" idx="12"/>
          </p:nvPr>
        </p:nvSpPr>
        <p:spPr/>
        <p:txBody>
          <a:bodyPr/>
          <a:lstStyle/>
          <a:p>
            <a:fld id="{24A47475-CC18-4163-9352-A18B0D5219E0}" type="slidenum">
              <a:rPr lang="nl-NL" smtClean="0"/>
              <a:t>‹#›</a:t>
            </a:fld>
            <a:endParaRPr lang="nl-NL"/>
          </a:p>
        </p:txBody>
      </p:sp>
    </p:spTree>
    <p:extLst>
      <p:ext uri="{BB962C8B-B14F-4D97-AF65-F5344CB8AC3E}">
        <p14:creationId xmlns:p14="http://schemas.microsoft.com/office/powerpoint/2010/main" val="1586113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C03B-005C-4E32-8A56-34F716199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B1E66EED-2A0D-4632-AA72-BA08E1F769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9E6090C9-E590-4C60-9A9D-1600891F3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F8D8B5-7566-4A77-8208-9A5F8A9DBFD4}"/>
              </a:ext>
            </a:extLst>
          </p:cNvPr>
          <p:cNvSpPr>
            <a:spLocks noGrp="1"/>
          </p:cNvSpPr>
          <p:nvPr>
            <p:ph type="dt" sz="half" idx="10"/>
          </p:nvPr>
        </p:nvSpPr>
        <p:spPr/>
        <p:txBody>
          <a:bodyPr/>
          <a:lstStyle/>
          <a:p>
            <a:fld id="{F10275B0-D545-466B-AAC1-AAED5B975C81}" type="datetimeFigureOut">
              <a:rPr lang="nl-NL" smtClean="0"/>
              <a:t>29-6-2021</a:t>
            </a:fld>
            <a:endParaRPr lang="nl-NL"/>
          </a:p>
        </p:txBody>
      </p:sp>
      <p:sp>
        <p:nvSpPr>
          <p:cNvPr id="6" name="Footer Placeholder 5">
            <a:extLst>
              <a:ext uri="{FF2B5EF4-FFF2-40B4-BE49-F238E27FC236}">
                <a16:creationId xmlns:a16="http://schemas.microsoft.com/office/drawing/2014/main" id="{81AC04AB-0A64-46E5-BFF3-9392994E8CCB}"/>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111630A0-3107-4FF3-81BB-4722C1651054}"/>
              </a:ext>
            </a:extLst>
          </p:cNvPr>
          <p:cNvSpPr>
            <a:spLocks noGrp="1"/>
          </p:cNvSpPr>
          <p:nvPr>
            <p:ph type="sldNum" sz="quarter" idx="12"/>
          </p:nvPr>
        </p:nvSpPr>
        <p:spPr/>
        <p:txBody>
          <a:bodyPr/>
          <a:lstStyle/>
          <a:p>
            <a:fld id="{24A47475-CC18-4163-9352-A18B0D5219E0}" type="slidenum">
              <a:rPr lang="nl-NL" smtClean="0"/>
              <a:t>‹#›</a:t>
            </a:fld>
            <a:endParaRPr lang="nl-NL"/>
          </a:p>
        </p:txBody>
      </p:sp>
    </p:spTree>
    <p:extLst>
      <p:ext uri="{BB962C8B-B14F-4D97-AF65-F5344CB8AC3E}">
        <p14:creationId xmlns:p14="http://schemas.microsoft.com/office/powerpoint/2010/main" val="38264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DD45D8-3E63-47A0-93C2-BA5595F57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46F96915-CDEE-4B5E-9210-8133C9AD40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6AFC925-24FE-42F5-9A1A-CAE20F4E7B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0275B0-D545-466B-AAC1-AAED5B975C81}" type="datetimeFigureOut">
              <a:rPr lang="nl-NL" smtClean="0"/>
              <a:t>29-6-2021</a:t>
            </a:fld>
            <a:endParaRPr lang="nl-NL"/>
          </a:p>
        </p:txBody>
      </p:sp>
      <p:sp>
        <p:nvSpPr>
          <p:cNvPr id="5" name="Footer Placeholder 4">
            <a:extLst>
              <a:ext uri="{FF2B5EF4-FFF2-40B4-BE49-F238E27FC236}">
                <a16:creationId xmlns:a16="http://schemas.microsoft.com/office/drawing/2014/main" id="{3087E77D-3E72-4D51-AA3A-E64E98F07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8194E6B4-ED93-4FA1-968A-2EA8C018F0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47475-CC18-4163-9352-A18B0D5219E0}" type="slidenum">
              <a:rPr lang="nl-NL" smtClean="0"/>
              <a:t>‹#›</a:t>
            </a:fld>
            <a:endParaRPr lang="nl-NL"/>
          </a:p>
        </p:txBody>
      </p:sp>
    </p:spTree>
    <p:extLst>
      <p:ext uri="{BB962C8B-B14F-4D97-AF65-F5344CB8AC3E}">
        <p14:creationId xmlns:p14="http://schemas.microsoft.com/office/powerpoint/2010/main" val="1719598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9A12-CFBD-4DC3-A81E-5293186102DA}"/>
              </a:ext>
            </a:extLst>
          </p:cNvPr>
          <p:cNvSpPr>
            <a:spLocks noGrp="1"/>
          </p:cNvSpPr>
          <p:nvPr>
            <p:ph type="title"/>
          </p:nvPr>
        </p:nvSpPr>
        <p:spPr/>
        <p:txBody>
          <a:bodyPr/>
          <a:lstStyle/>
          <a:p>
            <a:r>
              <a:rPr lang="en-US" dirty="0"/>
              <a:t>Part 3: Analyzing word and document frequency: </a:t>
            </a:r>
            <a:r>
              <a:rPr lang="en-US" dirty="0" err="1"/>
              <a:t>tf-idf</a:t>
            </a:r>
            <a:endParaRPr lang="nl-NL" dirty="0"/>
          </a:p>
        </p:txBody>
      </p:sp>
      <p:sp>
        <p:nvSpPr>
          <p:cNvPr id="3" name="Content Placeholder 2">
            <a:extLst>
              <a:ext uri="{FF2B5EF4-FFF2-40B4-BE49-F238E27FC236}">
                <a16:creationId xmlns:a16="http://schemas.microsoft.com/office/drawing/2014/main" id="{537A99C1-38D8-4C0F-ABEF-D8816C60EED7}"/>
              </a:ext>
            </a:extLst>
          </p:cNvPr>
          <p:cNvSpPr>
            <a:spLocks noGrp="1"/>
          </p:cNvSpPr>
          <p:nvPr>
            <p:ph idx="1"/>
          </p:nvPr>
        </p:nvSpPr>
        <p:spPr>
          <a:xfrm>
            <a:off x="838200" y="1825624"/>
            <a:ext cx="10515600" cy="4951095"/>
          </a:xfrm>
        </p:spPr>
        <p:txBody>
          <a:bodyPr>
            <a:normAutofit/>
          </a:bodyPr>
          <a:lstStyle/>
          <a:p>
            <a:r>
              <a:rPr lang="en-US" dirty="0"/>
              <a:t>In the previous exercises we looked at </a:t>
            </a:r>
            <a:r>
              <a:rPr lang="en-US" i="1" dirty="0"/>
              <a:t>term frequency </a:t>
            </a:r>
            <a:r>
              <a:rPr lang="en-US" dirty="0"/>
              <a:t>(</a:t>
            </a:r>
            <a:r>
              <a:rPr lang="en-US" dirty="0" err="1"/>
              <a:t>tf</a:t>
            </a:r>
            <a:r>
              <a:rPr lang="en-US" dirty="0"/>
              <a:t>), meaning how frequently a word occurs in a document in a specific way.</a:t>
            </a:r>
          </a:p>
          <a:p>
            <a:r>
              <a:rPr lang="en-US" dirty="0"/>
              <a:t>We removed stop words from our analysis, since they are highly frequent. But we can do better than that! We can actually keep the stop words, since they might be important as well. </a:t>
            </a:r>
          </a:p>
          <a:p>
            <a:pPr lvl="1"/>
            <a:r>
              <a:rPr lang="en-US" dirty="0"/>
              <a:t>We can then look at the </a:t>
            </a:r>
            <a:r>
              <a:rPr lang="nl-NL" i="1" dirty="0"/>
              <a:t>inverse document </a:t>
            </a:r>
            <a:r>
              <a:rPr lang="nl-NL" i="1" dirty="0" err="1"/>
              <a:t>frequency</a:t>
            </a:r>
            <a:r>
              <a:rPr lang="nl-NL" dirty="0"/>
              <a:t> (</a:t>
            </a:r>
            <a:r>
              <a:rPr lang="nl-NL" dirty="0" err="1"/>
              <a:t>idf</a:t>
            </a:r>
            <a:r>
              <a:rPr lang="nl-NL" dirty="0"/>
              <a:t>)</a:t>
            </a:r>
            <a:r>
              <a:rPr lang="en-US" dirty="0"/>
              <a:t>, which decreases the weight for commonly used words and increases the weight for words that are not used very much in a collection of documents.</a:t>
            </a:r>
          </a:p>
          <a:p>
            <a:r>
              <a:rPr lang="en-US" dirty="0"/>
              <a:t>This can be combined with term frequency to calculate a term’s</a:t>
            </a:r>
            <a:r>
              <a:rPr lang="en-US" i="1" dirty="0"/>
              <a:t> </a:t>
            </a:r>
            <a:r>
              <a:rPr lang="en-US" i="1" dirty="0" err="1"/>
              <a:t>tf-idf</a:t>
            </a:r>
            <a:r>
              <a:rPr lang="en-US" i="1" dirty="0"/>
              <a:t> </a:t>
            </a:r>
            <a:r>
              <a:rPr lang="en-US" dirty="0"/>
              <a:t>(the two quantities multiplied together), </a:t>
            </a:r>
            <a:r>
              <a:rPr lang="en-US" i="1" dirty="0"/>
              <a:t>the frequency of a term adjusted for how rarely it is used</a:t>
            </a:r>
            <a:r>
              <a:rPr lang="en-US" dirty="0"/>
              <a:t>.</a:t>
            </a:r>
            <a:endParaRPr lang="nl-NL" dirty="0"/>
          </a:p>
        </p:txBody>
      </p:sp>
    </p:spTree>
    <p:extLst>
      <p:ext uri="{BB962C8B-B14F-4D97-AF65-F5344CB8AC3E}">
        <p14:creationId xmlns:p14="http://schemas.microsoft.com/office/powerpoint/2010/main" val="403992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E9BD-7C14-453F-8A8F-876B20D33DE8}"/>
              </a:ext>
            </a:extLst>
          </p:cNvPr>
          <p:cNvSpPr>
            <a:spLocks noGrp="1"/>
          </p:cNvSpPr>
          <p:nvPr>
            <p:ph type="title"/>
          </p:nvPr>
        </p:nvSpPr>
        <p:spPr/>
        <p:txBody>
          <a:bodyPr/>
          <a:lstStyle/>
          <a:p>
            <a:r>
              <a:rPr lang="en-US" dirty="0"/>
              <a:t>Term frequency in Austen’s novels I</a:t>
            </a:r>
            <a:endParaRPr lang="nl-NL" dirty="0"/>
          </a:p>
        </p:txBody>
      </p:sp>
      <p:sp>
        <p:nvSpPr>
          <p:cNvPr id="3" name="Content Placeholder 2">
            <a:extLst>
              <a:ext uri="{FF2B5EF4-FFF2-40B4-BE49-F238E27FC236}">
                <a16:creationId xmlns:a16="http://schemas.microsoft.com/office/drawing/2014/main" id="{8CBFD01B-835E-4417-9093-BDFC6ED8E31F}"/>
              </a:ext>
            </a:extLst>
          </p:cNvPr>
          <p:cNvSpPr>
            <a:spLocks noGrp="1"/>
          </p:cNvSpPr>
          <p:nvPr>
            <p:ph idx="1"/>
          </p:nvPr>
        </p:nvSpPr>
        <p:spPr/>
        <p:txBody>
          <a:bodyPr/>
          <a:lstStyle/>
          <a:p>
            <a:r>
              <a:rPr lang="en-US" dirty="0"/>
              <a:t>So, let’s try and find the important words Austen’s novels. We will use the statistic </a:t>
            </a:r>
            <a:r>
              <a:rPr lang="en-US" dirty="0" err="1"/>
              <a:t>tf-idf</a:t>
            </a:r>
            <a:r>
              <a:rPr lang="en-US" dirty="0"/>
              <a:t> to measure this. The inverse document frequency for any given term is defined as</a:t>
            </a:r>
          </a:p>
          <a:p>
            <a:endParaRPr lang="en-US" dirty="0"/>
          </a:p>
          <a:p>
            <a:endParaRPr lang="en-US" dirty="0"/>
          </a:p>
          <a:p>
            <a:endParaRPr lang="en-US" dirty="0"/>
          </a:p>
          <a:p>
            <a:pPr marL="0" indent="0">
              <a:buNone/>
            </a:pPr>
            <a:endParaRPr lang="en-US" dirty="0"/>
          </a:p>
          <a:p>
            <a:pPr marL="0" indent="0">
              <a:buNone/>
            </a:pPr>
            <a:endParaRPr lang="en-US" dirty="0"/>
          </a:p>
          <a:p>
            <a:r>
              <a:rPr lang="en-US" dirty="0"/>
              <a:t>No worries, we have the skills to put this into code!</a:t>
            </a:r>
          </a:p>
          <a:p>
            <a:endParaRPr lang="en-US" dirty="0"/>
          </a:p>
          <a:p>
            <a:endParaRPr lang="nl-NL" dirty="0"/>
          </a:p>
        </p:txBody>
      </p:sp>
      <p:pic>
        <p:nvPicPr>
          <p:cNvPr id="6" name="Picture 5">
            <a:extLst>
              <a:ext uri="{FF2B5EF4-FFF2-40B4-BE49-F238E27FC236}">
                <a16:creationId xmlns:a16="http://schemas.microsoft.com/office/drawing/2014/main" id="{BA9756AE-8B80-42CA-86D6-7B504864A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714" y="3308067"/>
            <a:ext cx="9235433" cy="1558335"/>
          </a:xfrm>
          <a:prstGeom prst="rect">
            <a:avLst/>
          </a:prstGeom>
        </p:spPr>
      </p:pic>
    </p:spTree>
    <p:extLst>
      <p:ext uri="{BB962C8B-B14F-4D97-AF65-F5344CB8AC3E}">
        <p14:creationId xmlns:p14="http://schemas.microsoft.com/office/powerpoint/2010/main" val="193054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F4D1-F142-4EDF-9D8A-E4FEDE79BE82}"/>
              </a:ext>
            </a:extLst>
          </p:cNvPr>
          <p:cNvSpPr>
            <a:spLocks noGrp="1"/>
          </p:cNvSpPr>
          <p:nvPr>
            <p:ph type="title"/>
          </p:nvPr>
        </p:nvSpPr>
        <p:spPr>
          <a:xfrm>
            <a:off x="838200" y="0"/>
            <a:ext cx="10515600" cy="1325563"/>
          </a:xfrm>
        </p:spPr>
        <p:txBody>
          <a:bodyPr/>
          <a:lstStyle/>
          <a:p>
            <a:r>
              <a:rPr lang="en-US" dirty="0"/>
              <a:t>Term frequency in Austen’s novels II</a:t>
            </a:r>
            <a:endParaRPr lang="nl-NL" dirty="0"/>
          </a:p>
        </p:txBody>
      </p:sp>
      <p:sp>
        <p:nvSpPr>
          <p:cNvPr id="3" name="Content Placeholder 2">
            <a:extLst>
              <a:ext uri="{FF2B5EF4-FFF2-40B4-BE49-F238E27FC236}">
                <a16:creationId xmlns:a16="http://schemas.microsoft.com/office/drawing/2014/main" id="{80C450A2-2014-472C-B9EF-71DF8DB9D08A}"/>
              </a:ext>
            </a:extLst>
          </p:cNvPr>
          <p:cNvSpPr>
            <a:spLocks noGrp="1"/>
          </p:cNvSpPr>
          <p:nvPr>
            <p:ph idx="1"/>
          </p:nvPr>
        </p:nvSpPr>
        <p:spPr>
          <a:xfrm>
            <a:off x="838200" y="1259206"/>
            <a:ext cx="10515600" cy="5598794"/>
          </a:xfrm>
        </p:spPr>
        <p:txBody>
          <a:bodyPr>
            <a:normAutofit fontScale="25000" lnSpcReduction="20000"/>
          </a:bodyPr>
          <a:lstStyle/>
          <a:p>
            <a:pPr marL="0" indent="0">
              <a:buNone/>
            </a:pPr>
            <a:r>
              <a:rPr lang="en-US" sz="11200" i="1" dirty="0"/>
              <a:t>Exercise 10</a:t>
            </a:r>
          </a:p>
          <a:p>
            <a:pPr marL="0" indent="0">
              <a:buNone/>
            </a:pPr>
            <a:r>
              <a:rPr lang="en-US" sz="11200" dirty="0"/>
              <a:t>10a. Let’s start by looking at the novels of Austen and examine first term frequency, then </a:t>
            </a:r>
            <a:r>
              <a:rPr lang="en-US" sz="11200" dirty="0" err="1"/>
              <a:t>tf-idf</a:t>
            </a:r>
            <a:r>
              <a:rPr lang="en-US" sz="11200" dirty="0"/>
              <a:t>. We can start just by using </a:t>
            </a:r>
            <a:r>
              <a:rPr lang="en-US" sz="9600" dirty="0" err="1"/>
              <a:t>dplyr</a:t>
            </a:r>
            <a:r>
              <a:rPr lang="en-US" sz="11200" dirty="0"/>
              <a:t> verbs such as </a:t>
            </a:r>
            <a:r>
              <a:rPr lang="en-US" sz="9600" dirty="0" err="1"/>
              <a:t>group_by</a:t>
            </a:r>
            <a:r>
              <a:rPr lang="en-US" sz="9600" dirty="0"/>
              <a:t>() </a:t>
            </a:r>
            <a:r>
              <a:rPr lang="en-US" sz="11200" dirty="0"/>
              <a:t>and</a:t>
            </a:r>
            <a:r>
              <a:rPr lang="en-US" sz="9600" dirty="0"/>
              <a:t> join()</a:t>
            </a:r>
            <a:r>
              <a:rPr lang="en-US" sz="11200" dirty="0"/>
              <a:t>. Can you fill in the blanks in the code below based on what you have learned so far and determine the most commonly used words in the novels? (Let’s also calculate the total words in each novel here, for later use)</a:t>
            </a:r>
          </a:p>
          <a:p>
            <a:pPr marL="0" indent="0">
              <a:buNone/>
            </a:pPr>
            <a:endParaRPr lang="en-US" dirty="0"/>
          </a:p>
          <a:p>
            <a:pPr marL="0" indent="0">
              <a:buNone/>
            </a:pPr>
            <a:r>
              <a:rPr lang="en-US" sz="4000" dirty="0"/>
              <a:t>library(</a:t>
            </a:r>
            <a:r>
              <a:rPr lang="en-US" sz="4000" dirty="0" err="1"/>
              <a:t>dplyr</a:t>
            </a:r>
            <a:r>
              <a:rPr lang="en-US" sz="4000" dirty="0"/>
              <a:t>)</a:t>
            </a:r>
          </a:p>
          <a:p>
            <a:pPr marL="0" indent="0">
              <a:buNone/>
            </a:pPr>
            <a:r>
              <a:rPr lang="en-US" sz="4000" dirty="0"/>
              <a:t>library(</a:t>
            </a:r>
            <a:r>
              <a:rPr lang="en-US" sz="4000" dirty="0" err="1"/>
              <a:t>janeaustenr</a:t>
            </a:r>
            <a:r>
              <a:rPr lang="en-US" sz="4000" dirty="0"/>
              <a:t>)</a:t>
            </a:r>
          </a:p>
          <a:p>
            <a:pPr marL="0" indent="0">
              <a:buNone/>
            </a:pPr>
            <a:r>
              <a:rPr lang="en-US" sz="4000" dirty="0"/>
              <a:t>library(</a:t>
            </a:r>
            <a:r>
              <a:rPr lang="en-US" sz="4000" dirty="0" err="1"/>
              <a:t>tidytext</a:t>
            </a:r>
            <a:r>
              <a:rPr lang="en-US" sz="4000" dirty="0"/>
              <a:t>)</a:t>
            </a:r>
          </a:p>
          <a:p>
            <a:pPr marL="0" indent="0">
              <a:buNone/>
            </a:pPr>
            <a:endParaRPr lang="en-US" sz="4000" dirty="0"/>
          </a:p>
          <a:p>
            <a:pPr marL="0" indent="0">
              <a:buNone/>
            </a:pPr>
            <a:r>
              <a:rPr lang="en-US" sz="4000" dirty="0" err="1"/>
              <a:t>book_words</a:t>
            </a:r>
            <a:r>
              <a:rPr lang="en-US" sz="4000" dirty="0"/>
              <a:t> &lt;- </a:t>
            </a:r>
            <a:r>
              <a:rPr lang="en-US" sz="4000" dirty="0" err="1"/>
              <a:t>austen_books</a:t>
            </a:r>
            <a:r>
              <a:rPr lang="en-US" sz="4000" dirty="0"/>
              <a:t>() %&gt;%</a:t>
            </a:r>
          </a:p>
          <a:p>
            <a:pPr marL="0" indent="0">
              <a:buNone/>
            </a:pPr>
            <a:r>
              <a:rPr lang="en-US" sz="4000" dirty="0"/>
              <a:t>  </a:t>
            </a:r>
            <a:r>
              <a:rPr lang="en-US" sz="4000" dirty="0" err="1"/>
              <a:t>unnest_tokens</a:t>
            </a:r>
            <a:r>
              <a:rPr lang="en-US" sz="4000" dirty="0"/>
              <a:t>(</a:t>
            </a:r>
            <a:r>
              <a:rPr lang="en-US" sz="4000" b="1" dirty="0">
                <a:solidFill>
                  <a:srgbClr val="FF0000"/>
                </a:solidFill>
              </a:rPr>
              <a:t>???,???</a:t>
            </a:r>
            <a:r>
              <a:rPr lang="en-US" sz="4000" dirty="0"/>
              <a:t>) %&gt;%</a:t>
            </a:r>
          </a:p>
          <a:p>
            <a:pPr marL="0" indent="0">
              <a:buNone/>
            </a:pPr>
            <a:r>
              <a:rPr lang="en-US" sz="4000" dirty="0"/>
              <a:t>  count(book, word, sort = TRUE)</a:t>
            </a:r>
          </a:p>
          <a:p>
            <a:pPr marL="0" indent="0">
              <a:buNone/>
            </a:pPr>
            <a:endParaRPr lang="en-US" sz="4000" dirty="0"/>
          </a:p>
          <a:p>
            <a:pPr marL="0" indent="0">
              <a:buNone/>
            </a:pPr>
            <a:r>
              <a:rPr lang="en-US" sz="4000" dirty="0" err="1"/>
              <a:t>total_words</a:t>
            </a:r>
            <a:r>
              <a:rPr lang="en-US" sz="4000" dirty="0"/>
              <a:t> &lt;- </a:t>
            </a:r>
            <a:r>
              <a:rPr lang="en-US" sz="4000" dirty="0" err="1"/>
              <a:t>book_words</a:t>
            </a:r>
            <a:r>
              <a:rPr lang="en-US" sz="4000" dirty="0"/>
              <a:t> %&gt;% </a:t>
            </a:r>
          </a:p>
          <a:p>
            <a:pPr marL="0" indent="0">
              <a:buNone/>
            </a:pPr>
            <a:r>
              <a:rPr lang="en-US" sz="4000" dirty="0"/>
              <a:t>  </a:t>
            </a:r>
            <a:r>
              <a:rPr lang="en-US" sz="4000" dirty="0" err="1"/>
              <a:t>group_by</a:t>
            </a:r>
            <a:r>
              <a:rPr lang="en-US" sz="4000" dirty="0"/>
              <a:t>(</a:t>
            </a:r>
            <a:r>
              <a:rPr lang="en-US" sz="4000" b="1" dirty="0">
                <a:solidFill>
                  <a:srgbClr val="FF0000"/>
                </a:solidFill>
              </a:rPr>
              <a:t>???</a:t>
            </a:r>
            <a:r>
              <a:rPr lang="en-US" sz="4000" dirty="0"/>
              <a:t>) %&gt;% </a:t>
            </a:r>
          </a:p>
          <a:p>
            <a:pPr marL="0" indent="0">
              <a:buNone/>
            </a:pPr>
            <a:r>
              <a:rPr lang="en-US" sz="4000" dirty="0"/>
              <a:t>  summarize(total = sum(n))</a:t>
            </a:r>
          </a:p>
          <a:p>
            <a:pPr marL="0" indent="0">
              <a:buNone/>
            </a:pPr>
            <a:endParaRPr lang="en-US" sz="4000" dirty="0"/>
          </a:p>
          <a:p>
            <a:pPr marL="0" indent="0">
              <a:buNone/>
            </a:pPr>
            <a:r>
              <a:rPr lang="en-US" sz="4000" dirty="0" err="1"/>
              <a:t>book_words</a:t>
            </a:r>
            <a:r>
              <a:rPr lang="en-US" sz="4000" dirty="0"/>
              <a:t> &lt;- </a:t>
            </a:r>
            <a:r>
              <a:rPr lang="en-US" sz="4000" dirty="0" err="1"/>
              <a:t>left_join</a:t>
            </a:r>
            <a:r>
              <a:rPr lang="en-US" sz="4000" dirty="0"/>
              <a:t>(</a:t>
            </a:r>
            <a:r>
              <a:rPr lang="en-US" sz="4000" dirty="0" err="1"/>
              <a:t>book_words</a:t>
            </a:r>
            <a:r>
              <a:rPr lang="en-US" sz="4000" dirty="0"/>
              <a:t>, </a:t>
            </a:r>
            <a:r>
              <a:rPr lang="en-US" sz="4000" dirty="0" err="1"/>
              <a:t>total_words</a:t>
            </a:r>
            <a:r>
              <a:rPr lang="en-US" sz="4000" dirty="0"/>
              <a:t>)</a:t>
            </a:r>
          </a:p>
          <a:p>
            <a:pPr marL="0" indent="0">
              <a:buNone/>
            </a:pPr>
            <a:endParaRPr lang="en-US" sz="4000" dirty="0"/>
          </a:p>
          <a:p>
            <a:pPr marL="0" indent="0">
              <a:buNone/>
            </a:pPr>
            <a:r>
              <a:rPr lang="en-US" sz="4000" dirty="0" err="1"/>
              <a:t>book_words</a:t>
            </a:r>
            <a:endParaRPr lang="en-US" sz="4000" dirty="0"/>
          </a:p>
          <a:p>
            <a:pPr marL="0" indent="0">
              <a:buNone/>
            </a:pPr>
            <a:endParaRPr lang="nl-NL" dirty="0"/>
          </a:p>
        </p:txBody>
      </p:sp>
      <p:sp>
        <p:nvSpPr>
          <p:cNvPr id="4" name="TextBox 3">
            <a:extLst>
              <a:ext uri="{FF2B5EF4-FFF2-40B4-BE49-F238E27FC236}">
                <a16:creationId xmlns:a16="http://schemas.microsoft.com/office/drawing/2014/main" id="{48411BBE-1A96-4113-AD72-AA748A94ACF6}"/>
              </a:ext>
            </a:extLst>
          </p:cNvPr>
          <p:cNvSpPr txBox="1"/>
          <p:nvPr/>
        </p:nvSpPr>
        <p:spPr>
          <a:xfrm>
            <a:off x="4724400" y="4058603"/>
            <a:ext cx="1910080" cy="1754326"/>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Now have a look at your output. What strikes you in the data your </a:t>
            </a:r>
            <a:r>
              <a:rPr lang="en-US" dirty="0" err="1"/>
              <a:t>tibble</a:t>
            </a:r>
            <a:r>
              <a:rPr lang="en-US" dirty="0"/>
              <a:t> presents?</a:t>
            </a:r>
            <a:endParaRPr lang="nl-NL" dirty="0"/>
          </a:p>
        </p:txBody>
      </p:sp>
    </p:spTree>
    <p:extLst>
      <p:ext uri="{BB962C8B-B14F-4D97-AF65-F5344CB8AC3E}">
        <p14:creationId xmlns:p14="http://schemas.microsoft.com/office/powerpoint/2010/main" val="1197632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F1D6-5709-4F69-A16D-09C4A35378C2}"/>
              </a:ext>
            </a:extLst>
          </p:cNvPr>
          <p:cNvSpPr>
            <a:spLocks noGrp="1"/>
          </p:cNvSpPr>
          <p:nvPr>
            <p:ph type="title"/>
          </p:nvPr>
        </p:nvSpPr>
        <p:spPr/>
        <p:txBody>
          <a:bodyPr/>
          <a:lstStyle/>
          <a:p>
            <a:r>
              <a:rPr lang="en-US" dirty="0"/>
              <a:t>Term frequency in Austen’s novels III</a:t>
            </a:r>
            <a:endParaRPr lang="nl-NL" dirty="0"/>
          </a:p>
        </p:txBody>
      </p:sp>
      <p:sp>
        <p:nvSpPr>
          <p:cNvPr id="3" name="Content Placeholder 2">
            <a:extLst>
              <a:ext uri="{FF2B5EF4-FFF2-40B4-BE49-F238E27FC236}">
                <a16:creationId xmlns:a16="http://schemas.microsoft.com/office/drawing/2014/main" id="{CEFAD899-1694-4265-8EE4-1A41D548FBA8}"/>
              </a:ext>
            </a:extLst>
          </p:cNvPr>
          <p:cNvSpPr>
            <a:spLocks noGrp="1"/>
          </p:cNvSpPr>
          <p:nvPr>
            <p:ph idx="1"/>
          </p:nvPr>
        </p:nvSpPr>
        <p:spPr/>
        <p:txBody>
          <a:bodyPr>
            <a:normAutofit fontScale="92500" lnSpcReduction="10000"/>
          </a:bodyPr>
          <a:lstStyle/>
          <a:p>
            <a:pPr marL="0" indent="0">
              <a:buNone/>
            </a:pPr>
            <a:r>
              <a:rPr lang="en-US" dirty="0"/>
              <a:t>10b. Now let’s plot the distribution of n/total = the number of times a word is used in a book/the total words in that book. Do you remember what package to call on to plot this distribution?</a:t>
            </a:r>
          </a:p>
          <a:p>
            <a:pPr marL="0" indent="0">
              <a:buNone/>
            </a:pPr>
            <a:endParaRPr lang="en-US" dirty="0"/>
          </a:p>
          <a:p>
            <a:pPr marL="0" indent="0">
              <a:buNone/>
            </a:pPr>
            <a:r>
              <a:rPr lang="nl-NL" dirty="0" err="1"/>
              <a:t>library</a:t>
            </a:r>
            <a:r>
              <a:rPr lang="nl-NL" dirty="0"/>
              <a:t>(</a:t>
            </a:r>
            <a:r>
              <a:rPr lang="nl-NL" b="1" dirty="0">
                <a:solidFill>
                  <a:srgbClr val="FF0000"/>
                </a:solidFill>
              </a:rPr>
              <a:t>???</a:t>
            </a:r>
            <a:r>
              <a:rPr lang="nl-NL" dirty="0"/>
              <a:t>)</a:t>
            </a:r>
          </a:p>
          <a:p>
            <a:pPr marL="0" indent="0">
              <a:buNone/>
            </a:pPr>
            <a:endParaRPr lang="nl-NL" dirty="0"/>
          </a:p>
          <a:p>
            <a:pPr marL="0" indent="0">
              <a:buNone/>
            </a:pPr>
            <a:r>
              <a:rPr lang="nl-NL" dirty="0" err="1"/>
              <a:t>ggplot</a:t>
            </a:r>
            <a:r>
              <a:rPr lang="nl-NL" dirty="0"/>
              <a:t>(</a:t>
            </a:r>
            <a:r>
              <a:rPr lang="nl-NL" dirty="0" err="1"/>
              <a:t>book_words</a:t>
            </a:r>
            <a:r>
              <a:rPr lang="nl-NL" dirty="0"/>
              <a:t>, </a:t>
            </a:r>
            <a:r>
              <a:rPr lang="nl-NL" dirty="0" err="1"/>
              <a:t>aes</a:t>
            </a:r>
            <a:r>
              <a:rPr lang="nl-NL" dirty="0"/>
              <a:t>(n/</a:t>
            </a:r>
            <a:r>
              <a:rPr lang="nl-NL" dirty="0" err="1"/>
              <a:t>total</a:t>
            </a:r>
            <a:r>
              <a:rPr lang="nl-NL" dirty="0"/>
              <a:t>, </a:t>
            </a:r>
            <a:r>
              <a:rPr lang="nl-NL" dirty="0" err="1"/>
              <a:t>fill</a:t>
            </a:r>
            <a:r>
              <a:rPr lang="nl-NL" dirty="0"/>
              <a:t> = </a:t>
            </a:r>
            <a:r>
              <a:rPr lang="nl-NL" dirty="0" err="1"/>
              <a:t>book</a:t>
            </a:r>
            <a:r>
              <a:rPr lang="nl-NL" dirty="0"/>
              <a:t>)) +</a:t>
            </a:r>
          </a:p>
          <a:p>
            <a:pPr marL="0" indent="0">
              <a:buNone/>
            </a:pPr>
            <a:r>
              <a:rPr lang="nl-NL" dirty="0"/>
              <a:t>  </a:t>
            </a:r>
            <a:r>
              <a:rPr lang="nl-NL" dirty="0" err="1"/>
              <a:t>geom_histogram</a:t>
            </a:r>
            <a:r>
              <a:rPr lang="nl-NL" dirty="0"/>
              <a:t>(</a:t>
            </a:r>
            <a:r>
              <a:rPr lang="nl-NL" dirty="0" err="1"/>
              <a:t>show.legend</a:t>
            </a:r>
            <a:r>
              <a:rPr lang="nl-NL" dirty="0"/>
              <a:t> = FALSE) +</a:t>
            </a:r>
          </a:p>
          <a:p>
            <a:pPr marL="0" indent="0">
              <a:buNone/>
            </a:pPr>
            <a:r>
              <a:rPr lang="nl-NL" dirty="0"/>
              <a:t>  </a:t>
            </a:r>
            <a:r>
              <a:rPr lang="nl-NL" dirty="0" err="1"/>
              <a:t>xlim</a:t>
            </a:r>
            <a:r>
              <a:rPr lang="nl-NL" dirty="0"/>
              <a:t>(NA, 0.0009) +</a:t>
            </a:r>
          </a:p>
          <a:p>
            <a:pPr marL="0" indent="0">
              <a:buNone/>
            </a:pPr>
            <a:r>
              <a:rPr lang="nl-NL" dirty="0"/>
              <a:t>  </a:t>
            </a:r>
            <a:r>
              <a:rPr lang="nl-NL" dirty="0" err="1"/>
              <a:t>facet_wrap</a:t>
            </a:r>
            <a:r>
              <a:rPr lang="nl-NL" dirty="0"/>
              <a:t>(~</a:t>
            </a:r>
            <a:r>
              <a:rPr lang="nl-NL" dirty="0" err="1"/>
              <a:t>book</a:t>
            </a:r>
            <a:r>
              <a:rPr lang="nl-NL" dirty="0"/>
              <a:t>, </a:t>
            </a:r>
            <a:r>
              <a:rPr lang="nl-NL" dirty="0" err="1"/>
              <a:t>ncol</a:t>
            </a:r>
            <a:r>
              <a:rPr lang="nl-NL" dirty="0"/>
              <a:t> = 2, </a:t>
            </a:r>
            <a:r>
              <a:rPr lang="nl-NL" dirty="0" err="1"/>
              <a:t>scales</a:t>
            </a:r>
            <a:r>
              <a:rPr lang="nl-NL" dirty="0"/>
              <a:t> = "</a:t>
            </a:r>
            <a:r>
              <a:rPr lang="nl-NL" dirty="0" err="1"/>
              <a:t>free_y</a:t>
            </a:r>
            <a:r>
              <a:rPr lang="nl-NL" dirty="0"/>
              <a:t>")</a:t>
            </a:r>
          </a:p>
        </p:txBody>
      </p:sp>
      <p:sp>
        <p:nvSpPr>
          <p:cNvPr id="4" name="TextBox 3">
            <a:extLst>
              <a:ext uri="{FF2B5EF4-FFF2-40B4-BE49-F238E27FC236}">
                <a16:creationId xmlns:a16="http://schemas.microsoft.com/office/drawing/2014/main" id="{02B9B293-F7C4-4E0B-82F3-601443D87DCA}"/>
              </a:ext>
            </a:extLst>
          </p:cNvPr>
          <p:cNvSpPr txBox="1"/>
          <p:nvPr/>
        </p:nvSpPr>
        <p:spPr>
          <a:xfrm>
            <a:off x="8194040" y="3591640"/>
            <a:ext cx="1818640" cy="2585323"/>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Does the distribution of term frequency differ greatly per novel or is it quite similar? How would you interpret the plots?</a:t>
            </a:r>
            <a:endParaRPr lang="nl-NL" dirty="0"/>
          </a:p>
        </p:txBody>
      </p:sp>
    </p:spTree>
    <p:extLst>
      <p:ext uri="{BB962C8B-B14F-4D97-AF65-F5344CB8AC3E}">
        <p14:creationId xmlns:p14="http://schemas.microsoft.com/office/powerpoint/2010/main" val="21575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4838-4E84-462D-9C17-C76C5ACCBC61}"/>
              </a:ext>
            </a:extLst>
          </p:cNvPr>
          <p:cNvSpPr>
            <a:spLocks noGrp="1"/>
          </p:cNvSpPr>
          <p:nvPr>
            <p:ph type="title"/>
          </p:nvPr>
        </p:nvSpPr>
        <p:spPr>
          <a:xfrm>
            <a:off x="838200" y="202565"/>
            <a:ext cx="10515600" cy="1325563"/>
          </a:xfrm>
        </p:spPr>
        <p:txBody>
          <a:bodyPr/>
          <a:lstStyle/>
          <a:p>
            <a:r>
              <a:rPr lang="en-US" dirty="0"/>
              <a:t>Inverse document frequency in Austen’s novels I</a:t>
            </a:r>
            <a:endParaRPr lang="nl-NL" dirty="0"/>
          </a:p>
        </p:txBody>
      </p:sp>
      <p:sp>
        <p:nvSpPr>
          <p:cNvPr id="3" name="Content Placeholder 2">
            <a:extLst>
              <a:ext uri="{FF2B5EF4-FFF2-40B4-BE49-F238E27FC236}">
                <a16:creationId xmlns:a16="http://schemas.microsoft.com/office/drawing/2014/main" id="{7A347370-F4A1-4BBA-BE72-2486DEDEFEC5}"/>
              </a:ext>
            </a:extLst>
          </p:cNvPr>
          <p:cNvSpPr>
            <a:spLocks noGrp="1"/>
          </p:cNvSpPr>
          <p:nvPr>
            <p:ph idx="1"/>
          </p:nvPr>
        </p:nvSpPr>
        <p:spPr>
          <a:xfrm>
            <a:off x="838200" y="1690688"/>
            <a:ext cx="10515600" cy="5055552"/>
          </a:xfrm>
        </p:spPr>
        <p:txBody>
          <a:bodyPr>
            <a:normAutofit fontScale="25000" lnSpcReduction="20000"/>
          </a:bodyPr>
          <a:lstStyle/>
          <a:p>
            <a:pPr marL="0" indent="0">
              <a:buNone/>
            </a:pPr>
            <a:r>
              <a:rPr lang="en-US" sz="9600" dirty="0"/>
              <a:t>10c. Let’s move on from term frequency to calculating </a:t>
            </a:r>
            <a:r>
              <a:rPr lang="en-US" sz="9600" dirty="0" err="1"/>
              <a:t>tf-idf</a:t>
            </a:r>
            <a:r>
              <a:rPr lang="en-US" sz="9600" dirty="0"/>
              <a:t> and attempt to find the words with high </a:t>
            </a:r>
            <a:r>
              <a:rPr lang="en-US" sz="9600" dirty="0" err="1"/>
              <a:t>tf-idf</a:t>
            </a:r>
            <a:r>
              <a:rPr lang="en-US" sz="9600" dirty="0"/>
              <a:t> (so high relative frequency). The </a:t>
            </a:r>
            <a:r>
              <a:rPr lang="en-US" sz="8000" dirty="0" err="1"/>
              <a:t>bind_tf_idf</a:t>
            </a:r>
            <a:r>
              <a:rPr lang="en-US" sz="8000" dirty="0"/>
              <a:t>() </a:t>
            </a:r>
            <a:r>
              <a:rPr lang="en-US" sz="9600" dirty="0"/>
              <a:t>function in the </a:t>
            </a:r>
            <a:r>
              <a:rPr lang="en-US" sz="9600" dirty="0" err="1"/>
              <a:t>tidytext</a:t>
            </a:r>
            <a:r>
              <a:rPr lang="en-US" sz="9600" dirty="0"/>
              <a:t> package takes a tidy text dataset as input with one row per token (term), per document. </a:t>
            </a:r>
          </a:p>
          <a:p>
            <a:pPr marL="0" indent="0">
              <a:buNone/>
            </a:pPr>
            <a:r>
              <a:rPr lang="en-US" sz="9600" dirty="0"/>
              <a:t>	- The </a:t>
            </a:r>
            <a:r>
              <a:rPr lang="en-US" sz="9600" b="1" dirty="0"/>
              <a:t>word</a:t>
            </a:r>
            <a:r>
              <a:rPr lang="en-US" sz="9600" dirty="0"/>
              <a:t> column contains the terms/tokens</a:t>
            </a:r>
          </a:p>
          <a:p>
            <a:pPr marL="0" indent="0">
              <a:buNone/>
            </a:pPr>
            <a:r>
              <a:rPr lang="en-US" sz="9600" dirty="0"/>
              <a:t>	- The </a:t>
            </a:r>
            <a:r>
              <a:rPr lang="en-US" sz="9600" b="1" dirty="0"/>
              <a:t>book</a:t>
            </a:r>
            <a:r>
              <a:rPr lang="en-US" sz="9600" dirty="0"/>
              <a:t> column contains the documents</a:t>
            </a:r>
          </a:p>
          <a:p>
            <a:pPr marL="0" indent="0">
              <a:buNone/>
            </a:pPr>
            <a:r>
              <a:rPr lang="en-US" sz="9600" dirty="0"/>
              <a:t>	- The </a:t>
            </a:r>
            <a:r>
              <a:rPr lang="en-US" sz="9600" b="1" dirty="0"/>
              <a:t>n</a:t>
            </a:r>
            <a:r>
              <a:rPr lang="en-US" sz="9600" dirty="0"/>
              <a:t> column contains how many times each document contains each 		term</a:t>
            </a:r>
          </a:p>
          <a:p>
            <a:pPr marL="0" indent="0">
              <a:buNone/>
            </a:pPr>
            <a:r>
              <a:rPr lang="en-US" sz="9600" dirty="0"/>
              <a:t>Based on those column headers, can you fill in the code below and calculate </a:t>
            </a:r>
            <a:r>
              <a:rPr lang="en-US" sz="9600" dirty="0" err="1"/>
              <a:t>tf-idf</a:t>
            </a:r>
            <a:r>
              <a:rPr lang="en-US" sz="9600" dirty="0"/>
              <a:t>?</a:t>
            </a:r>
          </a:p>
          <a:p>
            <a:pPr marL="0" indent="0">
              <a:buNone/>
            </a:pPr>
            <a:endParaRPr lang="en-US" dirty="0"/>
          </a:p>
          <a:p>
            <a:pPr marL="0" indent="0">
              <a:buNone/>
            </a:pPr>
            <a:endParaRPr lang="en-US" sz="6400" dirty="0"/>
          </a:p>
          <a:p>
            <a:pPr marL="0" indent="0">
              <a:buNone/>
            </a:pPr>
            <a:r>
              <a:rPr lang="en-US" sz="6400" dirty="0" err="1"/>
              <a:t>book_tf_idf</a:t>
            </a:r>
            <a:r>
              <a:rPr lang="en-US" sz="6400" dirty="0"/>
              <a:t> &lt;- </a:t>
            </a:r>
            <a:r>
              <a:rPr lang="en-US" sz="6400" dirty="0" err="1"/>
              <a:t>book_words</a:t>
            </a:r>
            <a:r>
              <a:rPr lang="en-US" sz="6400" dirty="0"/>
              <a:t> %&gt;%</a:t>
            </a:r>
          </a:p>
          <a:p>
            <a:pPr marL="0" indent="0">
              <a:buNone/>
            </a:pPr>
            <a:r>
              <a:rPr lang="en-US" sz="6400" dirty="0"/>
              <a:t>  </a:t>
            </a:r>
            <a:r>
              <a:rPr lang="en-US" sz="6400" dirty="0" err="1"/>
              <a:t>bind_tf_idf</a:t>
            </a:r>
            <a:r>
              <a:rPr lang="en-US" sz="6400" dirty="0"/>
              <a:t>(</a:t>
            </a:r>
            <a:r>
              <a:rPr lang="en-US" sz="6400" b="1" dirty="0">
                <a:solidFill>
                  <a:srgbClr val="FF0000"/>
                </a:solidFill>
              </a:rPr>
              <a:t>???, ???, ???</a:t>
            </a:r>
            <a:r>
              <a:rPr lang="en-US" sz="6400" dirty="0"/>
              <a:t>)</a:t>
            </a:r>
          </a:p>
          <a:p>
            <a:pPr marL="0" indent="0">
              <a:buNone/>
            </a:pPr>
            <a:endParaRPr lang="en-US" sz="6400" dirty="0"/>
          </a:p>
          <a:p>
            <a:pPr marL="0" indent="0">
              <a:buNone/>
            </a:pPr>
            <a:r>
              <a:rPr lang="en-US" sz="6400" dirty="0" err="1"/>
              <a:t>book_tf_idf</a:t>
            </a:r>
            <a:r>
              <a:rPr lang="en-US" sz="6400" dirty="0"/>
              <a:t> %&gt;%</a:t>
            </a:r>
          </a:p>
          <a:p>
            <a:pPr marL="0" indent="0">
              <a:buNone/>
            </a:pPr>
            <a:r>
              <a:rPr lang="en-US" sz="6400" dirty="0"/>
              <a:t>  select(-total) %&gt;%</a:t>
            </a:r>
          </a:p>
          <a:p>
            <a:pPr marL="0" indent="0">
              <a:buNone/>
            </a:pPr>
            <a:r>
              <a:rPr lang="en-US" sz="6400" dirty="0"/>
              <a:t>  arrange(desc(</a:t>
            </a:r>
            <a:r>
              <a:rPr lang="en-US" sz="6400" dirty="0" err="1"/>
              <a:t>tf_idf</a:t>
            </a:r>
            <a:r>
              <a:rPr lang="en-US" sz="6400" dirty="0"/>
              <a:t>))</a:t>
            </a:r>
            <a:endParaRPr lang="nl-NL" sz="6400" dirty="0"/>
          </a:p>
        </p:txBody>
      </p:sp>
      <p:sp>
        <p:nvSpPr>
          <p:cNvPr id="4" name="TextBox 3">
            <a:extLst>
              <a:ext uri="{FF2B5EF4-FFF2-40B4-BE49-F238E27FC236}">
                <a16:creationId xmlns:a16="http://schemas.microsoft.com/office/drawing/2014/main" id="{BFA060E4-94CD-431F-BB14-281A8C52AC0E}"/>
              </a:ext>
            </a:extLst>
          </p:cNvPr>
          <p:cNvSpPr txBox="1"/>
          <p:nvPr/>
        </p:nvSpPr>
        <p:spPr>
          <a:xfrm>
            <a:off x="4257040" y="5167312"/>
            <a:ext cx="1838960" cy="923330"/>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What type of words have a high </a:t>
            </a:r>
            <a:r>
              <a:rPr lang="en-US" dirty="0" err="1"/>
              <a:t>tf-idf</a:t>
            </a:r>
            <a:r>
              <a:rPr lang="en-US" dirty="0"/>
              <a:t> score?</a:t>
            </a:r>
            <a:endParaRPr lang="nl-NL" dirty="0"/>
          </a:p>
        </p:txBody>
      </p:sp>
    </p:spTree>
    <p:extLst>
      <p:ext uri="{BB962C8B-B14F-4D97-AF65-F5344CB8AC3E}">
        <p14:creationId xmlns:p14="http://schemas.microsoft.com/office/powerpoint/2010/main" val="4634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66E18-FABF-4756-B345-B581224AAD37}"/>
              </a:ext>
            </a:extLst>
          </p:cNvPr>
          <p:cNvSpPr>
            <a:spLocks noGrp="1"/>
          </p:cNvSpPr>
          <p:nvPr>
            <p:ph type="title"/>
          </p:nvPr>
        </p:nvSpPr>
        <p:spPr/>
        <p:txBody>
          <a:bodyPr/>
          <a:lstStyle/>
          <a:p>
            <a:r>
              <a:rPr lang="en-US" dirty="0"/>
              <a:t>Inverse document frequency in Austen’s novels II</a:t>
            </a:r>
            <a:endParaRPr lang="nl-NL" dirty="0"/>
          </a:p>
        </p:txBody>
      </p:sp>
      <p:sp>
        <p:nvSpPr>
          <p:cNvPr id="3" name="Content Placeholder 2">
            <a:extLst>
              <a:ext uri="{FF2B5EF4-FFF2-40B4-BE49-F238E27FC236}">
                <a16:creationId xmlns:a16="http://schemas.microsoft.com/office/drawing/2014/main" id="{096DCCB6-9C3E-4FBC-96CD-4ACC429DF7DA}"/>
              </a:ext>
            </a:extLst>
          </p:cNvPr>
          <p:cNvSpPr>
            <a:spLocks noGrp="1"/>
          </p:cNvSpPr>
          <p:nvPr>
            <p:ph idx="1"/>
          </p:nvPr>
        </p:nvSpPr>
        <p:spPr/>
        <p:txBody>
          <a:bodyPr>
            <a:normAutofit fontScale="70000" lnSpcReduction="20000"/>
          </a:bodyPr>
          <a:lstStyle/>
          <a:p>
            <a:pPr marL="0" indent="0">
              <a:buNone/>
            </a:pPr>
            <a:r>
              <a:rPr lang="en-US" dirty="0"/>
              <a:t>10d. Since everything in life is better with graphics, let’s visualize our </a:t>
            </a:r>
            <a:r>
              <a:rPr lang="en-US" dirty="0" err="1"/>
              <a:t>tf-ifd</a:t>
            </a:r>
            <a:r>
              <a:rPr lang="en-US" dirty="0"/>
              <a:t> findings! Run the code below to plot the highest </a:t>
            </a:r>
            <a:r>
              <a:rPr lang="en-US" dirty="0" err="1"/>
              <a:t>tf-idf</a:t>
            </a:r>
            <a:r>
              <a:rPr lang="en-US" dirty="0"/>
              <a:t> words in each of Austen’s novels. Can you make it so that you plot the scores per novel? And can you make sure that we see </a:t>
            </a:r>
            <a:r>
              <a:rPr lang="en-US" dirty="0" err="1"/>
              <a:t>tf-idf</a:t>
            </a:r>
            <a:r>
              <a:rPr lang="en-US" dirty="0"/>
              <a:t> for the tokens/terms we have been analyzing? Have a go…</a:t>
            </a:r>
          </a:p>
          <a:p>
            <a:pPr marL="0" indent="0">
              <a:buNone/>
            </a:pPr>
            <a:r>
              <a:rPr lang="en-US" dirty="0"/>
              <a:t>library(</a:t>
            </a:r>
            <a:r>
              <a:rPr lang="en-US" dirty="0" err="1"/>
              <a:t>forcats</a:t>
            </a:r>
            <a:r>
              <a:rPr lang="en-US" dirty="0"/>
              <a:t>)</a:t>
            </a:r>
          </a:p>
          <a:p>
            <a:pPr marL="0" indent="0">
              <a:buNone/>
            </a:pPr>
            <a:endParaRPr lang="en-US" dirty="0"/>
          </a:p>
          <a:p>
            <a:pPr marL="0" indent="0">
              <a:buNone/>
            </a:pPr>
            <a:r>
              <a:rPr lang="en-US" dirty="0" err="1"/>
              <a:t>book_tf_idf</a:t>
            </a:r>
            <a:r>
              <a:rPr lang="en-US" dirty="0"/>
              <a:t> %&gt;%</a:t>
            </a:r>
          </a:p>
          <a:p>
            <a:pPr marL="0" indent="0">
              <a:buNone/>
            </a:pPr>
            <a:r>
              <a:rPr lang="en-US" dirty="0"/>
              <a:t>  </a:t>
            </a:r>
            <a:r>
              <a:rPr lang="en-US" dirty="0" err="1"/>
              <a:t>group_by</a:t>
            </a:r>
            <a:r>
              <a:rPr lang="en-US" dirty="0"/>
              <a:t>(</a:t>
            </a:r>
            <a:r>
              <a:rPr lang="en-US" b="1" dirty="0">
                <a:solidFill>
                  <a:srgbClr val="FF0000"/>
                </a:solidFill>
              </a:rPr>
              <a:t>???</a:t>
            </a:r>
            <a:r>
              <a:rPr lang="en-US" dirty="0"/>
              <a:t>) %&gt;%</a:t>
            </a:r>
          </a:p>
          <a:p>
            <a:pPr marL="0" indent="0">
              <a:buNone/>
            </a:pPr>
            <a:r>
              <a:rPr lang="en-US" dirty="0"/>
              <a:t>  </a:t>
            </a:r>
            <a:r>
              <a:rPr lang="en-US" dirty="0" err="1"/>
              <a:t>slice_max</a:t>
            </a:r>
            <a:r>
              <a:rPr lang="en-US" dirty="0"/>
              <a:t>(</a:t>
            </a:r>
            <a:r>
              <a:rPr lang="en-US" dirty="0" err="1"/>
              <a:t>tf_idf</a:t>
            </a:r>
            <a:r>
              <a:rPr lang="en-US" dirty="0"/>
              <a:t>, n = 15) %&gt;%</a:t>
            </a:r>
          </a:p>
          <a:p>
            <a:pPr marL="0" indent="0">
              <a:buNone/>
            </a:pPr>
            <a:r>
              <a:rPr lang="en-US" dirty="0"/>
              <a:t>  ungroup() %&gt;%</a:t>
            </a:r>
          </a:p>
          <a:p>
            <a:pPr marL="0" indent="0">
              <a:buNone/>
            </a:pPr>
            <a:r>
              <a:rPr lang="en-US" dirty="0"/>
              <a:t>  </a:t>
            </a:r>
            <a:r>
              <a:rPr lang="en-US" dirty="0" err="1"/>
              <a:t>ggplot</a:t>
            </a:r>
            <a:r>
              <a:rPr lang="en-US" dirty="0"/>
              <a:t>(</a:t>
            </a:r>
            <a:r>
              <a:rPr lang="en-US" dirty="0" err="1"/>
              <a:t>aes</a:t>
            </a:r>
            <a:r>
              <a:rPr lang="en-US" dirty="0"/>
              <a:t>(</a:t>
            </a:r>
            <a:r>
              <a:rPr lang="en-US" dirty="0" err="1"/>
              <a:t>tf_idf</a:t>
            </a:r>
            <a:r>
              <a:rPr lang="en-US" dirty="0"/>
              <a:t>, </a:t>
            </a:r>
            <a:r>
              <a:rPr lang="en-US" dirty="0" err="1"/>
              <a:t>fct_reorder</a:t>
            </a:r>
            <a:r>
              <a:rPr lang="en-US" dirty="0"/>
              <a:t>(</a:t>
            </a:r>
            <a:r>
              <a:rPr lang="en-US" b="1" dirty="0">
                <a:solidFill>
                  <a:srgbClr val="FF0000"/>
                </a:solidFill>
              </a:rPr>
              <a:t>???</a:t>
            </a:r>
            <a:r>
              <a:rPr lang="en-US" dirty="0"/>
              <a:t>, </a:t>
            </a:r>
            <a:r>
              <a:rPr lang="en-US" dirty="0" err="1"/>
              <a:t>tf_idf</a:t>
            </a:r>
            <a:r>
              <a:rPr lang="en-US" dirty="0"/>
              <a:t>), fill = book)) +</a:t>
            </a:r>
          </a:p>
          <a:p>
            <a:pPr marL="0" indent="0">
              <a:buNone/>
            </a:pPr>
            <a:r>
              <a:rPr lang="en-US" dirty="0"/>
              <a:t>  </a:t>
            </a:r>
            <a:r>
              <a:rPr lang="en-US" dirty="0" err="1"/>
              <a:t>geom_col</a:t>
            </a:r>
            <a:r>
              <a:rPr lang="en-US" dirty="0"/>
              <a:t>(</a:t>
            </a:r>
            <a:r>
              <a:rPr lang="en-US" dirty="0" err="1"/>
              <a:t>show.legend</a:t>
            </a:r>
            <a:r>
              <a:rPr lang="en-US" dirty="0"/>
              <a:t> = FALSE) +</a:t>
            </a:r>
          </a:p>
          <a:p>
            <a:pPr marL="0" indent="0">
              <a:buNone/>
            </a:pPr>
            <a:r>
              <a:rPr lang="en-US" dirty="0"/>
              <a:t>  </a:t>
            </a:r>
            <a:r>
              <a:rPr lang="en-US" dirty="0" err="1"/>
              <a:t>facet_wrap</a:t>
            </a:r>
            <a:r>
              <a:rPr lang="en-US" dirty="0"/>
              <a:t>(~book, </a:t>
            </a:r>
            <a:r>
              <a:rPr lang="en-US" dirty="0" err="1"/>
              <a:t>ncol</a:t>
            </a:r>
            <a:r>
              <a:rPr lang="en-US" dirty="0"/>
              <a:t> = 2, scales = "free") +</a:t>
            </a:r>
          </a:p>
          <a:p>
            <a:pPr marL="0" indent="0">
              <a:buNone/>
            </a:pPr>
            <a:r>
              <a:rPr lang="en-US" dirty="0"/>
              <a:t>  labs(x = "</a:t>
            </a:r>
            <a:r>
              <a:rPr lang="en-US" dirty="0" err="1"/>
              <a:t>tf-idf</a:t>
            </a:r>
            <a:r>
              <a:rPr lang="en-US" dirty="0"/>
              <a:t>", y = NULL) </a:t>
            </a:r>
          </a:p>
          <a:p>
            <a:pPr marL="0" indent="0">
              <a:buNone/>
            </a:pPr>
            <a:endParaRPr lang="en-US" dirty="0"/>
          </a:p>
          <a:p>
            <a:pPr marL="0" indent="0">
              <a:buNone/>
            </a:pPr>
            <a:endParaRPr lang="nl-NL" dirty="0"/>
          </a:p>
        </p:txBody>
      </p:sp>
      <p:sp>
        <p:nvSpPr>
          <p:cNvPr id="4" name="TextBox 3">
            <a:extLst>
              <a:ext uri="{FF2B5EF4-FFF2-40B4-BE49-F238E27FC236}">
                <a16:creationId xmlns:a16="http://schemas.microsoft.com/office/drawing/2014/main" id="{D0354E00-4CC8-47D1-96A2-2B325AC94FBF}"/>
              </a:ext>
            </a:extLst>
          </p:cNvPr>
          <p:cNvSpPr txBox="1"/>
          <p:nvPr/>
        </p:nvSpPr>
        <p:spPr>
          <a:xfrm>
            <a:off x="7091680" y="3429001"/>
            <a:ext cx="3667760" cy="2308324"/>
          </a:xfrm>
          <a:prstGeom prst="rect">
            <a:avLst/>
          </a:prstGeom>
          <a:noFill/>
          <a:ln w="28575">
            <a:solidFill>
              <a:srgbClr val="00B0F0"/>
            </a:solidFill>
          </a:ln>
        </p:spPr>
        <p:txBody>
          <a:bodyPr wrap="square" rtlCol="0">
            <a:spAutoFit/>
          </a:bodyPr>
          <a:lstStyle/>
          <a:p>
            <a:pPr marL="285750" indent="-285750">
              <a:buFont typeface="Wingdings" panose="05000000000000000000" pitchFamily="2" charset="2"/>
              <a:buChar char="ß"/>
            </a:pPr>
            <a:r>
              <a:rPr lang="en-US" dirty="0">
                <a:sym typeface="Wingdings" panose="05000000000000000000" pitchFamily="2" charset="2"/>
              </a:rPr>
              <a:t>You have calculated and visualized what type of words distinguish Austen’s novels from each other. Another slam dunk! Time for one more? We have consistently looked at unigrams (single words) in our analyses so far, but now it’s time for a change…</a:t>
            </a:r>
            <a:endParaRPr lang="nl-NL" dirty="0"/>
          </a:p>
        </p:txBody>
      </p:sp>
    </p:spTree>
    <p:extLst>
      <p:ext uri="{BB962C8B-B14F-4D97-AF65-F5344CB8AC3E}">
        <p14:creationId xmlns:p14="http://schemas.microsoft.com/office/powerpoint/2010/main" val="1514850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904</Words>
  <Application>Microsoft Office PowerPoint</Application>
  <PresentationFormat>Widescreen</PresentationFormat>
  <Paragraphs>71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Part 3: Analyzing word and document frequency: tf-idf</vt:lpstr>
      <vt:lpstr>Term frequency in Austen’s novels I</vt:lpstr>
      <vt:lpstr>Term frequency in Austen’s novels II</vt:lpstr>
      <vt:lpstr>Term frequency in Austen’s novels III</vt:lpstr>
      <vt:lpstr>Inverse document frequency in Austen’s novels I</vt:lpstr>
      <vt:lpstr>Inverse document frequency in Austen’s novels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3: Analyzing word and document frequency: tf-idf</dc:title>
  <dc:creator>Wildschut, P.A. (Puck)</dc:creator>
  <cp:lastModifiedBy>Wildschut, P.A. (Puck)</cp:lastModifiedBy>
  <cp:revision>1</cp:revision>
  <dcterms:created xsi:type="dcterms:W3CDTF">2021-06-29T09:10:10Z</dcterms:created>
  <dcterms:modified xsi:type="dcterms:W3CDTF">2021-06-29T09:10:49Z</dcterms:modified>
</cp:coreProperties>
</file>