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90" r:id="rId6"/>
    <p:sldId id="289" r:id="rId7"/>
    <p:sldId id="291" r:id="rId8"/>
    <p:sldId id="292" r:id="rId9"/>
    <p:sldId id="293" r:id="rId10"/>
    <p:sldId id="294" r:id="rId11"/>
    <p:sldId id="295" r:id="rId12"/>
    <p:sldId id="296" r:id="rId13"/>
    <p:sldId id="297" r:id="rId14"/>
    <p:sldId id="298"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CA01-0EF9-4380-9A95-B38F3FCAC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B140EC1-5A7F-4692-857E-25F491FC0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1EBB410-134C-4E5A-ADF0-5F8CB4C50E41}"/>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32D48DC9-513C-4955-A59A-BD629C8BE30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8827BD7-F6F7-416E-8845-4110C5C23D58}"/>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15296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2870-F7B1-4164-8645-9B5D60AFC71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83CBCFA-B4E8-476F-BC2A-141496FC4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17326C9-6C8C-4B3A-982B-BAD14D80589E}"/>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E4A9E14A-64A8-40AE-A78D-164C6C512A4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9A505E4-0ACA-4EE1-A5F4-F06F95A7720D}"/>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52741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27FBD-9F4F-4074-9592-08039D91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E0185CE-265A-41CC-ABAA-90D80CA8ED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4A75996-7642-4CDB-AE0F-AE90ECD1710B}"/>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525A725E-6E48-44D2-835F-471C027C6A1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F3DBE6E-DCB7-47A7-9363-AE83FAF7F719}"/>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71237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1908-9D90-40C0-A947-D310C422473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C3226B3-18C6-43C9-97CF-9233246A4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E1FA3EC-EE7C-4C53-9206-FE7F6C0171BA}"/>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EF7041F3-9673-43F5-9CA0-310ED4677B5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68A3C20-6463-4DA7-BBC1-B3C3AED42AD5}"/>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415953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154F-AE76-4532-8816-6309A33B3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07BE81B-3706-4F32-A216-25E801079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97BBD-4035-4EFB-BEA5-B24A5C961CB0}"/>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1674825E-3F5E-4A8B-B1CC-C5C03EB171F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7C8C8DC-DD45-4445-B821-1C8FB7D8E658}"/>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560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D0F3-AD24-469C-9421-2427851D046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29B6D1A-43B6-4AAB-A8BE-F2778CCFA6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C2719F6-F8C3-4081-827D-CFCADB3DF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11B6456-2BBF-49D0-842D-8C203EFF9682}"/>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6" name="Footer Placeholder 5">
            <a:extLst>
              <a:ext uri="{FF2B5EF4-FFF2-40B4-BE49-F238E27FC236}">
                <a16:creationId xmlns:a16="http://schemas.microsoft.com/office/drawing/2014/main" id="{68DD670F-463D-49E7-85FA-7E1B22D6B2B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A8F6D4C-1EEC-46C8-9D60-C41D27882E01}"/>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80986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A4B4-1B58-409A-8357-F19A7CC56F6A}"/>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F793C81-FAB9-448F-A080-4D56675EB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6837-A9CE-40B1-A742-FD26E6A87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4687CA2-9D97-4275-9124-2F32E2968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0092DE-0C5F-4E1B-922E-7B540A852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0EA980B-6C98-4BEF-AC99-2070C3CC5B2F}"/>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8" name="Footer Placeholder 7">
            <a:extLst>
              <a:ext uri="{FF2B5EF4-FFF2-40B4-BE49-F238E27FC236}">
                <a16:creationId xmlns:a16="http://schemas.microsoft.com/office/drawing/2014/main" id="{2A337BBD-938C-4119-9D80-873AAD68791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DD8C4E9-34E9-4126-919D-7477BFE5469C}"/>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86979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F5F9-B081-4901-9DC0-22602458E016}"/>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93BEEFE4-5FD0-494B-8D33-4D1826BCC6F4}"/>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4" name="Footer Placeholder 3">
            <a:extLst>
              <a:ext uri="{FF2B5EF4-FFF2-40B4-BE49-F238E27FC236}">
                <a16:creationId xmlns:a16="http://schemas.microsoft.com/office/drawing/2014/main" id="{55D00E28-9F2D-4060-808B-ADE2CA350033}"/>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ED865B4-497A-4090-8EAC-8E59A16F4CEC}"/>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57189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3D730-8580-4275-8FAC-EE648F3A58DE}"/>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3" name="Footer Placeholder 2">
            <a:extLst>
              <a:ext uri="{FF2B5EF4-FFF2-40B4-BE49-F238E27FC236}">
                <a16:creationId xmlns:a16="http://schemas.microsoft.com/office/drawing/2014/main" id="{3CD8357D-68DF-4FE1-9F62-F9C61F29AD70}"/>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EEA0CFE-0743-4322-81DA-2496F226BD67}"/>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400851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CB2C-86AC-4230-B45F-0581AE0D7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54630BBC-EEC2-4517-9FA1-6AC771604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11BE089-AB92-482B-AA06-615B3BA1D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3053F-2E0D-4D46-A994-90E2C4627A6E}"/>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6" name="Footer Placeholder 5">
            <a:extLst>
              <a:ext uri="{FF2B5EF4-FFF2-40B4-BE49-F238E27FC236}">
                <a16:creationId xmlns:a16="http://schemas.microsoft.com/office/drawing/2014/main" id="{21BC5C1C-9923-4B36-9D18-820AC49432D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477BB06-0B5D-4E11-B6B8-BCD4C99B1AA1}"/>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13787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8482-1857-4BCD-8CA1-54DCD775A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D920774-E3FC-425B-B33E-B36D54FB0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954F62A-2F10-48B6-8301-D4D3520EA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4165-A59A-4556-8865-A23FD1160DAD}"/>
              </a:ext>
            </a:extLst>
          </p:cNvPr>
          <p:cNvSpPr>
            <a:spLocks noGrp="1"/>
          </p:cNvSpPr>
          <p:nvPr>
            <p:ph type="dt" sz="half" idx="10"/>
          </p:nvPr>
        </p:nvSpPr>
        <p:spPr/>
        <p:txBody>
          <a:bodyPr/>
          <a:lstStyle/>
          <a:p>
            <a:fld id="{5604F887-4C36-4F72-BAF1-A4451728F99F}" type="datetimeFigureOut">
              <a:rPr lang="nl-NL" smtClean="0"/>
              <a:t>28-10-2021</a:t>
            </a:fld>
            <a:endParaRPr lang="nl-NL"/>
          </a:p>
        </p:txBody>
      </p:sp>
      <p:sp>
        <p:nvSpPr>
          <p:cNvPr id="6" name="Footer Placeholder 5">
            <a:extLst>
              <a:ext uri="{FF2B5EF4-FFF2-40B4-BE49-F238E27FC236}">
                <a16:creationId xmlns:a16="http://schemas.microsoft.com/office/drawing/2014/main" id="{897F57EF-6BD1-45F8-AB91-26202450F8A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DE6AC36-1822-489B-BC48-6CD1E696562F}"/>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78938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C3B66-8971-41A4-A658-7AB99ACE6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7F264FF-F549-41F4-A201-2C1D07C29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76723CE-B164-4FD2-9E2E-7C2D570DD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4F887-4C36-4F72-BAF1-A4451728F99F}" type="datetimeFigureOut">
              <a:rPr lang="nl-NL" smtClean="0"/>
              <a:t>28-10-2021</a:t>
            </a:fld>
            <a:endParaRPr lang="nl-NL"/>
          </a:p>
        </p:txBody>
      </p:sp>
      <p:sp>
        <p:nvSpPr>
          <p:cNvPr id="5" name="Footer Placeholder 4">
            <a:extLst>
              <a:ext uri="{FF2B5EF4-FFF2-40B4-BE49-F238E27FC236}">
                <a16:creationId xmlns:a16="http://schemas.microsoft.com/office/drawing/2014/main" id="{FD591004-C5DE-4042-AB04-6877CAE83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4E36E91-79B4-4E43-A798-0E460D0AE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CF05F-4E29-47D8-BD7D-35B24E9BD5DE}" type="slidenum">
              <a:rPr lang="nl-NL" smtClean="0"/>
              <a:t>‹#›</a:t>
            </a:fld>
            <a:endParaRPr lang="nl-NL"/>
          </a:p>
        </p:txBody>
      </p:sp>
    </p:spTree>
    <p:extLst>
      <p:ext uri="{BB962C8B-B14F-4D97-AF65-F5344CB8AC3E}">
        <p14:creationId xmlns:p14="http://schemas.microsoft.com/office/powerpoint/2010/main" val="3733173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9EA1-3BAD-4147-ACDE-95012D117CA5}"/>
              </a:ext>
            </a:extLst>
          </p:cNvPr>
          <p:cNvSpPr>
            <a:spLocks noGrp="1"/>
          </p:cNvSpPr>
          <p:nvPr>
            <p:ph type="title"/>
          </p:nvPr>
        </p:nvSpPr>
        <p:spPr/>
        <p:txBody>
          <a:bodyPr>
            <a:normAutofit fontScale="90000"/>
          </a:bodyPr>
          <a:lstStyle/>
          <a:p>
            <a:r>
              <a:rPr lang="en-US" dirty="0"/>
              <a:t>Part 4: Relationships between words: n-grams and correlations</a:t>
            </a:r>
            <a:br>
              <a:rPr lang="en-US" dirty="0"/>
            </a:br>
            <a:endParaRPr lang="nl-NL" dirty="0"/>
          </a:p>
        </p:txBody>
      </p:sp>
      <p:sp>
        <p:nvSpPr>
          <p:cNvPr id="3" name="Content Placeholder 2">
            <a:extLst>
              <a:ext uri="{FF2B5EF4-FFF2-40B4-BE49-F238E27FC236}">
                <a16:creationId xmlns:a16="http://schemas.microsoft.com/office/drawing/2014/main" id="{ECFF4640-9BE0-42B2-BB81-0D2C888EAAFB}"/>
              </a:ext>
            </a:extLst>
          </p:cNvPr>
          <p:cNvSpPr>
            <a:spLocks noGrp="1"/>
          </p:cNvSpPr>
          <p:nvPr>
            <p:ph idx="1"/>
          </p:nvPr>
        </p:nvSpPr>
        <p:spPr>
          <a:xfrm>
            <a:off x="838200" y="1825624"/>
            <a:ext cx="10515600" cy="4768215"/>
          </a:xfrm>
        </p:spPr>
        <p:txBody>
          <a:bodyPr>
            <a:normAutofit/>
          </a:bodyPr>
          <a:lstStyle/>
          <a:p>
            <a:r>
              <a:rPr lang="en-US" dirty="0"/>
              <a:t>So far we have considered words as individual units, and considered their relationships to sentiments or to documents</a:t>
            </a:r>
          </a:p>
          <a:p>
            <a:r>
              <a:rPr lang="en-US" dirty="0"/>
              <a:t>We are also interested in the relationships between words. We can, for example, examine which words tend to follow others immediately, or which words tend to co-occur within the same documents</a:t>
            </a:r>
          </a:p>
          <a:p>
            <a:r>
              <a:rPr lang="en-US" dirty="0"/>
              <a:t>In the final exercise, we’ll explore some of the methods </a:t>
            </a:r>
            <a:r>
              <a:rPr lang="en-US" dirty="0" err="1"/>
              <a:t>tidytext</a:t>
            </a:r>
            <a:r>
              <a:rPr lang="en-US" dirty="0"/>
              <a:t> offers for calculating and visualizing relationships between words in your text dataset. This includes the </a:t>
            </a:r>
            <a:r>
              <a:rPr lang="en-US" sz="2400" dirty="0"/>
              <a:t>token = “</a:t>
            </a:r>
            <a:r>
              <a:rPr lang="en-US" sz="2400" dirty="0" err="1"/>
              <a:t>ngrams</a:t>
            </a:r>
            <a:r>
              <a:rPr lang="en-US" sz="2400" dirty="0"/>
              <a:t>” </a:t>
            </a:r>
            <a:r>
              <a:rPr lang="en-US" dirty="0"/>
              <a:t>argument, which tokenizes by pairs of adjacent words rather than by individual ones</a:t>
            </a:r>
          </a:p>
          <a:p>
            <a:r>
              <a:rPr lang="en-US" dirty="0"/>
              <a:t>You will also learn to work with the </a:t>
            </a:r>
            <a:r>
              <a:rPr lang="en-US" sz="2200" dirty="0" err="1"/>
              <a:t>widyr</a:t>
            </a:r>
            <a:r>
              <a:rPr lang="en-US" dirty="0"/>
              <a:t> package to calculate pairwise correlations and distances</a:t>
            </a:r>
            <a:endParaRPr lang="nl-NL" dirty="0"/>
          </a:p>
        </p:txBody>
      </p:sp>
    </p:spTree>
    <p:extLst>
      <p:ext uri="{BB962C8B-B14F-4D97-AF65-F5344CB8AC3E}">
        <p14:creationId xmlns:p14="http://schemas.microsoft.com/office/powerpoint/2010/main" val="363784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623-A8CF-4792-9E03-D6B6F0033CE0}"/>
              </a:ext>
            </a:extLst>
          </p:cNvPr>
          <p:cNvSpPr>
            <a:spLocks noGrp="1"/>
          </p:cNvSpPr>
          <p:nvPr>
            <p:ph type="title"/>
          </p:nvPr>
        </p:nvSpPr>
        <p:spPr/>
        <p:txBody>
          <a:bodyPr/>
          <a:lstStyle/>
          <a:p>
            <a:r>
              <a:rPr lang="en-US" dirty="0"/>
              <a:t>Counting and correlating among sections: </a:t>
            </a:r>
            <a:r>
              <a:rPr lang="en-US" i="1" dirty="0"/>
              <a:t>Pride and Prejudice </a:t>
            </a:r>
            <a:r>
              <a:rPr lang="en-US" dirty="0"/>
              <a:t>II</a:t>
            </a:r>
            <a:endParaRPr lang="nl-NL" dirty="0"/>
          </a:p>
        </p:txBody>
      </p:sp>
      <p:sp>
        <p:nvSpPr>
          <p:cNvPr id="3" name="Content Placeholder 2">
            <a:extLst>
              <a:ext uri="{FF2B5EF4-FFF2-40B4-BE49-F238E27FC236}">
                <a16:creationId xmlns:a16="http://schemas.microsoft.com/office/drawing/2014/main" id="{A993AD32-B071-4452-A511-48C98331E425}"/>
              </a:ext>
            </a:extLst>
          </p:cNvPr>
          <p:cNvSpPr>
            <a:spLocks noGrp="1"/>
          </p:cNvSpPr>
          <p:nvPr>
            <p:ph idx="1"/>
          </p:nvPr>
        </p:nvSpPr>
        <p:spPr/>
        <p:txBody>
          <a:bodyPr>
            <a:normAutofit fontScale="77500" lnSpcReduction="20000"/>
          </a:bodyPr>
          <a:lstStyle/>
          <a:p>
            <a:pPr marL="0" indent="0">
              <a:buNone/>
            </a:pPr>
            <a:r>
              <a:rPr lang="en-US" dirty="0"/>
              <a:t>12b. Let’s use the </a:t>
            </a:r>
            <a:r>
              <a:rPr lang="en-US" sz="2400" dirty="0" err="1"/>
              <a:t>pairwaise_count</a:t>
            </a:r>
            <a:r>
              <a:rPr lang="en-US" sz="2400" dirty="0"/>
              <a:t>() </a:t>
            </a:r>
            <a:r>
              <a:rPr lang="en-US" dirty="0"/>
              <a:t>function from the </a:t>
            </a:r>
            <a:r>
              <a:rPr lang="en-US" sz="2400" dirty="0" err="1"/>
              <a:t>widyr</a:t>
            </a:r>
            <a:r>
              <a:rPr lang="en-US" dirty="0"/>
              <a:t> package to let us count common pairs of words co-appearing within the same section. It will result in one row for each pair of words in the </a:t>
            </a:r>
            <a:r>
              <a:rPr lang="en-US" sz="2400" dirty="0"/>
              <a:t>word</a:t>
            </a:r>
            <a:r>
              <a:rPr lang="en-US" dirty="0"/>
              <a:t> variable. Can you complete </a:t>
            </a:r>
            <a:r>
              <a:rPr lang="en-US"/>
              <a:t>the code </a:t>
            </a:r>
            <a:r>
              <a:rPr lang="en-US" dirty="0"/>
              <a:t>by using the function mentioned above and providing it with the information on what to count?</a:t>
            </a:r>
          </a:p>
          <a:p>
            <a:pPr marL="0" indent="0">
              <a:buNone/>
            </a:pPr>
            <a:endParaRPr lang="en-US" dirty="0"/>
          </a:p>
          <a:p>
            <a:pPr marL="0" indent="0">
              <a:buNone/>
            </a:pPr>
            <a:r>
              <a:rPr lang="en-US" dirty="0"/>
              <a:t>library(</a:t>
            </a:r>
            <a:r>
              <a:rPr lang="en-US" dirty="0" err="1"/>
              <a:t>widyr</a:t>
            </a:r>
            <a:r>
              <a:rPr lang="en-US" dirty="0"/>
              <a:t>)</a:t>
            </a:r>
          </a:p>
          <a:p>
            <a:pPr marL="0" indent="0">
              <a:buNone/>
            </a:pPr>
            <a:endParaRPr lang="en-US" dirty="0"/>
          </a:p>
          <a:p>
            <a:pPr marL="0" indent="0">
              <a:buNone/>
            </a:pPr>
            <a:r>
              <a:rPr lang="en-US" dirty="0"/>
              <a:t># count words co-</a:t>
            </a:r>
            <a:r>
              <a:rPr lang="en-US" dirty="0" err="1"/>
              <a:t>occuring</a:t>
            </a:r>
            <a:r>
              <a:rPr lang="en-US" dirty="0"/>
              <a:t> within sections</a:t>
            </a:r>
          </a:p>
          <a:p>
            <a:pPr marL="0" indent="0">
              <a:buNone/>
            </a:pPr>
            <a:r>
              <a:rPr lang="en-US" dirty="0" err="1"/>
              <a:t>word_pairs</a:t>
            </a:r>
            <a:r>
              <a:rPr lang="en-US" dirty="0"/>
              <a:t> &lt;- </a:t>
            </a:r>
            <a:r>
              <a:rPr lang="en-US" dirty="0" err="1"/>
              <a:t>austen_section_words</a:t>
            </a:r>
            <a:r>
              <a:rPr lang="en-US" dirty="0"/>
              <a:t> %&gt;%</a:t>
            </a:r>
          </a:p>
          <a:p>
            <a:pPr marL="0" indent="0">
              <a:buNone/>
            </a:pPr>
            <a:r>
              <a:rPr lang="en-US" dirty="0"/>
              <a:t>  </a:t>
            </a:r>
            <a:r>
              <a:rPr lang="en-US" b="1" dirty="0">
                <a:solidFill>
                  <a:srgbClr val="FF0000"/>
                </a:solidFill>
              </a:rPr>
              <a:t>???_???</a:t>
            </a:r>
            <a:r>
              <a:rPr lang="en-US" dirty="0"/>
              <a:t>(section, sort = TRUE)</a:t>
            </a:r>
          </a:p>
          <a:p>
            <a:pPr marL="0" indent="0">
              <a:buNone/>
            </a:pPr>
            <a:endParaRPr lang="en-US" dirty="0"/>
          </a:p>
          <a:p>
            <a:pPr marL="0" indent="0">
              <a:buNone/>
            </a:pPr>
            <a:r>
              <a:rPr lang="en-US" dirty="0" err="1"/>
              <a:t>word_pairs</a:t>
            </a:r>
            <a:endParaRPr lang="nl-NL" dirty="0"/>
          </a:p>
        </p:txBody>
      </p:sp>
    </p:spTree>
    <p:extLst>
      <p:ext uri="{BB962C8B-B14F-4D97-AF65-F5344CB8AC3E}">
        <p14:creationId xmlns:p14="http://schemas.microsoft.com/office/powerpoint/2010/main" val="223074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397-DB77-45E2-B832-F58DD5775DA6}"/>
              </a:ext>
            </a:extLst>
          </p:cNvPr>
          <p:cNvSpPr>
            <a:spLocks noGrp="1"/>
          </p:cNvSpPr>
          <p:nvPr>
            <p:ph type="title"/>
          </p:nvPr>
        </p:nvSpPr>
        <p:spPr/>
        <p:txBody>
          <a:bodyPr/>
          <a:lstStyle/>
          <a:p>
            <a:r>
              <a:rPr lang="en-US" dirty="0"/>
              <a:t>Counting and correlating among sections: </a:t>
            </a:r>
            <a:r>
              <a:rPr lang="en-US" i="1" dirty="0"/>
              <a:t>Pride and Prejudice </a:t>
            </a:r>
            <a:r>
              <a:rPr lang="en-US" dirty="0"/>
              <a:t>III</a:t>
            </a:r>
            <a:endParaRPr lang="nl-NL" dirty="0"/>
          </a:p>
        </p:txBody>
      </p:sp>
      <p:sp>
        <p:nvSpPr>
          <p:cNvPr id="3" name="Content Placeholder 2">
            <a:extLst>
              <a:ext uri="{FF2B5EF4-FFF2-40B4-BE49-F238E27FC236}">
                <a16:creationId xmlns:a16="http://schemas.microsoft.com/office/drawing/2014/main" id="{A994C36D-11F2-4C9C-AF6E-9CC661D77453}"/>
              </a:ext>
            </a:extLst>
          </p:cNvPr>
          <p:cNvSpPr>
            <a:spLocks noGrp="1"/>
          </p:cNvSpPr>
          <p:nvPr>
            <p:ph idx="1"/>
          </p:nvPr>
        </p:nvSpPr>
        <p:spPr>
          <a:xfrm>
            <a:off x="838200" y="1825624"/>
            <a:ext cx="10515600" cy="4869815"/>
          </a:xfrm>
        </p:spPr>
        <p:txBody>
          <a:bodyPr>
            <a:normAutofit lnSpcReduction="10000"/>
          </a:bodyPr>
          <a:lstStyle/>
          <a:p>
            <a:r>
              <a:rPr lang="en-US" dirty="0"/>
              <a:t>Pairs like “Elizabeth” and “Darcy” are the most common co-occurring words, but that’s not particularly meaningful since </a:t>
            </a:r>
            <a:r>
              <a:rPr lang="en-US" i="1" dirty="0"/>
              <a:t>they’re also the most common individual words.</a:t>
            </a:r>
            <a:r>
              <a:rPr lang="en-US" dirty="0"/>
              <a:t> We may instead want to examine </a:t>
            </a:r>
            <a:r>
              <a:rPr lang="en-US" b="1" dirty="0"/>
              <a:t>correlation</a:t>
            </a:r>
            <a:r>
              <a:rPr lang="en-US" dirty="0"/>
              <a:t> among words, which indicates how often they appear together relative to how often they appear separately.</a:t>
            </a:r>
          </a:p>
          <a:p>
            <a:r>
              <a:rPr lang="en-US" dirty="0"/>
              <a:t>We will now use the </a:t>
            </a:r>
            <a:r>
              <a:rPr lang="en-US" sz="2400" dirty="0" err="1"/>
              <a:t>pairwise_corr</a:t>
            </a:r>
            <a:r>
              <a:rPr lang="en-US" sz="2400" dirty="0"/>
              <a:t>() </a:t>
            </a:r>
            <a:r>
              <a:rPr lang="en-US" dirty="0"/>
              <a:t>function in </a:t>
            </a:r>
            <a:r>
              <a:rPr lang="en-US" sz="2400" dirty="0" err="1"/>
              <a:t>widyr</a:t>
            </a:r>
            <a:r>
              <a:rPr lang="en-US" dirty="0"/>
              <a:t> to help us find the </a:t>
            </a:r>
            <a:r>
              <a:rPr lang="en-US" i="1" dirty="0"/>
              <a:t>phi coefficient </a:t>
            </a:r>
            <a:r>
              <a:rPr lang="en-US" dirty="0"/>
              <a:t>between words based on how often they appear in the same section.</a:t>
            </a:r>
          </a:p>
          <a:p>
            <a:pPr marL="0" indent="0">
              <a:buNone/>
            </a:pPr>
            <a:endParaRPr lang="en-US" dirty="0"/>
          </a:p>
          <a:p>
            <a:pPr marL="0" indent="0" algn="ctr">
              <a:buNone/>
            </a:pPr>
            <a:r>
              <a:rPr lang="en-US" dirty="0"/>
              <a:t>		</a:t>
            </a:r>
            <a:r>
              <a:rPr lang="en-US" i="1" dirty="0"/>
              <a:t>The focus of the phi coefficient is how much more likely it is that either </a:t>
            </a:r>
            <a:r>
              <a:rPr lang="en-US" b="1" i="1" dirty="0"/>
              <a:t>both</a:t>
            </a:r>
            <a:r>
              <a:rPr lang="en-US" i="1" dirty="0"/>
              <a:t> word X and Y appear, or </a:t>
            </a:r>
            <a:r>
              <a:rPr lang="en-US" b="1" i="1" dirty="0"/>
              <a:t>neither</a:t>
            </a:r>
            <a:r>
              <a:rPr lang="en-US" i="1" dirty="0"/>
              <a:t> do, than that one appears without the other.</a:t>
            </a:r>
            <a:endParaRPr lang="nl-NL" i="1" dirty="0"/>
          </a:p>
        </p:txBody>
      </p:sp>
    </p:spTree>
    <p:extLst>
      <p:ext uri="{BB962C8B-B14F-4D97-AF65-F5344CB8AC3E}">
        <p14:creationId xmlns:p14="http://schemas.microsoft.com/office/powerpoint/2010/main" val="104069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CE5-A2C5-4E13-8AFA-35BA44DD50A2}"/>
              </a:ext>
            </a:extLst>
          </p:cNvPr>
          <p:cNvSpPr>
            <a:spLocks noGrp="1"/>
          </p:cNvSpPr>
          <p:nvPr>
            <p:ph type="title"/>
          </p:nvPr>
        </p:nvSpPr>
        <p:spPr/>
        <p:txBody>
          <a:bodyPr/>
          <a:lstStyle/>
          <a:p>
            <a:r>
              <a:rPr lang="en-US" dirty="0"/>
              <a:t>Counting and correlating among sections: </a:t>
            </a:r>
            <a:r>
              <a:rPr lang="en-US" i="1" dirty="0"/>
              <a:t>Pride and Prejudice </a:t>
            </a:r>
            <a:r>
              <a:rPr lang="en-US" dirty="0"/>
              <a:t>IV</a:t>
            </a:r>
            <a:endParaRPr lang="nl-NL" dirty="0"/>
          </a:p>
        </p:txBody>
      </p:sp>
      <p:sp>
        <p:nvSpPr>
          <p:cNvPr id="3" name="Content Placeholder 2">
            <a:extLst>
              <a:ext uri="{FF2B5EF4-FFF2-40B4-BE49-F238E27FC236}">
                <a16:creationId xmlns:a16="http://schemas.microsoft.com/office/drawing/2014/main" id="{09B38EEC-C7B5-46CA-9E8D-4F90DE89D2A4}"/>
              </a:ext>
            </a:extLst>
          </p:cNvPr>
          <p:cNvSpPr>
            <a:spLocks noGrp="1"/>
          </p:cNvSpPr>
          <p:nvPr>
            <p:ph idx="1"/>
          </p:nvPr>
        </p:nvSpPr>
        <p:spPr/>
        <p:txBody>
          <a:bodyPr>
            <a:normAutofit fontScale="92500" lnSpcReduction="20000"/>
          </a:bodyPr>
          <a:lstStyle/>
          <a:p>
            <a:pPr marL="0" indent="0">
              <a:buNone/>
            </a:pPr>
            <a:r>
              <a:rPr lang="en-US" dirty="0"/>
              <a:t>12c. The syntax of the </a:t>
            </a:r>
            <a:r>
              <a:rPr lang="en-US" sz="2600" dirty="0" err="1"/>
              <a:t>pairwise_corr</a:t>
            </a:r>
            <a:r>
              <a:rPr lang="en-US" sz="2600" dirty="0"/>
              <a:t>() </a:t>
            </a:r>
            <a:r>
              <a:rPr lang="en-US" dirty="0"/>
              <a:t>function is similar to that of </a:t>
            </a:r>
            <a:r>
              <a:rPr lang="en-US" sz="2600" dirty="0" err="1"/>
              <a:t>pairwise_count</a:t>
            </a:r>
            <a:r>
              <a:rPr lang="en-US" sz="2600" dirty="0"/>
              <a:t>()</a:t>
            </a:r>
            <a:r>
              <a:rPr lang="en-US" sz="3000" dirty="0"/>
              <a:t>. </a:t>
            </a:r>
            <a:r>
              <a:rPr lang="en-US" dirty="0"/>
              <a:t>Just run it!</a:t>
            </a:r>
          </a:p>
          <a:p>
            <a:pPr marL="0" indent="0">
              <a:buNone/>
            </a:pPr>
            <a:endParaRPr lang="en-US" dirty="0"/>
          </a:p>
          <a:p>
            <a:pPr marL="0" indent="0">
              <a:buNone/>
            </a:pPr>
            <a:endParaRPr lang="en-US" dirty="0"/>
          </a:p>
          <a:p>
            <a:pPr marL="0" indent="0">
              <a:buNone/>
            </a:pPr>
            <a:r>
              <a:rPr lang="en-US" dirty="0"/>
              <a:t># we need to filter for at least relatively common words first</a:t>
            </a:r>
          </a:p>
          <a:p>
            <a:pPr marL="0" indent="0">
              <a:buNone/>
            </a:pPr>
            <a:r>
              <a:rPr lang="en-US" dirty="0" err="1"/>
              <a:t>word_cors</a:t>
            </a:r>
            <a:r>
              <a:rPr lang="en-US" dirty="0"/>
              <a:t> &lt;- </a:t>
            </a:r>
            <a:r>
              <a:rPr lang="en-US" dirty="0" err="1"/>
              <a:t>austen_section_words</a:t>
            </a:r>
            <a:r>
              <a:rPr lang="en-US" dirty="0"/>
              <a:t> %&gt;%</a:t>
            </a:r>
          </a:p>
          <a:p>
            <a:pPr marL="0" indent="0">
              <a:buNone/>
            </a:pPr>
            <a:r>
              <a:rPr lang="en-US" dirty="0"/>
              <a:t>  </a:t>
            </a:r>
            <a:r>
              <a:rPr lang="en-US" dirty="0" err="1"/>
              <a:t>group_by</a:t>
            </a:r>
            <a:r>
              <a:rPr lang="en-US" dirty="0"/>
              <a:t>(word) %&gt;%</a:t>
            </a:r>
          </a:p>
          <a:p>
            <a:pPr marL="0" indent="0">
              <a:buNone/>
            </a:pPr>
            <a:r>
              <a:rPr lang="en-US" dirty="0"/>
              <a:t>  filter(n() &gt;= 20) %&gt;%</a:t>
            </a:r>
          </a:p>
          <a:p>
            <a:pPr marL="0" indent="0">
              <a:buNone/>
            </a:pPr>
            <a:r>
              <a:rPr lang="en-US" dirty="0"/>
              <a:t>  </a:t>
            </a:r>
            <a:r>
              <a:rPr lang="en-US" dirty="0" err="1"/>
              <a:t>pairwise_cor</a:t>
            </a:r>
            <a:r>
              <a:rPr lang="en-US" dirty="0"/>
              <a:t>(word, section, sort = TRUE)</a:t>
            </a:r>
          </a:p>
          <a:p>
            <a:pPr marL="0" indent="0">
              <a:buNone/>
            </a:pPr>
            <a:endParaRPr lang="en-US" dirty="0"/>
          </a:p>
          <a:p>
            <a:pPr marL="0" indent="0">
              <a:buNone/>
            </a:pPr>
            <a:r>
              <a:rPr lang="en-US" dirty="0" err="1"/>
              <a:t>word_cors</a:t>
            </a:r>
            <a:endParaRPr lang="nl-NL" dirty="0"/>
          </a:p>
        </p:txBody>
      </p:sp>
      <p:sp>
        <p:nvSpPr>
          <p:cNvPr id="4" name="TextBox 3">
            <a:extLst>
              <a:ext uri="{FF2B5EF4-FFF2-40B4-BE49-F238E27FC236}">
                <a16:creationId xmlns:a16="http://schemas.microsoft.com/office/drawing/2014/main" id="{D1002D2A-17E9-4EA2-9F08-14CF1D6F277B}"/>
              </a:ext>
            </a:extLst>
          </p:cNvPr>
          <p:cNvSpPr txBox="1"/>
          <p:nvPr/>
        </p:nvSpPr>
        <p:spPr>
          <a:xfrm>
            <a:off x="8323580" y="4145638"/>
            <a:ext cx="207010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format is helpful for exploration. For example, we could find the words most correlated with specific words… </a:t>
            </a:r>
            <a:endParaRPr lang="nl-NL" dirty="0"/>
          </a:p>
        </p:txBody>
      </p:sp>
    </p:spTree>
    <p:extLst>
      <p:ext uri="{BB962C8B-B14F-4D97-AF65-F5344CB8AC3E}">
        <p14:creationId xmlns:p14="http://schemas.microsoft.com/office/powerpoint/2010/main" val="222879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6ADC-D436-41B0-919E-981B686D5E53}"/>
              </a:ext>
            </a:extLst>
          </p:cNvPr>
          <p:cNvSpPr>
            <a:spLocks noGrp="1"/>
          </p:cNvSpPr>
          <p:nvPr>
            <p:ph type="title"/>
          </p:nvPr>
        </p:nvSpPr>
        <p:spPr/>
        <p:txBody>
          <a:bodyPr/>
          <a:lstStyle/>
          <a:p>
            <a:r>
              <a:rPr lang="en-US" dirty="0"/>
              <a:t>Counting and correlating among sections: </a:t>
            </a:r>
            <a:r>
              <a:rPr lang="en-US" i="1" dirty="0"/>
              <a:t>Pride and Prejudice </a:t>
            </a:r>
            <a:r>
              <a:rPr lang="en-US" dirty="0"/>
              <a:t>V</a:t>
            </a:r>
            <a:endParaRPr lang="nl-NL" dirty="0"/>
          </a:p>
        </p:txBody>
      </p:sp>
      <p:sp>
        <p:nvSpPr>
          <p:cNvPr id="3" name="Content Placeholder 2">
            <a:extLst>
              <a:ext uri="{FF2B5EF4-FFF2-40B4-BE49-F238E27FC236}">
                <a16:creationId xmlns:a16="http://schemas.microsoft.com/office/drawing/2014/main" id="{A917CA11-F358-458D-AB62-64DD7E87FE58}"/>
              </a:ext>
            </a:extLst>
          </p:cNvPr>
          <p:cNvSpPr>
            <a:spLocks noGrp="1"/>
          </p:cNvSpPr>
          <p:nvPr>
            <p:ph idx="1"/>
          </p:nvPr>
        </p:nvSpPr>
        <p:spPr/>
        <p:txBody>
          <a:bodyPr>
            <a:normAutofit fontScale="47500" lnSpcReduction="20000"/>
          </a:bodyPr>
          <a:lstStyle/>
          <a:p>
            <a:pPr marL="0" indent="0">
              <a:buNone/>
            </a:pPr>
            <a:r>
              <a:rPr lang="en-US" sz="5000" dirty="0"/>
              <a:t>12d. Let’s pick some interesting words and find the other words most associated with them! You can pick your own and add them to the code below. And do you remember the function we have used a few times to plot your results? Fill it in as well!</a:t>
            </a:r>
          </a:p>
          <a:p>
            <a:pPr marL="0" indent="0">
              <a:buNone/>
            </a:pPr>
            <a:endParaRPr lang="en-US" dirty="0"/>
          </a:p>
          <a:p>
            <a:pPr marL="0" indent="0">
              <a:buNone/>
            </a:pPr>
            <a:endParaRPr lang="en-US" dirty="0"/>
          </a:p>
          <a:p>
            <a:pPr marL="0" indent="0">
              <a:buNone/>
            </a:pPr>
            <a:r>
              <a:rPr lang="en-US" dirty="0" err="1"/>
              <a:t>word_cors</a:t>
            </a:r>
            <a:r>
              <a:rPr lang="en-US" dirty="0"/>
              <a:t> %&gt;%</a:t>
            </a:r>
          </a:p>
          <a:p>
            <a:pPr marL="0" indent="0">
              <a:buNone/>
            </a:pPr>
            <a:r>
              <a:rPr lang="en-US" dirty="0"/>
              <a:t>  filter(item1 %in% c(“</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%&gt;%</a:t>
            </a:r>
          </a:p>
          <a:p>
            <a:pPr marL="0" indent="0">
              <a:buNone/>
            </a:pPr>
            <a:r>
              <a:rPr lang="en-US" dirty="0"/>
              <a:t>  </a:t>
            </a:r>
            <a:r>
              <a:rPr lang="en-US" dirty="0" err="1"/>
              <a:t>group_by</a:t>
            </a:r>
            <a:r>
              <a:rPr lang="en-US" dirty="0"/>
              <a:t>(item1) %&gt;%</a:t>
            </a:r>
          </a:p>
          <a:p>
            <a:pPr marL="0" indent="0">
              <a:buNone/>
            </a:pPr>
            <a:r>
              <a:rPr lang="en-US" dirty="0"/>
              <a:t>  </a:t>
            </a:r>
            <a:r>
              <a:rPr lang="en-US" dirty="0" err="1"/>
              <a:t>slice_max</a:t>
            </a:r>
            <a:r>
              <a:rPr lang="en-US" dirty="0"/>
              <a:t>(correlation, n = 6) %&gt;%</a:t>
            </a:r>
          </a:p>
          <a:p>
            <a:pPr marL="0" indent="0">
              <a:buNone/>
            </a:pPr>
            <a:r>
              <a:rPr lang="en-US" dirty="0"/>
              <a:t>  ungroup() %&gt;%</a:t>
            </a:r>
          </a:p>
          <a:p>
            <a:pPr marL="0" indent="0">
              <a:buNone/>
            </a:pPr>
            <a:r>
              <a:rPr lang="en-US" dirty="0"/>
              <a:t>  mutate(item2 = reorder(item2, correlation)) %&gt;%</a:t>
            </a:r>
          </a:p>
          <a:p>
            <a:pPr marL="0" indent="0">
              <a:buNone/>
            </a:pPr>
            <a:r>
              <a:rPr lang="en-US" dirty="0"/>
              <a:t>  </a:t>
            </a:r>
            <a:r>
              <a:rPr lang="en-US" b="1" dirty="0">
                <a:solidFill>
                  <a:srgbClr val="FF0000"/>
                </a:solidFill>
              </a:rPr>
              <a:t>???</a:t>
            </a:r>
            <a:r>
              <a:rPr lang="en-US" dirty="0"/>
              <a:t>(</a:t>
            </a:r>
            <a:r>
              <a:rPr lang="en-US" dirty="0" err="1"/>
              <a:t>aes</a:t>
            </a:r>
            <a:r>
              <a:rPr lang="en-US" dirty="0"/>
              <a:t>(item2, correlation)) +</a:t>
            </a:r>
          </a:p>
          <a:p>
            <a:pPr marL="0" indent="0">
              <a:buNone/>
            </a:pPr>
            <a:r>
              <a:rPr lang="en-US" dirty="0"/>
              <a:t>  </a:t>
            </a:r>
            <a:r>
              <a:rPr lang="en-US" dirty="0" err="1"/>
              <a:t>geom_bar</a:t>
            </a:r>
            <a:r>
              <a:rPr lang="en-US" dirty="0"/>
              <a:t>(stat = "identity") +</a:t>
            </a:r>
          </a:p>
          <a:p>
            <a:pPr marL="0" indent="0">
              <a:buNone/>
            </a:pPr>
            <a:r>
              <a:rPr lang="en-US" dirty="0"/>
              <a:t>  </a:t>
            </a:r>
            <a:r>
              <a:rPr lang="en-US" dirty="0" err="1"/>
              <a:t>facet_wrap</a:t>
            </a:r>
            <a:r>
              <a:rPr lang="en-US" dirty="0"/>
              <a:t>(~ item1, scales = "free") +</a:t>
            </a:r>
          </a:p>
          <a:p>
            <a:pPr marL="0" indent="0">
              <a:buNone/>
            </a:pPr>
            <a:r>
              <a:rPr lang="en-US" dirty="0"/>
              <a:t>  </a:t>
            </a:r>
            <a:r>
              <a:rPr lang="en-US" dirty="0" err="1"/>
              <a:t>coord_flip</a:t>
            </a:r>
            <a:r>
              <a:rPr lang="en-US" dirty="0"/>
              <a:t>() </a:t>
            </a:r>
            <a:endParaRPr lang="nl-NL" dirty="0"/>
          </a:p>
        </p:txBody>
      </p:sp>
      <p:sp>
        <p:nvSpPr>
          <p:cNvPr id="4" name="TextBox 3">
            <a:extLst>
              <a:ext uri="{FF2B5EF4-FFF2-40B4-BE49-F238E27FC236}">
                <a16:creationId xmlns:a16="http://schemas.microsoft.com/office/drawing/2014/main" id="{903A205F-866B-40D3-89AD-3D4017F0E133}"/>
              </a:ext>
            </a:extLst>
          </p:cNvPr>
          <p:cNvSpPr txBox="1"/>
          <p:nvPr/>
        </p:nvSpPr>
        <p:spPr>
          <a:xfrm>
            <a:off x="6573520" y="2946399"/>
            <a:ext cx="2661920" cy="3139321"/>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can play around with this code, changing the words you want to filter by. In this way, you can perform exploratory analyses by looking at your bar graphs: What word correlations stand out? What is worth looking into in more depth? </a:t>
            </a:r>
            <a:endParaRPr lang="nl-NL" dirty="0"/>
          </a:p>
        </p:txBody>
      </p:sp>
    </p:spTree>
    <p:extLst>
      <p:ext uri="{BB962C8B-B14F-4D97-AF65-F5344CB8AC3E}">
        <p14:creationId xmlns:p14="http://schemas.microsoft.com/office/powerpoint/2010/main" val="320888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1B1-94DD-4BB7-81F5-5286973400BF}"/>
              </a:ext>
            </a:extLst>
          </p:cNvPr>
          <p:cNvSpPr>
            <a:spLocks noGrp="1"/>
          </p:cNvSpPr>
          <p:nvPr>
            <p:ph type="title"/>
          </p:nvPr>
        </p:nvSpPr>
        <p:spPr/>
        <p:txBody>
          <a:bodyPr>
            <a:normAutofit fontScale="90000"/>
          </a:bodyPr>
          <a:lstStyle/>
          <a:p>
            <a:r>
              <a:rPr lang="en-US" dirty="0"/>
              <a:t>Congratulations, you now know the basics of R and Text Mining with R within the </a:t>
            </a:r>
            <a:r>
              <a:rPr lang="en-US" dirty="0" err="1"/>
              <a:t>Tidyverse</a:t>
            </a:r>
            <a:r>
              <a:rPr lang="en-US" dirty="0"/>
              <a:t>! </a:t>
            </a:r>
            <a:endParaRPr lang="nl-NL" dirty="0"/>
          </a:p>
        </p:txBody>
      </p:sp>
      <p:sp>
        <p:nvSpPr>
          <p:cNvPr id="3" name="Content Placeholder 2">
            <a:extLst>
              <a:ext uri="{FF2B5EF4-FFF2-40B4-BE49-F238E27FC236}">
                <a16:creationId xmlns:a16="http://schemas.microsoft.com/office/drawing/2014/main" id="{416DE830-F535-45F1-ABC1-F822CFCF75E1}"/>
              </a:ext>
            </a:extLst>
          </p:cNvPr>
          <p:cNvSpPr>
            <a:spLocks noGrp="1"/>
          </p:cNvSpPr>
          <p:nvPr>
            <p:ph idx="1"/>
          </p:nvPr>
        </p:nvSpPr>
        <p:spPr/>
        <p:txBody>
          <a:bodyPr/>
          <a:lstStyle/>
          <a:p>
            <a:pPr marL="0" indent="0">
              <a:buNone/>
            </a:pPr>
            <a:endParaRPr lang="nl-NL" dirty="0"/>
          </a:p>
        </p:txBody>
      </p:sp>
    </p:spTree>
    <p:extLst>
      <p:ext uri="{BB962C8B-B14F-4D97-AF65-F5344CB8AC3E}">
        <p14:creationId xmlns:p14="http://schemas.microsoft.com/office/powerpoint/2010/main" val="129398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BBF-B3F7-4E20-8519-57D334EC374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a:t>
            </a:r>
            <a:br>
              <a:rPr lang="nl-NL" dirty="0"/>
            </a:br>
            <a:endParaRPr lang="nl-NL" dirty="0"/>
          </a:p>
        </p:txBody>
      </p:sp>
      <p:sp>
        <p:nvSpPr>
          <p:cNvPr id="3" name="Content Placeholder 2">
            <a:extLst>
              <a:ext uri="{FF2B5EF4-FFF2-40B4-BE49-F238E27FC236}">
                <a16:creationId xmlns:a16="http://schemas.microsoft.com/office/drawing/2014/main" id="{A3DDE627-30BF-4F1D-BFCD-B998178F07C2}"/>
              </a:ext>
            </a:extLst>
          </p:cNvPr>
          <p:cNvSpPr>
            <a:spLocks noGrp="1"/>
          </p:cNvSpPr>
          <p:nvPr>
            <p:ph idx="1"/>
          </p:nvPr>
        </p:nvSpPr>
        <p:spPr>
          <a:xfrm>
            <a:off x="838200" y="1825624"/>
            <a:ext cx="10515600" cy="4544695"/>
          </a:xfrm>
        </p:spPr>
        <p:txBody>
          <a:bodyPr/>
          <a:lstStyle/>
          <a:p>
            <a:pPr marL="0" indent="0">
              <a:buNone/>
            </a:pPr>
            <a:r>
              <a:rPr lang="en-US" i="1" dirty="0"/>
              <a:t>Exercise 11</a:t>
            </a:r>
          </a:p>
          <a:p>
            <a:pPr marL="0" indent="0">
              <a:buNone/>
            </a:pPr>
            <a:r>
              <a:rPr lang="en-US" dirty="0"/>
              <a:t>You already know how to tokenize by word, using the </a:t>
            </a:r>
            <a:r>
              <a:rPr lang="en-US" sz="2400" dirty="0" err="1"/>
              <a:t>unnest_tokens</a:t>
            </a:r>
            <a:r>
              <a:rPr lang="en-US" sz="2400" dirty="0"/>
              <a:t> </a:t>
            </a:r>
            <a:r>
              <a:rPr lang="en-US" dirty="0"/>
              <a:t>function. We can also use the function to tokenize into consecutive sequences of words, called </a:t>
            </a:r>
            <a:r>
              <a:rPr lang="en-US" b="1" dirty="0"/>
              <a:t>n-grams</a:t>
            </a:r>
            <a:r>
              <a:rPr lang="en-US" dirty="0"/>
              <a:t>. By seeing how often word X is followed by word Y, we can then build a model of the relationships between them.</a:t>
            </a:r>
          </a:p>
          <a:p>
            <a:pPr marL="0" indent="0">
              <a:buNone/>
            </a:pPr>
            <a:endParaRPr lang="en-US" dirty="0"/>
          </a:p>
          <a:p>
            <a:pPr marL="0" indent="0">
              <a:buNone/>
            </a:pPr>
            <a:r>
              <a:rPr lang="en-US" dirty="0"/>
              <a:t>We do this by adding the </a:t>
            </a:r>
            <a:r>
              <a:rPr lang="en-US" sz="2400" dirty="0"/>
              <a:t>token = “</a:t>
            </a:r>
            <a:r>
              <a:rPr lang="en-US" sz="2400" dirty="0" err="1"/>
              <a:t>ngrams</a:t>
            </a:r>
            <a:r>
              <a:rPr lang="en-US" sz="2400" dirty="0"/>
              <a:t>” </a:t>
            </a:r>
            <a:r>
              <a:rPr lang="en-US" dirty="0"/>
              <a:t>option to </a:t>
            </a:r>
            <a:r>
              <a:rPr lang="en-US" sz="2400" dirty="0" err="1"/>
              <a:t>unnest_tokens</a:t>
            </a:r>
            <a:r>
              <a:rPr lang="en-US" sz="2400" dirty="0"/>
              <a:t>()</a:t>
            </a:r>
            <a:r>
              <a:rPr lang="en-US" dirty="0"/>
              <a:t>, and setting </a:t>
            </a:r>
            <a:r>
              <a:rPr lang="en-US" sz="2400" dirty="0"/>
              <a:t>n</a:t>
            </a:r>
            <a:r>
              <a:rPr lang="en-US" dirty="0"/>
              <a:t> to the number of words we wish to capture in each n-gram.</a:t>
            </a:r>
          </a:p>
          <a:p>
            <a:pPr marL="0" indent="0" algn="r">
              <a:buNone/>
            </a:pPr>
            <a:r>
              <a:rPr lang="en-US" dirty="0">
                <a:sym typeface="Wingdings" panose="05000000000000000000" pitchFamily="2" charset="2"/>
              </a:rPr>
              <a:t></a:t>
            </a:r>
            <a:endParaRPr lang="nl-NL" dirty="0"/>
          </a:p>
        </p:txBody>
      </p:sp>
    </p:spTree>
    <p:extLst>
      <p:ext uri="{BB962C8B-B14F-4D97-AF65-F5344CB8AC3E}">
        <p14:creationId xmlns:p14="http://schemas.microsoft.com/office/powerpoint/2010/main" val="89279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6DE-372C-499E-BEA1-322C3CAF324B}"/>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a:t>
            </a:r>
          </a:p>
        </p:txBody>
      </p:sp>
      <p:sp>
        <p:nvSpPr>
          <p:cNvPr id="3" name="Content Placeholder 2">
            <a:extLst>
              <a:ext uri="{FF2B5EF4-FFF2-40B4-BE49-F238E27FC236}">
                <a16:creationId xmlns:a16="http://schemas.microsoft.com/office/drawing/2014/main" id="{161626F1-2DED-4655-89CB-2C2588990139}"/>
              </a:ext>
            </a:extLst>
          </p:cNvPr>
          <p:cNvSpPr>
            <a:spLocks noGrp="1"/>
          </p:cNvSpPr>
          <p:nvPr>
            <p:ph idx="1"/>
          </p:nvPr>
        </p:nvSpPr>
        <p:spPr/>
        <p:txBody>
          <a:bodyPr>
            <a:normAutofit fontScale="77500" lnSpcReduction="20000"/>
          </a:bodyPr>
          <a:lstStyle/>
          <a:p>
            <a:pPr marL="0" indent="0">
              <a:buNone/>
            </a:pPr>
            <a:r>
              <a:rPr lang="en-US" sz="3600" dirty="0"/>
              <a:t>11a. Can you set the number of words in each n-gram to 2 in the code below? This allows us to examine pairs of two consecutive words, called ‘bigrams’ in Austen’s novels.</a:t>
            </a:r>
          </a:p>
          <a:p>
            <a:pPr marL="0" indent="0">
              <a:buNone/>
            </a:pPr>
            <a:endParaRPr lang="en-US" dirty="0"/>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tidytext</a:t>
            </a:r>
            <a:r>
              <a:rPr lang="nl-NL" dirty="0"/>
              <a:t>)</a:t>
            </a:r>
          </a:p>
          <a:p>
            <a:pPr marL="0" indent="0">
              <a:buNone/>
            </a:pPr>
            <a:r>
              <a:rPr lang="nl-NL" dirty="0" err="1"/>
              <a:t>library</a:t>
            </a:r>
            <a:r>
              <a:rPr lang="nl-NL" dirty="0"/>
              <a:t>(</a:t>
            </a:r>
            <a:r>
              <a:rPr lang="nl-NL" dirty="0" err="1"/>
              <a:t>janeaustenr</a:t>
            </a:r>
            <a:r>
              <a:rPr lang="nl-NL" dirty="0"/>
              <a:t>)</a:t>
            </a:r>
          </a:p>
          <a:p>
            <a:pPr marL="0" indent="0">
              <a:buNone/>
            </a:pPr>
            <a:endParaRPr lang="nl-NL" dirty="0"/>
          </a:p>
          <a:p>
            <a:pPr marL="0" indent="0">
              <a:buNone/>
            </a:pPr>
            <a:r>
              <a:rPr lang="nl-NL" dirty="0" err="1"/>
              <a:t>austen_bigrams</a:t>
            </a:r>
            <a:r>
              <a:rPr lang="nl-NL" dirty="0"/>
              <a:t> &lt;- </a:t>
            </a:r>
            <a:r>
              <a:rPr lang="nl-NL" dirty="0" err="1"/>
              <a:t>austen_books</a:t>
            </a:r>
            <a:r>
              <a:rPr lang="nl-NL" dirty="0"/>
              <a:t>() %&gt;%</a:t>
            </a:r>
          </a:p>
          <a:p>
            <a:pPr marL="0" indent="0">
              <a:buNone/>
            </a:pPr>
            <a:r>
              <a:rPr lang="nl-NL" dirty="0"/>
              <a:t>  </a:t>
            </a:r>
            <a:r>
              <a:rPr lang="nl-NL" dirty="0" err="1"/>
              <a:t>unnest_tokens</a:t>
            </a:r>
            <a:r>
              <a:rPr lang="nl-NL" dirty="0"/>
              <a:t>(bigram, </a:t>
            </a:r>
            <a:r>
              <a:rPr lang="nl-NL" dirty="0" err="1"/>
              <a:t>text</a:t>
            </a:r>
            <a:r>
              <a:rPr lang="nl-NL" dirty="0"/>
              <a:t>, </a:t>
            </a:r>
            <a:r>
              <a:rPr lang="nl-NL" b="1" dirty="0">
                <a:solidFill>
                  <a:srgbClr val="FF0000"/>
                </a:solidFill>
              </a:rPr>
              <a:t>???</a:t>
            </a:r>
            <a:r>
              <a:rPr lang="nl-NL" dirty="0"/>
              <a:t> = "</a:t>
            </a:r>
            <a:r>
              <a:rPr lang="nl-NL" dirty="0" err="1"/>
              <a:t>ngrams</a:t>
            </a:r>
            <a:r>
              <a:rPr lang="nl-NL" dirty="0"/>
              <a:t>", n = </a:t>
            </a:r>
            <a:r>
              <a:rPr lang="nl-NL" b="1" dirty="0">
                <a:solidFill>
                  <a:srgbClr val="FF0000"/>
                </a:solidFill>
              </a:rPr>
              <a:t>?</a:t>
            </a:r>
            <a:r>
              <a:rPr lang="nl-NL" dirty="0"/>
              <a:t>)</a:t>
            </a:r>
          </a:p>
          <a:p>
            <a:pPr marL="0" indent="0">
              <a:buNone/>
            </a:pPr>
            <a:endParaRPr lang="nl-NL" dirty="0"/>
          </a:p>
          <a:p>
            <a:pPr marL="0" indent="0">
              <a:buNone/>
            </a:pPr>
            <a:r>
              <a:rPr lang="nl-NL" dirty="0" err="1"/>
              <a:t>austen_bigrams</a:t>
            </a:r>
            <a:endParaRPr lang="nl-NL" dirty="0"/>
          </a:p>
        </p:txBody>
      </p:sp>
      <p:sp>
        <p:nvSpPr>
          <p:cNvPr id="4" name="TextBox 3">
            <a:extLst>
              <a:ext uri="{FF2B5EF4-FFF2-40B4-BE49-F238E27FC236}">
                <a16:creationId xmlns:a16="http://schemas.microsoft.com/office/drawing/2014/main" id="{2CF4C68B-7D5A-4AF1-B0D3-DB0E92E0FD2A}"/>
              </a:ext>
            </a:extLst>
          </p:cNvPr>
          <p:cNvSpPr txBox="1"/>
          <p:nvPr/>
        </p:nvSpPr>
        <p:spPr>
          <a:xfrm>
            <a:off x="7477760" y="3576320"/>
            <a:ext cx="1442720" cy="1477328"/>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do you notice about the bigrams in your </a:t>
            </a:r>
            <a:r>
              <a:rPr lang="en-US" dirty="0" err="1"/>
              <a:t>tibble</a:t>
            </a:r>
            <a:r>
              <a:rPr lang="en-US" dirty="0"/>
              <a:t>?</a:t>
            </a:r>
            <a:endParaRPr lang="nl-NL" dirty="0"/>
          </a:p>
        </p:txBody>
      </p:sp>
    </p:spTree>
    <p:extLst>
      <p:ext uri="{BB962C8B-B14F-4D97-AF65-F5344CB8AC3E}">
        <p14:creationId xmlns:p14="http://schemas.microsoft.com/office/powerpoint/2010/main" val="341379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551-BACD-424D-89B9-52B099EFF36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III</a:t>
            </a:r>
          </a:p>
        </p:txBody>
      </p:sp>
      <p:sp>
        <p:nvSpPr>
          <p:cNvPr id="3" name="Content Placeholder 2">
            <a:extLst>
              <a:ext uri="{FF2B5EF4-FFF2-40B4-BE49-F238E27FC236}">
                <a16:creationId xmlns:a16="http://schemas.microsoft.com/office/drawing/2014/main" id="{988ADB80-27EC-48A3-BD1D-25FF1048BB9E}"/>
              </a:ext>
            </a:extLst>
          </p:cNvPr>
          <p:cNvSpPr>
            <a:spLocks noGrp="1"/>
          </p:cNvSpPr>
          <p:nvPr>
            <p:ph idx="1"/>
          </p:nvPr>
        </p:nvSpPr>
        <p:spPr/>
        <p:txBody>
          <a:bodyPr>
            <a:normAutofit/>
          </a:bodyPr>
          <a:lstStyle/>
          <a:p>
            <a:pPr marL="0" indent="0">
              <a:buNone/>
            </a:pPr>
            <a:r>
              <a:rPr lang="en-US" dirty="0"/>
              <a:t>11b. When we count our bigrams using </a:t>
            </a:r>
            <a:r>
              <a:rPr lang="en-US" dirty="0" err="1"/>
              <a:t>dlpyr’s</a:t>
            </a:r>
            <a:r>
              <a:rPr lang="en-US" dirty="0"/>
              <a:t> </a:t>
            </a:r>
            <a:r>
              <a:rPr lang="en-US" sz="2400" dirty="0"/>
              <a:t>count(), </a:t>
            </a:r>
            <a:r>
              <a:rPr lang="en-US" dirty="0"/>
              <a:t>we see that a lot of the most common bigrams are pairs of common words, like stop words. Run this code and you’ll see…</a:t>
            </a:r>
          </a:p>
          <a:p>
            <a:pPr marL="0" indent="0">
              <a:buNone/>
            </a:pPr>
            <a:r>
              <a:rPr lang="en-US" sz="1800" dirty="0" err="1"/>
              <a:t>austen_bigrams</a:t>
            </a:r>
            <a:r>
              <a:rPr lang="en-US" sz="1800" dirty="0"/>
              <a:t> %&gt;%</a:t>
            </a:r>
          </a:p>
          <a:p>
            <a:pPr marL="0" indent="0">
              <a:buNone/>
            </a:pPr>
            <a:r>
              <a:rPr lang="en-US" sz="1800" dirty="0"/>
              <a:t>  count(bigram, sort = TRUE)</a:t>
            </a:r>
          </a:p>
          <a:p>
            <a:pPr marL="0" indent="0">
              <a:buNone/>
            </a:pPr>
            <a:endParaRPr lang="en-US" sz="1800" dirty="0"/>
          </a:p>
          <a:p>
            <a:pPr marL="0" indent="0">
              <a:buNone/>
            </a:pPr>
            <a:r>
              <a:rPr lang="en-US" dirty="0"/>
              <a:t>We are of course not only interested in the stop word bigrams. So let’s filter our n-grams with </a:t>
            </a:r>
            <a:r>
              <a:rPr lang="en-US" dirty="0" err="1"/>
              <a:t>tidyr’s</a:t>
            </a:r>
            <a:r>
              <a:rPr lang="en-US" dirty="0"/>
              <a:t> </a:t>
            </a:r>
            <a:r>
              <a:rPr lang="en-US" sz="2400" dirty="0"/>
              <a:t>separate() </a:t>
            </a:r>
            <a:r>
              <a:rPr lang="en-US" dirty="0"/>
              <a:t>and remove cases where either word is a stop word. </a:t>
            </a:r>
          </a:p>
          <a:p>
            <a:pPr marL="0" indent="0" algn="r">
              <a:buNone/>
            </a:pPr>
            <a:r>
              <a:rPr lang="en-US" dirty="0"/>
              <a:t>Run it!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nl-NL" dirty="0"/>
          </a:p>
        </p:txBody>
      </p:sp>
    </p:spTree>
    <p:extLst>
      <p:ext uri="{BB962C8B-B14F-4D97-AF65-F5344CB8AC3E}">
        <p14:creationId xmlns:p14="http://schemas.microsoft.com/office/powerpoint/2010/main" val="154576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1465-DAAF-4BA3-A2D1-5E8D88235ED3}"/>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IV</a:t>
            </a:r>
          </a:p>
        </p:txBody>
      </p:sp>
      <p:sp>
        <p:nvSpPr>
          <p:cNvPr id="3" name="Content Placeholder 2">
            <a:extLst>
              <a:ext uri="{FF2B5EF4-FFF2-40B4-BE49-F238E27FC236}">
                <a16:creationId xmlns:a16="http://schemas.microsoft.com/office/drawing/2014/main" id="{547BEF91-22D1-47CA-BDEA-8FFCA1F3DF19}"/>
              </a:ext>
            </a:extLst>
          </p:cNvPr>
          <p:cNvSpPr>
            <a:spLocks noGrp="1"/>
          </p:cNvSpPr>
          <p:nvPr>
            <p:ph idx="1"/>
          </p:nvPr>
        </p:nvSpPr>
        <p:spPr/>
        <p:txBody>
          <a:bodyPr>
            <a:normAutofit fontScale="55000" lnSpcReduction="20000"/>
          </a:bodyPr>
          <a:lstStyle/>
          <a:p>
            <a:pPr marL="0" indent="0">
              <a:buNone/>
            </a:pPr>
            <a:r>
              <a:rPr lang="en-US" dirty="0"/>
              <a:t>library(</a:t>
            </a:r>
            <a:r>
              <a:rPr lang="en-US" dirty="0" err="1"/>
              <a:t>tidyr</a:t>
            </a:r>
            <a:r>
              <a:rPr lang="en-US" dirty="0"/>
              <a:t>)</a:t>
            </a:r>
          </a:p>
          <a:p>
            <a:pPr marL="0" indent="0">
              <a:buNone/>
            </a:pPr>
            <a:endParaRPr lang="en-US" dirty="0"/>
          </a:p>
          <a:p>
            <a:pPr marL="0" indent="0">
              <a:buNone/>
            </a:pPr>
            <a:r>
              <a:rPr lang="en-US" dirty="0" err="1"/>
              <a:t>bigrams_separated</a:t>
            </a:r>
            <a:r>
              <a:rPr lang="en-US" dirty="0"/>
              <a:t> &lt;- </a:t>
            </a:r>
            <a:r>
              <a:rPr lang="en-US" dirty="0" err="1"/>
              <a:t>austen_bigrams</a:t>
            </a:r>
            <a:r>
              <a:rPr lang="en-US" dirty="0"/>
              <a:t> %&gt;%</a:t>
            </a:r>
          </a:p>
          <a:p>
            <a:pPr marL="0" indent="0">
              <a:buNone/>
            </a:pPr>
            <a:r>
              <a:rPr lang="en-US" dirty="0"/>
              <a:t>  separate(bigram, c("word1", "word2"), </a:t>
            </a:r>
            <a:r>
              <a:rPr lang="en-US" dirty="0" err="1"/>
              <a:t>sep</a:t>
            </a:r>
            <a:r>
              <a:rPr lang="en-US" dirty="0"/>
              <a:t> = " ")</a:t>
            </a:r>
          </a:p>
          <a:p>
            <a:pPr marL="0" indent="0">
              <a:buNone/>
            </a:pPr>
            <a:endParaRPr lang="en-US" dirty="0"/>
          </a:p>
          <a:p>
            <a:pPr marL="0" indent="0">
              <a:buNone/>
            </a:pPr>
            <a:r>
              <a:rPr lang="en-US" dirty="0" err="1"/>
              <a:t>bigrams_filtered</a:t>
            </a:r>
            <a:r>
              <a:rPr lang="en-US" dirty="0"/>
              <a:t> &lt;- </a:t>
            </a:r>
            <a:r>
              <a:rPr lang="en-US" dirty="0" err="1"/>
              <a:t>bigrams_separated</a:t>
            </a:r>
            <a:r>
              <a:rPr lang="en-US" dirty="0"/>
              <a:t> %&gt;%</a:t>
            </a:r>
          </a:p>
          <a:p>
            <a:pPr marL="0" indent="0">
              <a:buNone/>
            </a:pPr>
            <a:r>
              <a:rPr lang="en-US" dirty="0"/>
              <a:t>  filter(!word1 %in% </a:t>
            </a:r>
            <a:r>
              <a:rPr lang="en-US" dirty="0" err="1"/>
              <a:t>stop_words$word</a:t>
            </a:r>
            <a:r>
              <a:rPr lang="en-US" dirty="0"/>
              <a:t>) %&gt;%</a:t>
            </a:r>
          </a:p>
          <a:p>
            <a:pPr marL="0" indent="0">
              <a:buNone/>
            </a:pPr>
            <a:r>
              <a:rPr lang="en-US" dirty="0"/>
              <a:t>  filter(!word2 %in% </a:t>
            </a:r>
            <a:r>
              <a:rPr lang="en-US" dirty="0" err="1"/>
              <a:t>stop_words$word</a:t>
            </a:r>
            <a:r>
              <a:rPr lang="en-US" dirty="0"/>
              <a:t>)</a:t>
            </a:r>
          </a:p>
          <a:p>
            <a:pPr marL="0" indent="0">
              <a:buNone/>
            </a:pPr>
            <a:endParaRPr lang="en-US" dirty="0"/>
          </a:p>
          <a:p>
            <a:pPr marL="0" indent="0">
              <a:buNone/>
            </a:pPr>
            <a:r>
              <a:rPr lang="en-US" dirty="0"/>
              <a:t># new bigram counts:</a:t>
            </a:r>
          </a:p>
          <a:p>
            <a:pPr marL="0" indent="0">
              <a:buNone/>
            </a:pPr>
            <a:r>
              <a:rPr lang="en-US" dirty="0" err="1"/>
              <a:t>bigram_counts</a:t>
            </a:r>
            <a:r>
              <a:rPr lang="en-US" dirty="0"/>
              <a:t> &lt;- </a:t>
            </a:r>
            <a:r>
              <a:rPr lang="en-US" dirty="0" err="1"/>
              <a:t>bigrams_filtered</a:t>
            </a:r>
            <a:r>
              <a:rPr lang="en-US" dirty="0"/>
              <a:t> %&gt;% </a:t>
            </a:r>
          </a:p>
          <a:p>
            <a:pPr marL="0" indent="0">
              <a:buNone/>
            </a:pPr>
            <a:r>
              <a:rPr lang="en-US" dirty="0"/>
              <a:t>  count(word1, word2, sort = TRUE)</a:t>
            </a:r>
          </a:p>
          <a:p>
            <a:pPr marL="0" indent="0">
              <a:buNone/>
            </a:pPr>
            <a:endParaRPr lang="en-US" dirty="0"/>
          </a:p>
          <a:p>
            <a:pPr marL="0" indent="0">
              <a:buNone/>
            </a:pPr>
            <a:r>
              <a:rPr lang="en-US" dirty="0" err="1"/>
              <a:t>bigram_counts</a:t>
            </a:r>
            <a:endParaRPr lang="nl-NL" dirty="0"/>
          </a:p>
        </p:txBody>
      </p:sp>
      <p:sp>
        <p:nvSpPr>
          <p:cNvPr id="4" name="TextBox 3">
            <a:extLst>
              <a:ext uri="{FF2B5EF4-FFF2-40B4-BE49-F238E27FC236}">
                <a16:creationId xmlns:a16="http://schemas.microsoft.com/office/drawing/2014/main" id="{277652E0-17AC-4462-ACCB-EF27BE715B88}"/>
              </a:ext>
            </a:extLst>
          </p:cNvPr>
          <p:cNvSpPr txBox="1"/>
          <p:nvPr/>
        </p:nvSpPr>
        <p:spPr>
          <a:xfrm>
            <a:off x="5943600" y="1940242"/>
            <a:ext cx="4165600" cy="646331"/>
          </a:xfrm>
          <a:prstGeom prst="rect">
            <a:avLst/>
          </a:prstGeom>
          <a:noFill/>
          <a:ln w="28575">
            <a:solidFill>
              <a:srgbClr val="00B0F0"/>
            </a:solidFill>
          </a:ln>
        </p:spPr>
        <p:txBody>
          <a:bodyPr wrap="square" rtlCol="0">
            <a:spAutoFit/>
          </a:bodyPr>
          <a:lstStyle/>
          <a:p>
            <a:r>
              <a:rPr lang="en-US" dirty="0"/>
              <a:t>&lt;- Your </a:t>
            </a:r>
            <a:r>
              <a:rPr lang="en-US" dirty="0" err="1"/>
              <a:t>tibble</a:t>
            </a:r>
            <a:r>
              <a:rPr lang="en-US" dirty="0"/>
              <a:t> should look somewhat familiar at this point…</a:t>
            </a:r>
            <a:endParaRPr lang="nl-NL" dirty="0"/>
          </a:p>
        </p:txBody>
      </p:sp>
    </p:spTree>
    <p:extLst>
      <p:ext uri="{BB962C8B-B14F-4D97-AF65-F5344CB8AC3E}">
        <p14:creationId xmlns:p14="http://schemas.microsoft.com/office/powerpoint/2010/main" val="38705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0481-0146-403E-BE20-24D69CD6931D}"/>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a:t>
            </a:r>
          </a:p>
        </p:txBody>
      </p:sp>
      <p:sp>
        <p:nvSpPr>
          <p:cNvPr id="3" name="Content Placeholder 2">
            <a:extLst>
              <a:ext uri="{FF2B5EF4-FFF2-40B4-BE49-F238E27FC236}">
                <a16:creationId xmlns:a16="http://schemas.microsoft.com/office/drawing/2014/main" id="{C75A9EB6-24FE-40D5-A501-B5313BA1B7ED}"/>
              </a:ext>
            </a:extLst>
          </p:cNvPr>
          <p:cNvSpPr>
            <a:spLocks noGrp="1"/>
          </p:cNvSpPr>
          <p:nvPr>
            <p:ph idx="1"/>
          </p:nvPr>
        </p:nvSpPr>
        <p:spPr/>
        <p:txBody>
          <a:bodyPr>
            <a:normAutofit/>
          </a:bodyPr>
          <a:lstStyle/>
          <a:p>
            <a:pPr marL="0" indent="0">
              <a:buNone/>
            </a:pPr>
            <a:r>
              <a:rPr lang="en-US" dirty="0"/>
              <a:t>11c. We will now use </a:t>
            </a:r>
            <a:r>
              <a:rPr lang="en-US" sz="2400" dirty="0" err="1"/>
              <a:t>tidyr</a:t>
            </a:r>
            <a:r>
              <a:rPr lang="en-US" dirty="0" err="1"/>
              <a:t>’s</a:t>
            </a:r>
            <a:r>
              <a:rPr lang="en-US" dirty="0"/>
              <a:t> unite() function to recombine the columns into one. Using the “separate/filter/count/unite” combination lets us find the most common bigrams </a:t>
            </a:r>
            <a:r>
              <a:rPr lang="en-US" i="1" dirty="0"/>
              <a:t>not containing stop-words</a:t>
            </a:r>
            <a:r>
              <a:rPr lang="en-US" dirty="0"/>
              <a:t>. Run the code below.</a:t>
            </a:r>
          </a:p>
          <a:p>
            <a:pPr marL="0" indent="0">
              <a:buNone/>
            </a:pPr>
            <a:endParaRPr lang="en-US" dirty="0"/>
          </a:p>
          <a:p>
            <a:pPr marL="0" indent="0">
              <a:buNone/>
            </a:pPr>
            <a:r>
              <a:rPr lang="en-US" dirty="0" err="1"/>
              <a:t>bigrams_united</a:t>
            </a:r>
            <a:r>
              <a:rPr lang="en-US" dirty="0"/>
              <a:t> &lt;- </a:t>
            </a:r>
            <a:r>
              <a:rPr lang="en-US" dirty="0" err="1"/>
              <a:t>bigrams_filtered</a:t>
            </a:r>
            <a:r>
              <a:rPr lang="en-US" dirty="0"/>
              <a:t> %&gt;%</a:t>
            </a:r>
          </a:p>
          <a:p>
            <a:pPr marL="0" indent="0">
              <a:buNone/>
            </a:pPr>
            <a:r>
              <a:rPr lang="en-US" dirty="0"/>
              <a:t>  unite(bigram, word1, word2, </a:t>
            </a:r>
            <a:r>
              <a:rPr lang="en-US" dirty="0" err="1"/>
              <a:t>sep</a:t>
            </a:r>
            <a:r>
              <a:rPr lang="en-US" dirty="0"/>
              <a:t> = " ")</a:t>
            </a:r>
          </a:p>
          <a:p>
            <a:pPr marL="0" indent="0">
              <a:buNone/>
            </a:pPr>
            <a:endParaRPr lang="en-US" dirty="0"/>
          </a:p>
          <a:p>
            <a:pPr marL="0" indent="0">
              <a:buNone/>
            </a:pPr>
            <a:r>
              <a:rPr lang="en-US" dirty="0" err="1"/>
              <a:t>bigrams_united</a:t>
            </a: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BCEA5CC3-A5A2-4C60-A260-B48ECB83A0F8}"/>
              </a:ext>
            </a:extLst>
          </p:cNvPr>
          <p:cNvSpPr txBox="1"/>
          <p:nvPr/>
        </p:nvSpPr>
        <p:spPr>
          <a:xfrm>
            <a:off x="7620000" y="3820160"/>
            <a:ext cx="218440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The </a:t>
            </a:r>
            <a:r>
              <a:rPr lang="en-US" dirty="0" err="1">
                <a:sym typeface="Wingdings" panose="05000000000000000000" pitchFamily="2" charset="2"/>
              </a:rPr>
              <a:t>tibble</a:t>
            </a:r>
            <a:r>
              <a:rPr lang="en-US" dirty="0">
                <a:sym typeface="Wingdings" panose="05000000000000000000" pitchFamily="2" charset="2"/>
              </a:rPr>
              <a:t> is now where we want it to be in order to perform the final step in our analysis… </a:t>
            </a:r>
            <a:endParaRPr lang="nl-NL" dirty="0"/>
          </a:p>
        </p:txBody>
      </p:sp>
    </p:spTree>
    <p:extLst>
      <p:ext uri="{BB962C8B-B14F-4D97-AF65-F5344CB8AC3E}">
        <p14:creationId xmlns:p14="http://schemas.microsoft.com/office/powerpoint/2010/main" val="32015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DC4-E05C-4D7B-94DE-E8A2A4D4DE4E}"/>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VI</a:t>
            </a:r>
          </a:p>
        </p:txBody>
      </p:sp>
      <p:sp>
        <p:nvSpPr>
          <p:cNvPr id="3" name="Content Placeholder 2">
            <a:extLst>
              <a:ext uri="{FF2B5EF4-FFF2-40B4-BE49-F238E27FC236}">
                <a16:creationId xmlns:a16="http://schemas.microsoft.com/office/drawing/2014/main" id="{7CA95BEF-7607-4102-8C37-E3C5DBCC34B9}"/>
              </a:ext>
            </a:extLst>
          </p:cNvPr>
          <p:cNvSpPr>
            <a:spLocks noGrp="1"/>
          </p:cNvSpPr>
          <p:nvPr>
            <p:ph idx="1"/>
          </p:nvPr>
        </p:nvSpPr>
        <p:spPr/>
        <p:txBody>
          <a:bodyPr>
            <a:normAutofit fontScale="77500" lnSpcReduction="20000"/>
          </a:bodyPr>
          <a:lstStyle/>
          <a:p>
            <a:pPr marL="0" indent="0">
              <a:buNone/>
            </a:pPr>
            <a:r>
              <a:rPr lang="en-US" dirty="0"/>
              <a:t>11d. Now it’s your time to finalize this piece of code and get the results we were working towards!</a:t>
            </a:r>
          </a:p>
          <a:p>
            <a:pPr marL="0" indent="0">
              <a:buNone/>
            </a:pPr>
            <a:r>
              <a:rPr lang="en-US" dirty="0"/>
              <a:t>A bigram can also be treated as a term in a document in the same way that we treated individual words. For example, we can look at the </a:t>
            </a:r>
            <a:r>
              <a:rPr lang="en-US" dirty="0" err="1"/>
              <a:t>tf-idf</a:t>
            </a:r>
            <a:r>
              <a:rPr lang="en-US" dirty="0"/>
              <a:t> of bigrams across Austen’s novels. Can you complete the code below and produce a </a:t>
            </a:r>
            <a:r>
              <a:rPr lang="en-US" dirty="0" err="1"/>
              <a:t>tibble</a:t>
            </a:r>
            <a:r>
              <a:rPr lang="en-US" dirty="0"/>
              <a:t> of your results?</a:t>
            </a:r>
            <a:endParaRPr lang="nl-NL" dirty="0"/>
          </a:p>
          <a:p>
            <a:pPr marL="0" indent="0">
              <a:buNone/>
            </a:pPr>
            <a:endParaRPr lang="nl-NL" dirty="0"/>
          </a:p>
          <a:p>
            <a:pPr marL="0" indent="0">
              <a:buNone/>
            </a:pPr>
            <a:r>
              <a:rPr lang="nl-NL" dirty="0" err="1"/>
              <a:t>bigram_tf_idf</a:t>
            </a:r>
            <a:r>
              <a:rPr lang="nl-NL" dirty="0"/>
              <a:t> &lt;- </a:t>
            </a:r>
            <a:r>
              <a:rPr lang="nl-NL" dirty="0" err="1"/>
              <a:t>bigrams_united</a:t>
            </a:r>
            <a:r>
              <a:rPr lang="nl-NL" dirty="0"/>
              <a:t> %&gt;%</a:t>
            </a:r>
          </a:p>
          <a:p>
            <a:pPr marL="0" indent="0">
              <a:buNone/>
            </a:pPr>
            <a:r>
              <a:rPr lang="nl-NL" dirty="0"/>
              <a:t>  </a:t>
            </a:r>
            <a:r>
              <a:rPr lang="nl-NL" dirty="0" err="1"/>
              <a:t>count</a:t>
            </a:r>
            <a:r>
              <a:rPr lang="nl-NL" dirty="0"/>
              <a:t>(</a:t>
            </a:r>
            <a:r>
              <a:rPr lang="nl-NL" dirty="0" err="1"/>
              <a:t>book</a:t>
            </a:r>
            <a:r>
              <a:rPr lang="nl-NL" dirty="0"/>
              <a:t>, bigram) %&gt;%</a:t>
            </a:r>
          </a:p>
          <a:p>
            <a:pPr marL="0" indent="0">
              <a:buNone/>
            </a:pPr>
            <a:r>
              <a:rPr lang="nl-NL" dirty="0"/>
              <a:t>  </a:t>
            </a:r>
            <a:r>
              <a:rPr lang="nl-NL" dirty="0" err="1"/>
              <a:t>bind_tf_idf</a:t>
            </a:r>
            <a:r>
              <a:rPr lang="nl-NL" dirty="0"/>
              <a:t>(</a:t>
            </a:r>
            <a:r>
              <a:rPr lang="nl-NL" b="1" dirty="0">
                <a:solidFill>
                  <a:srgbClr val="FF0000"/>
                </a:solidFill>
              </a:rPr>
              <a:t>???</a:t>
            </a:r>
            <a:r>
              <a:rPr lang="nl-NL" dirty="0"/>
              <a:t>, </a:t>
            </a:r>
            <a:r>
              <a:rPr lang="nl-NL" dirty="0" err="1"/>
              <a:t>book</a:t>
            </a:r>
            <a:r>
              <a:rPr lang="nl-NL" dirty="0"/>
              <a:t>, n) %&gt;%</a:t>
            </a:r>
          </a:p>
          <a:p>
            <a:pPr marL="0" indent="0">
              <a:buNone/>
            </a:pPr>
            <a:r>
              <a:rPr lang="nl-NL" dirty="0"/>
              <a:t>  </a:t>
            </a:r>
            <a:r>
              <a:rPr lang="nl-NL" dirty="0" err="1"/>
              <a:t>arrange</a:t>
            </a:r>
            <a:r>
              <a:rPr lang="nl-NL" dirty="0"/>
              <a:t>(</a:t>
            </a:r>
            <a:r>
              <a:rPr lang="nl-NL" dirty="0" err="1"/>
              <a:t>desc</a:t>
            </a:r>
            <a:r>
              <a:rPr lang="nl-NL" dirty="0"/>
              <a:t>(</a:t>
            </a:r>
            <a:r>
              <a:rPr lang="nl-NL" dirty="0" err="1"/>
              <a:t>tf_idf</a:t>
            </a:r>
            <a:r>
              <a:rPr lang="nl-NL" dirty="0"/>
              <a:t>))</a:t>
            </a:r>
          </a:p>
          <a:p>
            <a:pPr marL="0" indent="0">
              <a:buNone/>
            </a:pPr>
            <a:endParaRPr lang="nl-NL" dirty="0"/>
          </a:p>
          <a:p>
            <a:pPr marL="0" indent="0">
              <a:buNone/>
            </a:pPr>
            <a:r>
              <a:rPr lang="nl-NL" dirty="0" err="1"/>
              <a:t>bigram_tf_idf</a:t>
            </a:r>
            <a:endParaRPr lang="nl-NL" dirty="0"/>
          </a:p>
        </p:txBody>
      </p:sp>
      <p:sp>
        <p:nvSpPr>
          <p:cNvPr id="4" name="TextBox 3">
            <a:extLst>
              <a:ext uri="{FF2B5EF4-FFF2-40B4-BE49-F238E27FC236}">
                <a16:creationId xmlns:a16="http://schemas.microsoft.com/office/drawing/2014/main" id="{65749094-305C-44F4-B302-DEB9FE547227}"/>
              </a:ext>
            </a:extLst>
          </p:cNvPr>
          <p:cNvSpPr txBox="1"/>
          <p:nvPr/>
        </p:nvSpPr>
        <p:spPr>
          <a:xfrm>
            <a:off x="6918960" y="3556635"/>
            <a:ext cx="226568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have found the bigrams with the highest </a:t>
            </a:r>
            <a:r>
              <a:rPr lang="en-US" dirty="0" err="1">
                <a:sym typeface="Wingdings" panose="05000000000000000000" pitchFamily="2" charset="2"/>
              </a:rPr>
              <a:t>tf-idf</a:t>
            </a:r>
            <a:r>
              <a:rPr lang="en-US" dirty="0">
                <a:sym typeface="Wingdings" panose="05000000000000000000" pitchFamily="2" charset="2"/>
              </a:rPr>
              <a:t> from each Austen novel! The only thing left for us to do now is look at correlations…</a:t>
            </a:r>
            <a:endParaRPr lang="nl-NL" dirty="0"/>
          </a:p>
        </p:txBody>
      </p:sp>
    </p:spTree>
    <p:extLst>
      <p:ext uri="{BB962C8B-B14F-4D97-AF65-F5344CB8AC3E}">
        <p14:creationId xmlns:p14="http://schemas.microsoft.com/office/powerpoint/2010/main" val="4697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7662-3545-4EC5-A07A-A8C9EA09E92B}"/>
              </a:ext>
            </a:extLst>
          </p:cNvPr>
          <p:cNvSpPr>
            <a:spLocks noGrp="1"/>
          </p:cNvSpPr>
          <p:nvPr>
            <p:ph type="title"/>
          </p:nvPr>
        </p:nvSpPr>
        <p:spPr/>
        <p:txBody>
          <a:bodyPr/>
          <a:lstStyle/>
          <a:p>
            <a:r>
              <a:rPr lang="en-US" dirty="0"/>
              <a:t>Counting and correlating pairs of words</a:t>
            </a:r>
            <a:endParaRPr lang="nl-NL" dirty="0"/>
          </a:p>
        </p:txBody>
      </p:sp>
      <p:sp>
        <p:nvSpPr>
          <p:cNvPr id="3" name="Content Placeholder 2">
            <a:extLst>
              <a:ext uri="{FF2B5EF4-FFF2-40B4-BE49-F238E27FC236}">
                <a16:creationId xmlns:a16="http://schemas.microsoft.com/office/drawing/2014/main" id="{836CC7EA-08DE-47C4-BC5C-B73AA4FD5B89}"/>
              </a:ext>
            </a:extLst>
          </p:cNvPr>
          <p:cNvSpPr>
            <a:spLocks noGrp="1"/>
          </p:cNvSpPr>
          <p:nvPr>
            <p:ph idx="1"/>
          </p:nvPr>
        </p:nvSpPr>
        <p:spPr/>
        <p:txBody>
          <a:bodyPr/>
          <a:lstStyle/>
          <a:p>
            <a:r>
              <a:rPr lang="en-US" dirty="0"/>
              <a:t>We have analyzed pairs of words in the previous exercise. However, we are also interested in words that tend to co-occur within particular documents or particular chapters, even if they don’t occur next to each other. In other words, we need to look at </a:t>
            </a:r>
            <a:r>
              <a:rPr lang="en-US" i="1" dirty="0"/>
              <a:t>correlations</a:t>
            </a:r>
            <a:r>
              <a:rPr lang="en-US" dirty="0"/>
              <a:t>.</a:t>
            </a:r>
          </a:p>
          <a:p>
            <a:r>
              <a:rPr lang="nl-NL" dirty="0"/>
              <a:t>The </a:t>
            </a:r>
            <a:r>
              <a:rPr lang="nl-NL" sz="2400" dirty="0" err="1"/>
              <a:t>widyr</a:t>
            </a:r>
            <a:r>
              <a:rPr lang="nl-NL" dirty="0"/>
              <a:t> package </a:t>
            </a:r>
            <a:r>
              <a:rPr lang="nl-NL" dirty="0" err="1"/>
              <a:t>allows</a:t>
            </a:r>
            <a:r>
              <a:rPr lang="nl-NL" dirty="0"/>
              <a:t> </a:t>
            </a:r>
            <a:r>
              <a:rPr lang="nl-NL" dirty="0" err="1"/>
              <a:t>us</a:t>
            </a:r>
            <a:r>
              <a:rPr lang="nl-NL" dirty="0"/>
              <a:t> </a:t>
            </a:r>
            <a:r>
              <a:rPr lang="nl-NL" dirty="0" err="1"/>
              <a:t>to</a:t>
            </a:r>
            <a:r>
              <a:rPr lang="nl-NL" dirty="0"/>
              <a:t> </a:t>
            </a:r>
            <a:r>
              <a:rPr lang="nl-NL" dirty="0" err="1"/>
              <a:t>compute</a:t>
            </a:r>
            <a:r>
              <a:rPr lang="nl-NL" dirty="0"/>
              <a:t> </a:t>
            </a:r>
            <a:r>
              <a:rPr lang="nl-NL" dirty="0" err="1"/>
              <a:t>correlations</a:t>
            </a:r>
            <a:r>
              <a:rPr lang="nl-NL" dirty="0"/>
              <a:t>. We </a:t>
            </a:r>
            <a:r>
              <a:rPr lang="nl-NL" dirty="0" err="1"/>
              <a:t>will</a:t>
            </a:r>
            <a:r>
              <a:rPr lang="nl-NL" dirty="0"/>
              <a:t> focus on </a:t>
            </a:r>
            <a:r>
              <a:rPr lang="en-US" dirty="0"/>
              <a:t>a set of functions that make pairwise comparisons between groups of observations (for example, between documents, or sections of text).</a:t>
            </a:r>
            <a:endParaRPr lang="nl-NL" dirty="0"/>
          </a:p>
        </p:txBody>
      </p:sp>
    </p:spTree>
    <p:extLst>
      <p:ext uri="{BB962C8B-B14F-4D97-AF65-F5344CB8AC3E}">
        <p14:creationId xmlns:p14="http://schemas.microsoft.com/office/powerpoint/2010/main" val="62872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1C75-6682-425B-A0B6-0DAC874DC15D}"/>
              </a:ext>
            </a:extLst>
          </p:cNvPr>
          <p:cNvSpPr>
            <a:spLocks noGrp="1"/>
          </p:cNvSpPr>
          <p:nvPr>
            <p:ph type="title"/>
          </p:nvPr>
        </p:nvSpPr>
        <p:spPr/>
        <p:txBody>
          <a:bodyPr>
            <a:normAutofit fontScale="90000"/>
          </a:bodyPr>
          <a:lstStyle/>
          <a:p>
            <a:r>
              <a:rPr lang="en-US" dirty="0"/>
              <a:t>Counting and correlating among sections: </a:t>
            </a:r>
            <a:r>
              <a:rPr lang="en-US" i="1" dirty="0"/>
              <a:t>Pride and Prejudice </a:t>
            </a:r>
            <a:r>
              <a:rPr lang="en-US" dirty="0"/>
              <a:t>I</a:t>
            </a:r>
            <a:br>
              <a:rPr lang="en-US" dirty="0"/>
            </a:br>
            <a:endParaRPr lang="nl-NL" dirty="0"/>
          </a:p>
        </p:txBody>
      </p:sp>
      <p:sp>
        <p:nvSpPr>
          <p:cNvPr id="3" name="Content Placeholder 2">
            <a:extLst>
              <a:ext uri="{FF2B5EF4-FFF2-40B4-BE49-F238E27FC236}">
                <a16:creationId xmlns:a16="http://schemas.microsoft.com/office/drawing/2014/main" id="{F51853E4-1CB4-4CD5-AEE8-3352CF157B65}"/>
              </a:ext>
            </a:extLst>
          </p:cNvPr>
          <p:cNvSpPr>
            <a:spLocks noGrp="1"/>
          </p:cNvSpPr>
          <p:nvPr>
            <p:ph idx="1"/>
          </p:nvPr>
        </p:nvSpPr>
        <p:spPr>
          <a:xfrm>
            <a:off x="838200" y="1825625"/>
            <a:ext cx="10515600" cy="4667250"/>
          </a:xfrm>
        </p:spPr>
        <p:txBody>
          <a:bodyPr>
            <a:normAutofit fontScale="47500" lnSpcReduction="20000"/>
          </a:bodyPr>
          <a:lstStyle/>
          <a:p>
            <a:pPr marL="0" indent="0">
              <a:buNone/>
            </a:pPr>
            <a:r>
              <a:rPr lang="en-US" sz="6000" dirty="0"/>
              <a:t>Exercise 12</a:t>
            </a:r>
          </a:p>
          <a:p>
            <a:pPr marL="0" indent="0">
              <a:buNone/>
            </a:pPr>
            <a:r>
              <a:rPr lang="nl-NL" sz="6000" dirty="0"/>
              <a:t>12a. We want </a:t>
            </a:r>
            <a:r>
              <a:rPr lang="nl-NL" sz="6000" dirty="0" err="1"/>
              <a:t>to</a:t>
            </a:r>
            <a:r>
              <a:rPr lang="nl-NL" sz="6000" dirty="0"/>
              <a:t> </a:t>
            </a:r>
            <a:r>
              <a:rPr lang="nl-NL" sz="6000" dirty="0" err="1"/>
              <a:t>find</a:t>
            </a:r>
            <a:r>
              <a:rPr lang="nl-NL" sz="6000" dirty="0"/>
              <a:t> out </a:t>
            </a:r>
            <a:r>
              <a:rPr lang="nl-NL" sz="6000" dirty="0" err="1"/>
              <a:t>what</a:t>
            </a:r>
            <a:r>
              <a:rPr lang="nl-NL" sz="6000" dirty="0"/>
              <a:t> </a:t>
            </a:r>
            <a:r>
              <a:rPr lang="nl-NL" sz="6000" dirty="0" err="1"/>
              <a:t>words</a:t>
            </a:r>
            <a:r>
              <a:rPr lang="nl-NL" sz="6000" dirty="0"/>
              <a:t> </a:t>
            </a:r>
            <a:r>
              <a:rPr lang="nl-NL" sz="6000" dirty="0" err="1"/>
              <a:t>tend</a:t>
            </a:r>
            <a:r>
              <a:rPr lang="nl-NL" sz="6000" dirty="0"/>
              <a:t> </a:t>
            </a:r>
            <a:r>
              <a:rPr lang="nl-NL" sz="6000" dirty="0" err="1"/>
              <a:t>to</a:t>
            </a:r>
            <a:r>
              <a:rPr lang="nl-NL" sz="6000" dirty="0"/>
              <a:t> </a:t>
            </a:r>
            <a:r>
              <a:rPr lang="nl-NL" sz="6000" dirty="0" err="1"/>
              <a:t>appear</a:t>
            </a:r>
            <a:r>
              <a:rPr lang="nl-NL" sz="6000" dirty="0"/>
              <a:t> </a:t>
            </a:r>
            <a:r>
              <a:rPr lang="nl-NL" sz="6000" dirty="0" err="1"/>
              <a:t>within</a:t>
            </a:r>
            <a:r>
              <a:rPr lang="nl-NL" sz="6000" dirty="0"/>
              <a:t> </a:t>
            </a:r>
            <a:r>
              <a:rPr lang="nl-NL" sz="6000" dirty="0" err="1"/>
              <a:t>each</a:t>
            </a:r>
            <a:r>
              <a:rPr lang="nl-NL" sz="6000" dirty="0"/>
              <a:t> 10-line </a:t>
            </a:r>
            <a:r>
              <a:rPr lang="nl-NL" sz="6000" dirty="0" err="1"/>
              <a:t>section</a:t>
            </a:r>
            <a:r>
              <a:rPr lang="nl-NL" sz="6000" dirty="0"/>
              <a:t> of </a:t>
            </a:r>
            <a:r>
              <a:rPr lang="nl-NL" sz="6000" dirty="0" err="1"/>
              <a:t>Austen’s</a:t>
            </a:r>
            <a:r>
              <a:rPr lang="nl-NL" sz="6000" dirty="0"/>
              <a:t> </a:t>
            </a:r>
            <a:r>
              <a:rPr lang="nl-NL" sz="6000" i="1" dirty="0" err="1"/>
              <a:t>Pride</a:t>
            </a:r>
            <a:r>
              <a:rPr lang="nl-NL" sz="6000" i="1" dirty="0"/>
              <a:t> </a:t>
            </a:r>
            <a:r>
              <a:rPr lang="nl-NL" sz="6000" i="1" dirty="0" err="1"/>
              <a:t>and</a:t>
            </a:r>
            <a:r>
              <a:rPr lang="nl-NL" sz="6000" i="1" dirty="0"/>
              <a:t> </a:t>
            </a:r>
            <a:r>
              <a:rPr lang="nl-NL" sz="6000" i="1" dirty="0" err="1"/>
              <a:t>Prejudice</a:t>
            </a:r>
            <a:r>
              <a:rPr lang="nl-NL" sz="6000" dirty="0"/>
              <a:t>. </a:t>
            </a:r>
            <a:r>
              <a:rPr lang="nl-NL" sz="6000" dirty="0" err="1"/>
              <a:t>Let’s</a:t>
            </a:r>
            <a:r>
              <a:rPr lang="nl-NL" sz="6000" dirty="0"/>
              <a:t> first </a:t>
            </a:r>
            <a:r>
              <a:rPr lang="nl-NL" sz="6000" dirty="0" err="1"/>
              <a:t>find</a:t>
            </a:r>
            <a:r>
              <a:rPr lang="nl-NL" sz="6000" dirty="0"/>
              <a:t> </a:t>
            </a:r>
            <a:r>
              <a:rPr lang="nl-NL" sz="6000" dirty="0" err="1"/>
              <a:t>the</a:t>
            </a:r>
            <a:r>
              <a:rPr lang="nl-NL" sz="6000" dirty="0"/>
              <a:t> Most Common </a:t>
            </a:r>
            <a:r>
              <a:rPr lang="nl-NL" sz="6000" dirty="0" err="1"/>
              <a:t>Words</a:t>
            </a:r>
            <a:r>
              <a:rPr lang="nl-NL" sz="6000" dirty="0"/>
              <a:t>, filtering out stop </a:t>
            </a:r>
            <a:r>
              <a:rPr lang="nl-NL" sz="6000" dirty="0" err="1"/>
              <a:t>words</a:t>
            </a:r>
            <a:r>
              <a:rPr lang="nl-NL" sz="6000" dirty="0"/>
              <a:t>. </a:t>
            </a:r>
            <a:r>
              <a:rPr lang="nl-NL" sz="6000" dirty="0" err="1"/>
              <a:t>Can</a:t>
            </a:r>
            <a:r>
              <a:rPr lang="nl-NL" sz="6000" dirty="0"/>
              <a:t> </a:t>
            </a:r>
            <a:r>
              <a:rPr lang="nl-NL" sz="6000" dirty="0" err="1"/>
              <a:t>you</a:t>
            </a:r>
            <a:r>
              <a:rPr lang="nl-NL" sz="6000" dirty="0"/>
              <a:t> complete </a:t>
            </a:r>
            <a:r>
              <a:rPr lang="nl-NL" sz="6000" dirty="0" err="1"/>
              <a:t>the</a:t>
            </a:r>
            <a:r>
              <a:rPr lang="nl-NL" sz="6000" dirty="0"/>
              <a:t> code?</a:t>
            </a:r>
          </a:p>
          <a:p>
            <a:pPr marL="0" indent="0">
              <a:buNone/>
            </a:pPr>
            <a:endParaRPr lang="nl-NL" sz="3000" dirty="0"/>
          </a:p>
          <a:p>
            <a:pPr marL="0" indent="0">
              <a:buNone/>
            </a:pPr>
            <a:r>
              <a:rPr lang="en-US" sz="3000" dirty="0" err="1"/>
              <a:t>austen_section_words</a:t>
            </a:r>
            <a:r>
              <a:rPr lang="en-US" sz="3000" dirty="0"/>
              <a:t> &lt;- </a:t>
            </a:r>
            <a:r>
              <a:rPr lang="en-US" sz="3000" dirty="0" err="1"/>
              <a:t>austen_books</a:t>
            </a:r>
            <a:r>
              <a:rPr lang="en-US" sz="3000" dirty="0"/>
              <a:t>() %&gt;%</a:t>
            </a:r>
          </a:p>
          <a:p>
            <a:pPr marL="0" indent="0">
              <a:buNone/>
            </a:pPr>
            <a:r>
              <a:rPr lang="en-US" sz="3000" dirty="0"/>
              <a:t>  filter(book == "Pride &amp; Prejudice") %&gt;%</a:t>
            </a:r>
          </a:p>
          <a:p>
            <a:pPr marL="0" indent="0">
              <a:buNone/>
            </a:pPr>
            <a:r>
              <a:rPr lang="en-US" sz="3000" dirty="0"/>
              <a:t>  mutate(section = </a:t>
            </a:r>
            <a:r>
              <a:rPr lang="en-US" sz="3000" dirty="0" err="1"/>
              <a:t>row_number</a:t>
            </a:r>
            <a:r>
              <a:rPr lang="en-US" sz="3000" dirty="0"/>
              <a:t>() %/% </a:t>
            </a:r>
            <a:r>
              <a:rPr lang="en-US" sz="3000" b="1" dirty="0">
                <a:solidFill>
                  <a:srgbClr val="FF0000"/>
                </a:solidFill>
              </a:rPr>
              <a:t>??</a:t>
            </a:r>
            <a:r>
              <a:rPr lang="en-US" sz="3000" dirty="0"/>
              <a:t>) %&gt;%</a:t>
            </a:r>
          </a:p>
          <a:p>
            <a:pPr marL="0" indent="0">
              <a:buNone/>
            </a:pPr>
            <a:r>
              <a:rPr lang="en-US" sz="3000" dirty="0"/>
              <a:t>  filter(section &gt; 0) %&gt;%</a:t>
            </a:r>
          </a:p>
          <a:p>
            <a:pPr marL="0" indent="0">
              <a:buNone/>
            </a:pPr>
            <a:r>
              <a:rPr lang="en-US" sz="3000" dirty="0"/>
              <a:t>  </a:t>
            </a:r>
            <a:r>
              <a:rPr lang="en-US" sz="3000" dirty="0" err="1"/>
              <a:t>unnest_tokens</a:t>
            </a:r>
            <a:r>
              <a:rPr lang="en-US" sz="3000" dirty="0"/>
              <a:t>(</a:t>
            </a:r>
            <a:r>
              <a:rPr lang="en-US" sz="3000" b="1" dirty="0">
                <a:solidFill>
                  <a:srgbClr val="FF0000"/>
                </a:solidFill>
              </a:rPr>
              <a:t>???</a:t>
            </a:r>
            <a:r>
              <a:rPr lang="en-US" sz="3000" dirty="0"/>
              <a:t>, text) %&gt;%</a:t>
            </a:r>
          </a:p>
          <a:p>
            <a:pPr marL="0" indent="0">
              <a:buNone/>
            </a:pPr>
            <a:r>
              <a:rPr lang="en-US" sz="3000" dirty="0"/>
              <a:t>  filter(!word %in% </a:t>
            </a:r>
            <a:r>
              <a:rPr lang="en-US" sz="3000" dirty="0" err="1"/>
              <a:t>stop_words$word</a:t>
            </a:r>
            <a:r>
              <a:rPr lang="en-US" sz="3000" dirty="0"/>
              <a:t>)</a:t>
            </a:r>
          </a:p>
          <a:p>
            <a:pPr marL="0" indent="0">
              <a:buNone/>
            </a:pPr>
            <a:endParaRPr lang="en-US" sz="3000" dirty="0"/>
          </a:p>
          <a:p>
            <a:pPr marL="0" indent="0">
              <a:buNone/>
            </a:pPr>
            <a:r>
              <a:rPr lang="en-US" sz="3000" dirty="0" err="1"/>
              <a:t>austen_section_words</a:t>
            </a:r>
            <a:endParaRPr lang="en-US" sz="3000" dirty="0"/>
          </a:p>
        </p:txBody>
      </p:sp>
      <p:sp>
        <p:nvSpPr>
          <p:cNvPr id="4" name="TextBox 3">
            <a:extLst>
              <a:ext uri="{FF2B5EF4-FFF2-40B4-BE49-F238E27FC236}">
                <a16:creationId xmlns:a16="http://schemas.microsoft.com/office/drawing/2014/main" id="{23E554C6-CD90-4694-8461-A88FB5BD4E85}"/>
              </a:ext>
            </a:extLst>
          </p:cNvPr>
          <p:cNvSpPr txBox="1"/>
          <p:nvPr/>
        </p:nvSpPr>
        <p:spPr>
          <a:xfrm>
            <a:off x="5933440" y="3837306"/>
            <a:ext cx="1859280" cy="2308324"/>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This is the basis for finding common pairs of words co-appearing within the same section. That’s our next challenge!</a:t>
            </a:r>
            <a:endParaRPr lang="nl-NL" dirty="0"/>
          </a:p>
        </p:txBody>
      </p:sp>
    </p:spTree>
    <p:extLst>
      <p:ext uri="{BB962C8B-B14F-4D97-AF65-F5344CB8AC3E}">
        <p14:creationId xmlns:p14="http://schemas.microsoft.com/office/powerpoint/2010/main" val="415093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Part 4: Relationships between words: n-grams and correlations </vt:lpstr>
      <vt:lpstr>Tokenizing Austen’s novels by n-gram I </vt:lpstr>
      <vt:lpstr>Tokenizing Austen’s novels by n-gram II</vt:lpstr>
      <vt:lpstr>Tokenizing Austen’s novels by n-gram III</vt:lpstr>
      <vt:lpstr>Tokenizing Austen’s novels by n-gram IV</vt:lpstr>
      <vt:lpstr>Tokenizing Austen’s novels by n-gram V</vt:lpstr>
      <vt:lpstr>Tokenizing Austen’s novels by n-gram VI</vt:lpstr>
      <vt:lpstr>Counting and correlating pairs of words</vt:lpstr>
      <vt:lpstr>Counting and correlating among sections: Pride and Prejudice I </vt:lpstr>
      <vt:lpstr>Counting and correlating among sections: Pride and Prejudice II</vt:lpstr>
      <vt:lpstr>Counting and correlating among sections: Pride and Prejudice III</vt:lpstr>
      <vt:lpstr>Counting and correlating among sections: Pride and Prejudice IV</vt:lpstr>
      <vt:lpstr>Counting and correlating among sections: Pride and Prejudice V</vt:lpstr>
      <vt:lpstr>Congratulations, you now know the basics of R and Text Mining with R within the Tidyverse!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Wildschut, P.A. (Puck)</dc:creator>
  <cp:lastModifiedBy>Wildschut, P.A. (Puck)</cp:lastModifiedBy>
  <cp:revision>3</cp:revision>
  <dcterms:created xsi:type="dcterms:W3CDTF">2021-06-29T09:11:51Z</dcterms:created>
  <dcterms:modified xsi:type="dcterms:W3CDTF">2021-10-28T10:50:14Z</dcterms:modified>
</cp:coreProperties>
</file>