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Patrón de fondo&#10;&#10;Descripción generada automáticamente">
            <a:extLst>
              <a:ext uri="{FF2B5EF4-FFF2-40B4-BE49-F238E27FC236}">
                <a16:creationId xmlns:a16="http://schemas.microsoft.com/office/drawing/2014/main" id="{E0448EEB-3412-6ECF-D9CA-2401D5E35164}"/>
              </a:ext>
            </a:extLst>
          </p:cNvPr>
          <p:cNvPicPr>
            <a:picLocks noChangeAspect="1"/>
          </p:cNvPicPr>
          <p:nvPr/>
        </p:nvPicPr>
        <p:blipFill rotWithShape="1">
          <a:blip r:embed="rId3">
            <a:duotone>
              <a:prstClr val="black"/>
              <a:schemeClr val="accent5">
                <a:tint val="45000"/>
                <a:satMod val="400000"/>
              </a:schemeClr>
            </a:duotone>
            <a:alphaModFix amt="25000"/>
          </a:blip>
          <a:srcRect t="42129" b="17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C77E4BC-D932-44B6-AB59-E8929621AB88}"/>
              </a:ext>
            </a:extLst>
          </p:cNvPr>
          <p:cNvSpPr>
            <a:spLocks noGrp="1"/>
          </p:cNvSpPr>
          <p:nvPr>
            <p:ph type="ctrTitle"/>
          </p:nvPr>
        </p:nvSpPr>
        <p:spPr>
          <a:xfrm>
            <a:off x="1154955" y="1447800"/>
            <a:ext cx="8825658" cy="3329581"/>
          </a:xfrm>
        </p:spPr>
        <p:txBody>
          <a:bodyPr>
            <a:normAutofit/>
          </a:bodyPr>
          <a:lstStyle/>
          <a:p>
            <a:r>
              <a:rPr lang="es-ES" dirty="0"/>
              <a:t>Diseño de la red de un colegio</a:t>
            </a:r>
          </a:p>
        </p:txBody>
      </p:sp>
      <p:sp>
        <p:nvSpPr>
          <p:cNvPr id="3" name="Subtítulo 2">
            <a:extLst>
              <a:ext uri="{FF2B5EF4-FFF2-40B4-BE49-F238E27FC236}">
                <a16:creationId xmlns:a16="http://schemas.microsoft.com/office/drawing/2014/main" id="{A1D2622E-D751-42BB-9024-FB58BFE76B3C}"/>
              </a:ext>
            </a:extLst>
          </p:cNvPr>
          <p:cNvSpPr>
            <a:spLocks noGrp="1"/>
          </p:cNvSpPr>
          <p:nvPr>
            <p:ph type="subTitle" idx="1"/>
          </p:nvPr>
        </p:nvSpPr>
        <p:spPr>
          <a:xfrm>
            <a:off x="1154955" y="4777380"/>
            <a:ext cx="8825658" cy="861420"/>
          </a:xfrm>
        </p:spPr>
        <p:txBody>
          <a:bodyPr>
            <a:normAutofit/>
          </a:bodyPr>
          <a:lstStyle/>
          <a:p>
            <a:r>
              <a:rPr lang="es-ES" dirty="0"/>
              <a:t>Adrián Utrilla Sánchez</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442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3F285-A562-4152-B533-0557BC0B7004}"/>
              </a:ext>
            </a:extLst>
          </p:cNvPr>
          <p:cNvSpPr>
            <a:spLocks noGrp="1"/>
          </p:cNvSpPr>
          <p:nvPr>
            <p:ph type="title"/>
          </p:nvPr>
        </p:nvSpPr>
        <p:spPr/>
        <p:txBody>
          <a:bodyPr/>
          <a:lstStyle/>
          <a:p>
            <a:r>
              <a:rPr lang="es-ES" dirty="0"/>
              <a:t>CEIP Nuestra señora del águila</a:t>
            </a:r>
          </a:p>
        </p:txBody>
      </p:sp>
      <p:pic>
        <p:nvPicPr>
          <p:cNvPr id="4" name="Imagen 3">
            <a:extLst>
              <a:ext uri="{FF2B5EF4-FFF2-40B4-BE49-F238E27FC236}">
                <a16:creationId xmlns:a16="http://schemas.microsoft.com/office/drawing/2014/main" id="{CBEFDEAD-738D-4715-A0C7-EA7F11BB45AD}"/>
              </a:ext>
            </a:extLst>
          </p:cNvPr>
          <p:cNvPicPr>
            <a:picLocks noChangeAspect="1"/>
          </p:cNvPicPr>
          <p:nvPr/>
        </p:nvPicPr>
        <p:blipFill>
          <a:blip r:embed="rId2"/>
          <a:stretch>
            <a:fillRect/>
          </a:stretch>
        </p:blipFill>
        <p:spPr>
          <a:xfrm>
            <a:off x="2556458" y="2032975"/>
            <a:ext cx="6038850" cy="4067175"/>
          </a:xfrm>
          <a:prstGeom prst="rect">
            <a:avLst/>
          </a:prstGeom>
        </p:spPr>
      </p:pic>
      <p:pic>
        <p:nvPicPr>
          <p:cNvPr id="8" name="Imagen 7">
            <a:extLst>
              <a:ext uri="{FF2B5EF4-FFF2-40B4-BE49-F238E27FC236}">
                <a16:creationId xmlns:a16="http://schemas.microsoft.com/office/drawing/2014/main" id="{3CCBA55E-1437-5E4E-29EE-66C8CE72340F}"/>
              </a:ext>
            </a:extLst>
          </p:cNvPr>
          <p:cNvPicPr>
            <a:picLocks noChangeAspect="1"/>
          </p:cNvPicPr>
          <p:nvPr/>
        </p:nvPicPr>
        <p:blipFill>
          <a:blip r:embed="rId3"/>
          <a:stretch>
            <a:fillRect/>
          </a:stretch>
        </p:blipFill>
        <p:spPr>
          <a:xfrm>
            <a:off x="3533132" y="1521228"/>
            <a:ext cx="4385183" cy="5075928"/>
          </a:xfrm>
          <a:prstGeom prst="rect">
            <a:avLst/>
          </a:prstGeom>
        </p:spPr>
      </p:pic>
    </p:spTree>
    <p:extLst>
      <p:ext uri="{BB962C8B-B14F-4D97-AF65-F5344CB8AC3E}">
        <p14:creationId xmlns:p14="http://schemas.microsoft.com/office/powerpoint/2010/main" val="343068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7BD22-8665-437B-ABCC-3A2F9E58F45B}"/>
              </a:ext>
            </a:extLst>
          </p:cNvPr>
          <p:cNvSpPr>
            <a:spLocks noGrp="1"/>
          </p:cNvSpPr>
          <p:nvPr>
            <p:ph type="title"/>
          </p:nvPr>
        </p:nvSpPr>
        <p:spPr/>
        <p:txBody>
          <a:bodyPr/>
          <a:lstStyle/>
          <a:p>
            <a:r>
              <a:rPr lang="es-ES" dirty="0"/>
              <a:t>Diseño de la red</a:t>
            </a:r>
          </a:p>
        </p:txBody>
      </p:sp>
      <p:sp>
        <p:nvSpPr>
          <p:cNvPr id="3" name="Marcador de contenido 2">
            <a:extLst>
              <a:ext uri="{FF2B5EF4-FFF2-40B4-BE49-F238E27FC236}">
                <a16:creationId xmlns:a16="http://schemas.microsoft.com/office/drawing/2014/main" id="{ED3556AB-4C5A-40BB-AF62-BED694C19B3B}"/>
              </a:ext>
            </a:extLst>
          </p:cNvPr>
          <p:cNvSpPr>
            <a:spLocks noGrp="1"/>
          </p:cNvSpPr>
          <p:nvPr>
            <p:ph sz="half" idx="1"/>
          </p:nvPr>
        </p:nvSpPr>
        <p:spPr/>
        <p:txBody>
          <a:bodyPr/>
          <a:lstStyle/>
          <a:p>
            <a:r>
              <a:rPr lang="es-ES" dirty="0"/>
              <a:t>Objetivos de la red:</a:t>
            </a:r>
          </a:p>
          <a:p>
            <a:pPr>
              <a:buFontTx/>
              <a:buChar char="-"/>
            </a:pPr>
            <a:r>
              <a:rPr lang="es-ES" dirty="0"/>
              <a:t>Escalabilidad</a:t>
            </a:r>
          </a:p>
          <a:p>
            <a:pPr>
              <a:buFontTx/>
              <a:buChar char="-"/>
            </a:pPr>
            <a:r>
              <a:rPr lang="es-ES" dirty="0"/>
              <a:t>Disponibilidad</a:t>
            </a:r>
          </a:p>
          <a:p>
            <a:pPr>
              <a:buFontTx/>
              <a:buChar char="-"/>
            </a:pPr>
            <a:r>
              <a:rPr lang="es-ES" dirty="0"/>
              <a:t>Rendimiento</a:t>
            </a:r>
          </a:p>
          <a:p>
            <a:pPr>
              <a:buFontTx/>
              <a:buChar char="-"/>
            </a:pPr>
            <a:r>
              <a:rPr lang="es-ES" dirty="0"/>
              <a:t>Seguridad</a:t>
            </a:r>
          </a:p>
          <a:p>
            <a:pPr>
              <a:buFontTx/>
              <a:buChar char="-"/>
            </a:pPr>
            <a:r>
              <a:rPr lang="es-ES" dirty="0"/>
              <a:t>Adaptabilidad</a:t>
            </a:r>
          </a:p>
          <a:p>
            <a:pPr>
              <a:buFontTx/>
              <a:buChar char="-"/>
            </a:pPr>
            <a:r>
              <a:rPr lang="es-ES" dirty="0"/>
              <a:t>Facilidad de uso y de gestión</a:t>
            </a:r>
          </a:p>
          <a:p>
            <a:pPr>
              <a:buFontTx/>
              <a:buChar char="-"/>
            </a:pPr>
            <a:r>
              <a:rPr lang="es-ES" dirty="0"/>
              <a:t>Ajuste al presupuesto</a:t>
            </a:r>
          </a:p>
          <a:p>
            <a:pPr>
              <a:buFontTx/>
              <a:buChar char="-"/>
            </a:pPr>
            <a:endParaRPr lang="es-ES" dirty="0"/>
          </a:p>
        </p:txBody>
      </p:sp>
      <p:sp>
        <p:nvSpPr>
          <p:cNvPr id="4" name="Marcador de contenido 3">
            <a:extLst>
              <a:ext uri="{FF2B5EF4-FFF2-40B4-BE49-F238E27FC236}">
                <a16:creationId xmlns:a16="http://schemas.microsoft.com/office/drawing/2014/main" id="{9982751D-80AD-4F93-A61C-613E3FFCDF9A}"/>
              </a:ext>
            </a:extLst>
          </p:cNvPr>
          <p:cNvSpPr>
            <a:spLocks noGrp="1"/>
          </p:cNvSpPr>
          <p:nvPr>
            <p:ph sz="half" idx="2"/>
          </p:nvPr>
        </p:nvSpPr>
        <p:spPr/>
        <p:txBody>
          <a:bodyPr/>
          <a:lstStyle/>
          <a:p>
            <a:r>
              <a:rPr lang="es-ES" dirty="0"/>
              <a:t>Conceptos a tener en cuenta:</a:t>
            </a:r>
          </a:p>
          <a:p>
            <a:pPr>
              <a:buFontTx/>
              <a:buChar char="-"/>
            </a:pPr>
            <a:r>
              <a:rPr lang="es-ES" dirty="0"/>
              <a:t>Diseño jerárquico</a:t>
            </a:r>
          </a:p>
          <a:p>
            <a:pPr>
              <a:buFontTx/>
              <a:buChar char="-"/>
            </a:pPr>
            <a:r>
              <a:rPr lang="es-ES" dirty="0"/>
              <a:t>Redundancia</a:t>
            </a:r>
          </a:p>
          <a:p>
            <a:pPr>
              <a:buFontTx/>
              <a:buChar char="-"/>
            </a:pPr>
            <a:r>
              <a:rPr lang="es-ES" dirty="0"/>
              <a:t>Modularidad</a:t>
            </a:r>
          </a:p>
          <a:p>
            <a:pPr>
              <a:buFontTx/>
              <a:buChar char="-"/>
            </a:pPr>
            <a:r>
              <a:rPr lang="es-ES" dirty="0"/>
              <a:t>Perímetro protegido</a:t>
            </a:r>
          </a:p>
        </p:txBody>
      </p:sp>
    </p:spTree>
    <p:extLst>
      <p:ext uri="{BB962C8B-B14F-4D97-AF65-F5344CB8AC3E}">
        <p14:creationId xmlns:p14="http://schemas.microsoft.com/office/powerpoint/2010/main" val="333621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079F56-9B8E-4FB9-A66A-AAC145BCC624}"/>
              </a:ext>
            </a:extLst>
          </p:cNvPr>
          <p:cNvSpPr>
            <a:spLocks noGrp="1"/>
          </p:cNvSpPr>
          <p:nvPr>
            <p:ph type="title"/>
          </p:nvPr>
        </p:nvSpPr>
        <p:spPr>
          <a:xfrm>
            <a:off x="648930" y="629266"/>
            <a:ext cx="5616217" cy="1622321"/>
          </a:xfrm>
        </p:spPr>
        <p:txBody>
          <a:bodyPr>
            <a:normAutofit/>
          </a:bodyPr>
          <a:lstStyle/>
          <a:p>
            <a:r>
              <a:rPr lang="es-ES">
                <a:solidFill>
                  <a:srgbClr val="EBEBEB"/>
                </a:solidFill>
              </a:rPr>
              <a:t>Diseño jerárquico</a:t>
            </a:r>
          </a:p>
        </p:txBody>
      </p:sp>
      <p:sp>
        <p:nvSpPr>
          <p:cNvPr id="103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035" name="Freeform: Shape 103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Mis Libros de Networking: Diseño de redes corporativas">
            <a:extLst>
              <a:ext uri="{FF2B5EF4-FFF2-40B4-BE49-F238E27FC236}">
                <a16:creationId xmlns:a16="http://schemas.microsoft.com/office/drawing/2014/main" id="{C0073091-4E3C-432B-83F7-F342A687E6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7" t="1734" r="937" b="6704"/>
          <a:stretch/>
        </p:blipFill>
        <p:spPr bwMode="auto">
          <a:xfrm>
            <a:off x="7563742" y="2542126"/>
            <a:ext cx="3980139" cy="17737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0FD5F0E3-89D3-43CB-870D-B1E644AAD577}"/>
              </a:ext>
            </a:extLst>
          </p:cNvPr>
          <p:cNvSpPr>
            <a:spLocks noGrp="1"/>
          </p:cNvSpPr>
          <p:nvPr>
            <p:ph idx="1"/>
          </p:nvPr>
        </p:nvSpPr>
        <p:spPr>
          <a:xfrm>
            <a:off x="648931" y="2438400"/>
            <a:ext cx="5616216" cy="3785419"/>
          </a:xfrm>
        </p:spPr>
        <p:txBody>
          <a:bodyPr>
            <a:normAutofit/>
          </a:bodyPr>
          <a:lstStyle/>
          <a:p>
            <a:r>
              <a:rPr lang="es-ES">
                <a:solidFill>
                  <a:srgbClr val="FFFFFF"/>
                </a:solidFill>
              </a:rPr>
              <a:t>Se ha utilizado un diseño lógico jerárquico dividido en tres niveles:</a:t>
            </a:r>
          </a:p>
          <a:p>
            <a:pPr>
              <a:buFontTx/>
              <a:buChar char="-"/>
            </a:pPr>
            <a:r>
              <a:rPr lang="es-ES">
                <a:solidFill>
                  <a:srgbClr val="FFFFFF"/>
                </a:solidFill>
              </a:rPr>
              <a:t>Núcleo</a:t>
            </a:r>
          </a:p>
          <a:p>
            <a:pPr>
              <a:buFontTx/>
              <a:buChar char="-"/>
            </a:pPr>
            <a:r>
              <a:rPr lang="es-ES">
                <a:solidFill>
                  <a:srgbClr val="FFFFFF"/>
                </a:solidFill>
              </a:rPr>
              <a:t>Distribución</a:t>
            </a:r>
          </a:p>
          <a:p>
            <a:pPr>
              <a:buFontTx/>
              <a:buChar char="-"/>
            </a:pPr>
            <a:r>
              <a:rPr lang="es-ES">
                <a:solidFill>
                  <a:srgbClr val="FFFFFF"/>
                </a:solidFill>
              </a:rPr>
              <a:t>Acceso</a:t>
            </a:r>
          </a:p>
        </p:txBody>
      </p:sp>
    </p:spTree>
    <p:extLst>
      <p:ext uri="{BB962C8B-B14F-4D97-AF65-F5344CB8AC3E}">
        <p14:creationId xmlns:p14="http://schemas.microsoft.com/office/powerpoint/2010/main" val="3832470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814E24-21F6-468F-941E-472D188F51B4}"/>
              </a:ext>
            </a:extLst>
          </p:cNvPr>
          <p:cNvSpPr>
            <a:spLocks noGrp="1"/>
          </p:cNvSpPr>
          <p:nvPr>
            <p:ph type="title"/>
          </p:nvPr>
        </p:nvSpPr>
        <p:spPr>
          <a:xfrm>
            <a:off x="648930" y="629266"/>
            <a:ext cx="5616217" cy="1622321"/>
          </a:xfrm>
        </p:spPr>
        <p:txBody>
          <a:bodyPr>
            <a:normAutofit/>
          </a:bodyPr>
          <a:lstStyle/>
          <a:p>
            <a:r>
              <a:rPr lang="es-ES">
                <a:solidFill>
                  <a:srgbClr val="EBEBEB"/>
                </a:solidFill>
              </a:rPr>
              <a:t>Redundancia</a:t>
            </a:r>
          </a:p>
        </p:txBody>
      </p:sp>
      <p:sp>
        <p:nvSpPr>
          <p:cNvPr id="205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059" name="Freeform: Shape 205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descr="Sistemas informaticos redundantes">
            <a:extLst>
              <a:ext uri="{FF2B5EF4-FFF2-40B4-BE49-F238E27FC236}">
                <a16:creationId xmlns:a16="http://schemas.microsoft.com/office/drawing/2014/main" id="{10669A8E-2CBF-44E0-8AF0-A002504019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893878"/>
            <a:ext cx="3980139" cy="50702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212A27D-8BB7-4747-AB58-B50CAB4F8331}"/>
              </a:ext>
            </a:extLst>
          </p:cNvPr>
          <p:cNvSpPr>
            <a:spLocks noGrp="1"/>
          </p:cNvSpPr>
          <p:nvPr>
            <p:ph idx="1"/>
          </p:nvPr>
        </p:nvSpPr>
        <p:spPr>
          <a:xfrm>
            <a:off x="648931" y="2438400"/>
            <a:ext cx="5616216" cy="3785419"/>
          </a:xfrm>
        </p:spPr>
        <p:txBody>
          <a:bodyPr>
            <a:normAutofit/>
          </a:bodyPr>
          <a:lstStyle/>
          <a:p>
            <a:r>
              <a:rPr lang="es-ES">
                <a:solidFill>
                  <a:srgbClr val="FFFFFF"/>
                </a:solidFill>
              </a:rPr>
              <a:t>Es necesaria para la red ya que en caso de fallo o caída de algún dispositivo de la red el servicio seria prestado de igual manera.</a:t>
            </a:r>
          </a:p>
          <a:p>
            <a:r>
              <a:rPr lang="es-ES">
                <a:solidFill>
                  <a:srgbClr val="FFFFFF"/>
                </a:solidFill>
              </a:rPr>
              <a:t>También vendría bien la implantación del protocolo Spanning Tree Protocol (STP).</a:t>
            </a:r>
          </a:p>
        </p:txBody>
      </p:sp>
    </p:spTree>
    <p:extLst>
      <p:ext uri="{BB962C8B-B14F-4D97-AF65-F5344CB8AC3E}">
        <p14:creationId xmlns:p14="http://schemas.microsoft.com/office/powerpoint/2010/main" val="20915913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B5A4E4-0B3B-4BDA-90B2-293897BB80EA}"/>
              </a:ext>
            </a:extLst>
          </p:cNvPr>
          <p:cNvSpPr>
            <a:spLocks noGrp="1"/>
          </p:cNvSpPr>
          <p:nvPr>
            <p:ph type="title"/>
          </p:nvPr>
        </p:nvSpPr>
        <p:spPr>
          <a:xfrm>
            <a:off x="648930" y="629266"/>
            <a:ext cx="5616217" cy="1622321"/>
          </a:xfrm>
        </p:spPr>
        <p:txBody>
          <a:bodyPr>
            <a:normAutofit/>
          </a:bodyPr>
          <a:lstStyle/>
          <a:p>
            <a:r>
              <a:rPr lang="es-ES">
                <a:solidFill>
                  <a:srgbClr val="EBEBEB"/>
                </a:solidFill>
              </a:rPr>
              <a:t>Otros protocolos a tener en cuenta</a:t>
            </a:r>
          </a:p>
        </p:txBody>
      </p:sp>
      <p:sp>
        <p:nvSpPr>
          <p:cNvPr id="308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083" name="Freeform: Shape 308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descr="Fundamentos de diseño de una red LAN | c20111003911">
            <a:extLst>
              <a:ext uri="{FF2B5EF4-FFF2-40B4-BE49-F238E27FC236}">
                <a16:creationId xmlns:a16="http://schemas.microsoft.com/office/drawing/2014/main" id="{47AAAB40-D050-4DC6-ABDF-51EE979A06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893802"/>
            <a:ext cx="3980139" cy="307039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3A619099-CA4B-49E5-BB8D-D56B897EC3EE}"/>
              </a:ext>
            </a:extLst>
          </p:cNvPr>
          <p:cNvSpPr>
            <a:spLocks noGrp="1"/>
          </p:cNvSpPr>
          <p:nvPr>
            <p:ph idx="1"/>
          </p:nvPr>
        </p:nvSpPr>
        <p:spPr>
          <a:xfrm>
            <a:off x="648931" y="2438400"/>
            <a:ext cx="5616216" cy="3785419"/>
          </a:xfrm>
        </p:spPr>
        <p:txBody>
          <a:bodyPr>
            <a:normAutofit/>
          </a:bodyPr>
          <a:lstStyle/>
          <a:p>
            <a:r>
              <a:rPr lang="es-ES">
                <a:solidFill>
                  <a:srgbClr val="FFFFFF"/>
                </a:solidFill>
              </a:rPr>
              <a:t>Protocolo HSRP</a:t>
            </a:r>
          </a:p>
          <a:p>
            <a:r>
              <a:rPr lang="es-ES">
                <a:solidFill>
                  <a:srgbClr val="FFFFFF"/>
                </a:solidFill>
              </a:rPr>
              <a:t>VLSM</a:t>
            </a:r>
          </a:p>
          <a:p>
            <a:r>
              <a:rPr lang="es-ES">
                <a:solidFill>
                  <a:srgbClr val="FFFFFF"/>
                </a:solidFill>
              </a:rPr>
              <a:t>Zona desmilitarizada (DMZ)</a:t>
            </a:r>
          </a:p>
          <a:p>
            <a:r>
              <a:rPr lang="es-ES">
                <a:solidFill>
                  <a:srgbClr val="FFFFFF"/>
                </a:solidFill>
              </a:rPr>
              <a:t>DHCP</a:t>
            </a:r>
          </a:p>
          <a:p>
            <a:r>
              <a:rPr lang="es-ES">
                <a:solidFill>
                  <a:srgbClr val="FFFFFF"/>
                </a:solidFill>
              </a:rPr>
              <a:t>Tamaño de red</a:t>
            </a:r>
          </a:p>
        </p:txBody>
      </p:sp>
    </p:spTree>
    <p:extLst>
      <p:ext uri="{BB962C8B-B14F-4D97-AF65-F5344CB8AC3E}">
        <p14:creationId xmlns:p14="http://schemas.microsoft.com/office/powerpoint/2010/main" val="26929255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53BF1E-D64A-4EF1-990F-FA9E0EE19CB9}"/>
              </a:ext>
            </a:extLst>
          </p:cNvPr>
          <p:cNvSpPr>
            <a:spLocks noGrp="1"/>
          </p:cNvSpPr>
          <p:nvPr>
            <p:ph type="title"/>
          </p:nvPr>
        </p:nvSpPr>
        <p:spPr>
          <a:xfrm>
            <a:off x="648930" y="629266"/>
            <a:ext cx="6188190" cy="1622321"/>
          </a:xfrm>
        </p:spPr>
        <p:txBody>
          <a:bodyPr>
            <a:normAutofit/>
          </a:bodyPr>
          <a:lstStyle/>
          <a:p>
            <a:r>
              <a:rPr lang="es-ES">
                <a:solidFill>
                  <a:srgbClr val="EBEBEB"/>
                </a:solidFill>
              </a:rPr>
              <a:t>Diseño físico</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n 4">
            <a:extLst>
              <a:ext uri="{FF2B5EF4-FFF2-40B4-BE49-F238E27FC236}">
                <a16:creationId xmlns:a16="http://schemas.microsoft.com/office/drawing/2014/main" id="{3A7ADD4D-E1C4-46BE-B03B-11588022DD06}"/>
              </a:ext>
            </a:extLst>
          </p:cNvPr>
          <p:cNvPicPr>
            <a:picLocks noChangeAspect="1"/>
          </p:cNvPicPr>
          <p:nvPr/>
        </p:nvPicPr>
        <p:blipFill>
          <a:blip r:embed="rId2"/>
          <a:stretch>
            <a:fillRect/>
          </a:stretch>
        </p:blipFill>
        <p:spPr>
          <a:xfrm>
            <a:off x="8564431" y="647698"/>
            <a:ext cx="2544889" cy="5562601"/>
          </a:xfrm>
          <a:prstGeom prst="rect">
            <a:avLst/>
          </a:prstGeom>
          <a:effectLst/>
        </p:spPr>
      </p:pic>
      <p:sp>
        <p:nvSpPr>
          <p:cNvPr id="16" name="Rectangle 1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611BA3E-12AE-44AA-885C-C8886B00C25B}"/>
              </a:ext>
            </a:extLst>
          </p:cNvPr>
          <p:cNvSpPr>
            <a:spLocks noGrp="1"/>
          </p:cNvSpPr>
          <p:nvPr>
            <p:ph idx="1"/>
          </p:nvPr>
        </p:nvSpPr>
        <p:spPr>
          <a:xfrm>
            <a:off x="648930" y="2438400"/>
            <a:ext cx="6188189" cy="3785419"/>
          </a:xfrm>
        </p:spPr>
        <p:txBody>
          <a:bodyPr>
            <a:normAutofit/>
          </a:bodyPr>
          <a:lstStyle/>
          <a:p>
            <a:r>
              <a:rPr lang="es-ES">
                <a:solidFill>
                  <a:srgbClr val="FFFFFF"/>
                </a:solidFill>
              </a:rPr>
              <a:t>Para la realización del diseño físico se ha tenido que hacer una búsqueda para ver el precio de todos los dispositivos que se usarían en la implementación de la red en la realidad.</a:t>
            </a:r>
          </a:p>
          <a:p>
            <a:r>
              <a:rPr lang="es-ES">
                <a:solidFill>
                  <a:srgbClr val="FFFFFF"/>
                </a:solidFill>
              </a:rPr>
              <a:t>También se ha llevado a cabo la realización de planos orientativos de como se haría la distribución de los dispositivos en el espacio.</a:t>
            </a:r>
          </a:p>
        </p:txBody>
      </p:sp>
    </p:spTree>
    <p:extLst>
      <p:ext uri="{BB962C8B-B14F-4D97-AF65-F5344CB8AC3E}">
        <p14:creationId xmlns:p14="http://schemas.microsoft.com/office/powerpoint/2010/main" val="89864490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186</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Diseño de la red de un colegio</vt:lpstr>
      <vt:lpstr>CEIP Nuestra señora del águila</vt:lpstr>
      <vt:lpstr>Diseño de la red</vt:lpstr>
      <vt:lpstr>Diseño jerárquico</vt:lpstr>
      <vt:lpstr>Redundancia</vt:lpstr>
      <vt:lpstr>Otros protocolos a tener en cuenta</vt:lpstr>
      <vt:lpstr>Diseño físico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la red de un colegio</dc:title>
  <dc:creator>Adrián Utrilla Sánchez</dc:creator>
  <cp:lastModifiedBy>ADRIÁN UTRILLA SÁNCHEZ</cp:lastModifiedBy>
  <cp:revision>3</cp:revision>
  <dcterms:created xsi:type="dcterms:W3CDTF">2023-05-28T15:07:47Z</dcterms:created>
  <dcterms:modified xsi:type="dcterms:W3CDTF">2023-05-29T11:15:54Z</dcterms:modified>
</cp:coreProperties>
</file>