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y="6858000" cx="12192000"/>
  <p:notesSz cx="6858000" cy="9144000"/>
  <p:embeddedFontLst>
    <p:embeddedFont>
      <p:font typeface="Roboto Mono"/>
      <p:regular r:id="rId54"/>
      <p:bold r:id="rId55"/>
      <p:italic r:id="rId56"/>
      <p:boldItalic r:id="rId57"/>
    </p:embeddedFont>
    <p:embeddedFont>
      <p:font typeface="Archivo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1" Type="http://schemas.openxmlformats.org/officeDocument/2006/relationships/font" Target="fonts/Archivo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Archivo-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RobotoMono-bold.fntdata"/><Relationship Id="rId10" Type="http://schemas.openxmlformats.org/officeDocument/2006/relationships/slide" Target="slides/slide6.xml"/><Relationship Id="rId54" Type="http://schemas.openxmlformats.org/officeDocument/2006/relationships/font" Target="fonts/RobotoMono-regular.fntdata"/><Relationship Id="rId13" Type="http://schemas.openxmlformats.org/officeDocument/2006/relationships/slide" Target="slides/slide9.xml"/><Relationship Id="rId57" Type="http://schemas.openxmlformats.org/officeDocument/2006/relationships/font" Target="fonts/RobotoMono-boldItalic.fntdata"/><Relationship Id="rId12" Type="http://schemas.openxmlformats.org/officeDocument/2006/relationships/slide" Target="slides/slide8.xml"/><Relationship Id="rId56" Type="http://schemas.openxmlformats.org/officeDocument/2006/relationships/font" Target="fonts/RobotoMono-italic.fntdata"/><Relationship Id="rId15" Type="http://schemas.openxmlformats.org/officeDocument/2006/relationships/slide" Target="slides/slide11.xml"/><Relationship Id="rId59" Type="http://schemas.openxmlformats.org/officeDocument/2006/relationships/font" Target="fonts/Archivo-bold.fntdata"/><Relationship Id="rId14" Type="http://schemas.openxmlformats.org/officeDocument/2006/relationships/slide" Target="slides/slide10.xml"/><Relationship Id="rId58" Type="http://schemas.openxmlformats.org/officeDocument/2006/relationships/font" Target="fonts/Archivo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f26abe74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4f26abe748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c77bf228a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5c77bf228a_4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c77bf228a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1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Para solucionar los problemas de dataweb es necesario añadir metadatos legibles por las máquinas.</a:t>
            </a:r>
            <a:endParaRPr sz="1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Estos metadatos aportan datos semánticos y ontológicos, que permiten estructurar y clasificar los datos, además de establecer diversas relaciones entre ellos, incluso cuando proceden de otras fuentes.</a:t>
            </a:r>
            <a:endParaRPr sz="1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78" name="Google Shape;178;g5c77bf228a_4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5c77bf228a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Pero hay una tendencia a que esto se sustituya por IA con un nivel de compresión que intenta aproximarse al humano.</a:t>
            </a:r>
            <a:endParaRPr sz="1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89" name="Google Shape;189;g5c77bf228a_4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c77bf228a_4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Pero hay una tendencia a que esto se sustituya por IA con un nivel de compresión que intenta aproximarse al humano.</a:t>
            </a:r>
            <a:endParaRPr sz="1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99" name="Google Shape;199;g5c77bf228a_4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c77bf228a_4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Pero hay una tendencia a que esto se sustituya por IA con un nivel de compresión que intenta aproximarse al humano.</a:t>
            </a:r>
            <a:endParaRPr sz="1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10" name="Google Shape;210;g5c77bf228a_4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c77bf228a_4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Pero hay una tendencia a que esto se sustituya por IA con un nivel de compresión que intenta aproximarse al humano.</a:t>
            </a:r>
            <a:endParaRPr sz="1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19" name="Google Shape;219;g5c77bf228a_4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c77bf228a_4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Pero hay una tendencia a que esto se sustituya por IA con un nivel de compresión que intenta aproximarse al humano.</a:t>
            </a:r>
            <a:endParaRPr sz="1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29" name="Google Shape;229;g5c77bf228a_4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c77bf228a_4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Pero hay una tendencia a que esto se sustituya por IA con un nivel de compresión que intenta aproximarse al humano.</a:t>
            </a:r>
            <a:endParaRPr sz="1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37" name="Google Shape;237;g5c77bf228a_4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c77bf228a_4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Pero hay una tendencia a que esto se sustituya por IA con un nivel de compresión que intenta aproximarse al humano.</a:t>
            </a:r>
            <a:endParaRPr sz="1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45" name="Google Shape;245;g5c77bf228a_4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c77bf228a_4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Pero hay una tendencia a que esto se sustituya por IA con un nivel de compresión que intenta aproximarse al humano.</a:t>
            </a:r>
            <a:endParaRPr sz="1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57" name="Google Shape;257;g5c77bf228a_4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480c77a59_3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5480c77a59_32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c77bf228a_4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Pero hay una tendencia a que esto se sustituya por IA con un nivel de compresión que intenta aproximarse al humano.</a:t>
            </a:r>
            <a:endParaRPr sz="1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69" name="Google Shape;269;g5c77bf228a_4_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c77bf228a_4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Pero hay una tendencia a que esto se sustituya por IA con un nivel de compresión que intenta aproximarse al humano.</a:t>
            </a:r>
            <a:endParaRPr sz="1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77" name="Google Shape;277;g5c77bf228a_4_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c77bf228a_4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Pero hay una tendencia a que esto se sustituya por IA con un nivel de compresión que intenta aproximarse al humano.</a:t>
            </a:r>
            <a:endParaRPr sz="1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85" name="Google Shape;285;g5c77bf228a_4_1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c77bf228a_4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Pero hay una tendencia a que esto se sustituya por IA con un nivel de compresión que intenta aproximarse al humano.</a:t>
            </a:r>
            <a:endParaRPr sz="1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94" name="Google Shape;294;g5c77bf228a_4_2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c77bf228a_4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Pero hay una tendencia a que esto se sustituya por IA con un nivel de compresión que intenta aproximarse al humano.</a:t>
            </a:r>
            <a:endParaRPr sz="1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03" name="Google Shape;303;g5c77bf228a_4_1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c740e7b27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5c740e7b27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c77bf228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5c77bf228a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c77bf228a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5c77bf228a_5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c740e7b2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First we will start with our spots, one directed to our customers, another to our users and one for our investors to end with.</a:t>
            </a:r>
            <a:endParaRPr/>
          </a:p>
        </p:txBody>
      </p:sp>
      <p:sp>
        <p:nvSpPr>
          <p:cNvPr id="343" name="Google Shape;343;g5c740e7b27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c77bf228a_5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5c77bf228a_5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c740e7b2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5c740e7b2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c77bf228a_5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5c77bf228a_5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c77bf228a_5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5c77bf228a_5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c77bf228a_5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5c77bf228a_5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c77bf228a_5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5c77bf228a_5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c77bf228a_5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5c77bf228a_5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c740e7b27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First we will start with our spots, one directed to our customers, another to our users and one for our investors to end with.</a:t>
            </a:r>
            <a:endParaRPr/>
          </a:p>
        </p:txBody>
      </p:sp>
      <p:sp>
        <p:nvSpPr>
          <p:cNvPr id="415" name="Google Shape;415;g5c740e7b27_1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c77bf228a_5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5c77bf228a_5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5c77bf228a_5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5c77bf228a_5_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c77bf228a_5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5c77bf228a_5_1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c77bf228a_5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5c77bf228a_5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c77bf228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5c77bf228a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5c77bf228a_5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5c77bf228a_5_1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5c77bf228a_5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5c77bf228a_5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5c77bf228a_5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5c77bf228a_5_1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5c77bf228a_5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5c77bf228a_5_2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5c77bf228a_5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5c77bf228a_5_2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c77bf228a_5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5c77bf228a_5_2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5c77bf228a_5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5c77bf228a_5_2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5c740e7b27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First we will start with our spots, one directed to our customers, another to our users and one for our investors to end with.</a:t>
            </a:r>
            <a:endParaRPr/>
          </a:p>
        </p:txBody>
      </p:sp>
      <p:sp>
        <p:nvSpPr>
          <p:cNvPr id="512" name="Google Shape;512;g5c740e7b27_1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c77bf228a_5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g5c77bf228a_5_2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5c77bf228a_4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g5c77bf228a_4_2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c77bf228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5c77bf228a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c77bf228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5c77bf228a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c77bf228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5c77bf228a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c740e7b2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5c740e7b27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c77bf228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5c77bf228a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Relationship Id="rId4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3177750" y="1671650"/>
            <a:ext cx="5874900" cy="19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 sz="5000"/>
              <a:t>Web 3.0, Dataweb </a:t>
            </a:r>
            <a:endParaRPr sz="5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 sz="5000"/>
              <a:t>e</a:t>
            </a:r>
            <a:endParaRPr sz="5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 sz="5000"/>
              <a:t> Inteligencia Artificial</a:t>
            </a:r>
            <a:endParaRPr sz="5000"/>
          </a:p>
        </p:txBody>
      </p:sp>
      <p:sp>
        <p:nvSpPr>
          <p:cNvPr id="85" name="Google Shape;85;p13"/>
          <p:cNvSpPr txBox="1"/>
          <p:nvPr/>
        </p:nvSpPr>
        <p:spPr>
          <a:xfrm>
            <a:off x="3974250" y="5343625"/>
            <a:ext cx="4243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666666"/>
                </a:solidFill>
                <a:latin typeface="Archivo"/>
                <a:ea typeface="Archivo"/>
                <a:cs typeface="Archivo"/>
                <a:sym typeface="Archivo"/>
              </a:rPr>
              <a:t>Jesús Ortíz Calleja</a:t>
            </a:r>
            <a:endParaRPr sz="2400">
              <a:solidFill>
                <a:srgbClr val="666666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666666"/>
                </a:solidFill>
                <a:latin typeface="Archivo"/>
                <a:ea typeface="Archivo"/>
                <a:cs typeface="Archivo"/>
                <a:sym typeface="Archivo"/>
              </a:rPr>
              <a:t>Juan Carlos Utrilla Martín</a:t>
            </a:r>
            <a:endParaRPr sz="2400">
              <a:solidFill>
                <a:srgbClr val="666666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3661050" y="4473350"/>
            <a:ext cx="4869900" cy="5934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3617400" y="4652200"/>
            <a:ext cx="49572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4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Complemento de Base de Datos</a:t>
            </a:r>
            <a:endParaRPr b="1" sz="24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76717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Conceptos básicos </a:t>
            </a:r>
            <a:r>
              <a:rPr lang="es-ES">
                <a:latin typeface="Archivo"/>
                <a:ea typeface="Archivo"/>
                <a:cs typeface="Archivo"/>
                <a:sym typeface="Archivo"/>
              </a:rPr>
              <a:t>- Dataweb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73" name="Google Shape;173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174" name="Google Shape;174;p22"/>
          <p:cNvSpPr/>
          <p:nvPr/>
        </p:nvSpPr>
        <p:spPr>
          <a:xfrm>
            <a:off x="771025" y="1430450"/>
            <a:ext cx="10515600" cy="813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3763650" y="2845900"/>
            <a:ext cx="46647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Están pensados para 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ser leídos </a:t>
            </a:r>
            <a:r>
              <a:rPr b="1" lang="es-ES" sz="3000">
                <a:latin typeface="Archivo"/>
                <a:ea typeface="Archivo"/>
                <a:cs typeface="Archivo"/>
                <a:sym typeface="Archivo"/>
              </a:rPr>
              <a:t>por humanos</a:t>
            </a: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, 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s-ES" sz="3000">
                <a:latin typeface="Archivo"/>
                <a:ea typeface="Archivo"/>
                <a:cs typeface="Archivo"/>
                <a:sym typeface="Archivo"/>
              </a:rPr>
              <a:t>no por máquinas</a:t>
            </a: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.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0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76717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Conceptos básicos </a:t>
            </a:r>
            <a:r>
              <a:rPr lang="es-ES">
                <a:latin typeface="Archivo"/>
                <a:ea typeface="Archivo"/>
                <a:cs typeface="Archivo"/>
                <a:sym typeface="Archivo"/>
              </a:rPr>
              <a:t>- </a:t>
            </a:r>
            <a:r>
              <a:rPr lang="es-ES" sz="3600">
                <a:latin typeface="Archivo"/>
                <a:ea typeface="Archivo"/>
                <a:cs typeface="Archivo"/>
                <a:sym typeface="Archivo"/>
              </a:rPr>
              <a:t>Semántica y ontología</a:t>
            </a:r>
            <a:endParaRPr sz="3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182" name="Google Shape;182;p23"/>
          <p:cNvSpPr/>
          <p:nvPr/>
        </p:nvSpPr>
        <p:spPr>
          <a:xfrm>
            <a:off x="771025" y="1430450"/>
            <a:ext cx="10515600" cy="813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838200" y="2128638"/>
            <a:ext cx="105156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s-ES" sz="3000">
                <a:latin typeface="Archivo"/>
                <a:ea typeface="Archivo"/>
                <a:cs typeface="Archivo"/>
                <a:sym typeface="Archivo"/>
              </a:rPr>
              <a:t>Solución 1 al dataweb:</a:t>
            </a: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 añadir metadatos.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000"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84" name="Google Shape;1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725" y="3293025"/>
            <a:ext cx="2381250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1625" y="3293025"/>
            <a:ext cx="1581150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/>
          <p:nvPr/>
        </p:nvSpPr>
        <p:spPr>
          <a:xfrm>
            <a:off x="5225125" y="4449550"/>
            <a:ext cx="2381400" cy="642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4800">
                <a:solidFill>
                  <a:srgbClr val="FFFFFF"/>
                </a:solidFill>
              </a:rPr>
              <a:t>R D F S</a:t>
            </a:r>
            <a:endParaRPr b="1"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/>
          <p:nvPr>
            <p:ph type="title"/>
          </p:nvPr>
        </p:nvSpPr>
        <p:spPr>
          <a:xfrm>
            <a:off x="76717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Conceptos básicos </a:t>
            </a:r>
            <a:r>
              <a:rPr lang="es-ES">
                <a:latin typeface="Archivo"/>
                <a:ea typeface="Archivo"/>
                <a:cs typeface="Archivo"/>
                <a:sym typeface="Archivo"/>
              </a:rPr>
              <a:t>- </a:t>
            </a:r>
            <a:r>
              <a:rPr lang="es-ES" sz="3600">
                <a:latin typeface="Archivo"/>
                <a:ea typeface="Archivo"/>
                <a:cs typeface="Archivo"/>
                <a:sym typeface="Archivo"/>
              </a:rPr>
              <a:t>Semántica y ontología</a:t>
            </a:r>
            <a:endParaRPr sz="3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193" name="Google Shape;193;p24"/>
          <p:cNvSpPr/>
          <p:nvPr/>
        </p:nvSpPr>
        <p:spPr>
          <a:xfrm>
            <a:off x="771025" y="1430450"/>
            <a:ext cx="10515600" cy="813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838200" y="1946000"/>
            <a:ext cx="105156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s-ES" sz="3000">
                <a:latin typeface="Archivo"/>
                <a:ea typeface="Archivo"/>
                <a:cs typeface="Archivo"/>
                <a:sym typeface="Archivo"/>
              </a:rPr>
              <a:t>Solución 2 al dataweb:</a:t>
            </a: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 IA que comprenda los datos como los humanos.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000"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3650" y="3395075"/>
            <a:ext cx="5715000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/>
          <p:nvPr/>
        </p:nvSpPr>
        <p:spPr>
          <a:xfrm>
            <a:off x="8180550" y="3048350"/>
            <a:ext cx="3603300" cy="1238400"/>
          </a:xfrm>
          <a:prstGeom prst="wedgeRoundRectCallout">
            <a:avLst>
              <a:gd fmla="val -78980" name="adj1"/>
              <a:gd fmla="val 48280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000">
                <a:latin typeface="Impact"/>
                <a:ea typeface="Impact"/>
                <a:cs typeface="Impact"/>
                <a:sym typeface="Impact"/>
              </a:rPr>
              <a:t>AI</a:t>
            </a:r>
            <a:r>
              <a:rPr lang="es-ES" sz="3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es-ES" sz="3000">
                <a:latin typeface="Impact"/>
                <a:ea typeface="Impact"/>
                <a:cs typeface="Impact"/>
                <a:sym typeface="Impact"/>
              </a:rPr>
              <a:t>EVERYWHERE!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600300" y="279400"/>
            <a:ext cx="10991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Conceptos básicos </a:t>
            </a:r>
            <a:r>
              <a:rPr lang="es-ES">
                <a:latin typeface="Archivo"/>
                <a:ea typeface="Archivo"/>
                <a:cs typeface="Archivo"/>
                <a:sym typeface="Archivo"/>
              </a:rPr>
              <a:t>- </a:t>
            </a:r>
            <a:r>
              <a:rPr lang="es-ES" sz="4200">
                <a:latin typeface="Archivo"/>
                <a:ea typeface="Archivo"/>
                <a:cs typeface="Archivo"/>
                <a:sym typeface="Archivo"/>
              </a:rPr>
              <a:t>Evolución de la web</a:t>
            </a:r>
            <a:endParaRPr sz="42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02" name="Google Shape;202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203" name="Google Shape;203;p25"/>
          <p:cNvSpPr/>
          <p:nvPr/>
        </p:nvSpPr>
        <p:spPr>
          <a:xfrm>
            <a:off x="771025" y="1430450"/>
            <a:ext cx="10515600" cy="813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025" y="3544710"/>
            <a:ext cx="4856950" cy="1203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6848" y="2766548"/>
            <a:ext cx="4856951" cy="264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/>
        </p:nvSpPr>
        <p:spPr>
          <a:xfrm>
            <a:off x="2104125" y="2103600"/>
            <a:ext cx="23622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5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Web 1.0</a:t>
            </a:r>
            <a:endParaRPr sz="4500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7953375" y="2103600"/>
            <a:ext cx="23622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5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Web 2.0</a:t>
            </a:r>
            <a:endParaRPr sz="4500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767175" y="365125"/>
            <a:ext cx="10729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Conceptos básicos </a:t>
            </a:r>
            <a:r>
              <a:rPr lang="es-ES">
                <a:latin typeface="Archivo"/>
                <a:ea typeface="Archivo"/>
                <a:cs typeface="Archivo"/>
                <a:sym typeface="Archivo"/>
              </a:rPr>
              <a:t>- </a:t>
            </a:r>
            <a:r>
              <a:rPr lang="es-ES" sz="4200">
                <a:latin typeface="Archivo"/>
                <a:ea typeface="Archivo"/>
                <a:cs typeface="Archivo"/>
                <a:sym typeface="Archivo"/>
              </a:rPr>
              <a:t>Evolución de la web</a:t>
            </a:r>
            <a:endParaRPr sz="42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13" name="Google Shape;213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214" name="Google Shape;214;p26"/>
          <p:cNvSpPr/>
          <p:nvPr/>
        </p:nvSpPr>
        <p:spPr>
          <a:xfrm>
            <a:off x="771025" y="1430450"/>
            <a:ext cx="10515600" cy="813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400" y="2248526"/>
            <a:ext cx="6358861" cy="3550113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 txBox="1"/>
          <p:nvPr/>
        </p:nvSpPr>
        <p:spPr>
          <a:xfrm>
            <a:off x="4857650" y="1843225"/>
            <a:ext cx="23622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5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Web 3.0</a:t>
            </a:r>
            <a:endParaRPr sz="4500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699150" y="365125"/>
            <a:ext cx="10744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Conceptos básicos </a:t>
            </a:r>
            <a:r>
              <a:rPr lang="es-ES">
                <a:latin typeface="Archivo"/>
                <a:ea typeface="Archivo"/>
                <a:cs typeface="Archivo"/>
                <a:sym typeface="Archivo"/>
              </a:rPr>
              <a:t>- </a:t>
            </a:r>
            <a:r>
              <a:rPr lang="es-ES" sz="4200">
                <a:latin typeface="Archivo"/>
                <a:ea typeface="Archivo"/>
                <a:cs typeface="Archivo"/>
                <a:sym typeface="Archivo"/>
              </a:rPr>
              <a:t>Evolución de la web</a:t>
            </a:r>
            <a:endParaRPr sz="3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22" name="Google Shape;222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223" name="Google Shape;223;p27"/>
          <p:cNvSpPr/>
          <p:nvPr/>
        </p:nvSpPr>
        <p:spPr>
          <a:xfrm>
            <a:off x="771025" y="1430450"/>
            <a:ext cx="10515600" cy="813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8165" y="2316362"/>
            <a:ext cx="6595673" cy="341446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/>
          <p:nvPr/>
        </p:nvSpPr>
        <p:spPr>
          <a:xfrm>
            <a:off x="2653650" y="4178450"/>
            <a:ext cx="2068200" cy="1483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FF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7"/>
          <p:cNvSpPr txBox="1"/>
          <p:nvPr/>
        </p:nvSpPr>
        <p:spPr>
          <a:xfrm>
            <a:off x="4857650" y="1843225"/>
            <a:ext cx="23622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5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Web 4.0</a:t>
            </a:r>
            <a:endParaRPr sz="4500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699150" y="365125"/>
            <a:ext cx="10744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Conceptos básicos </a:t>
            </a:r>
            <a:r>
              <a:rPr lang="es-ES">
                <a:latin typeface="Archivo"/>
                <a:ea typeface="Archivo"/>
                <a:cs typeface="Archivo"/>
                <a:sym typeface="Archivo"/>
              </a:rPr>
              <a:t>- </a:t>
            </a:r>
            <a:r>
              <a:rPr lang="es-ES" sz="4200">
                <a:latin typeface="Archivo"/>
                <a:ea typeface="Archivo"/>
                <a:cs typeface="Archivo"/>
                <a:sym typeface="Archivo"/>
              </a:rPr>
              <a:t>IA</a:t>
            </a:r>
            <a:endParaRPr sz="3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32" name="Google Shape;232;p2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233" name="Google Shape;233;p28"/>
          <p:cNvSpPr/>
          <p:nvPr/>
        </p:nvSpPr>
        <p:spPr>
          <a:xfrm>
            <a:off x="771025" y="1430450"/>
            <a:ext cx="10515600" cy="813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838200" y="2269200"/>
            <a:ext cx="10515600" cy="3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latin typeface="Archivo"/>
                <a:ea typeface="Archivo"/>
                <a:cs typeface="Archivo"/>
                <a:sym typeface="Archivo"/>
              </a:rPr>
              <a:t>Inteligencia artificial (IA):</a:t>
            </a: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 son el conjunto de técnicas que permiten a las máquinas desarrollar actividades complejas normalmente asociadas a los seres humanos.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Archivo"/>
              <a:ea typeface="Archivo"/>
              <a:cs typeface="Archivo"/>
              <a:sym typeface="Archivo"/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"/>
              <a:buChar char="●"/>
            </a:pPr>
            <a:r>
              <a:rPr b="1" lang="es-ES" sz="3000">
                <a:latin typeface="Archivo"/>
                <a:ea typeface="Archivo"/>
                <a:cs typeface="Archivo"/>
                <a:sym typeface="Archivo"/>
              </a:rPr>
              <a:t>IA computacional: </a:t>
            </a: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mecanismos adaptativos para sistemas complejos y cambiantes. Ej: </a:t>
            </a:r>
            <a:r>
              <a:rPr b="1" lang="es-ES" sz="3000">
                <a:latin typeface="Archivo"/>
                <a:ea typeface="Archivo"/>
                <a:cs typeface="Archivo"/>
                <a:sym typeface="Archivo"/>
              </a:rPr>
              <a:t>Machine Learning</a:t>
            </a: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.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0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699150" y="365125"/>
            <a:ext cx="10744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Conceptos básicos </a:t>
            </a:r>
            <a:r>
              <a:rPr lang="es-ES">
                <a:latin typeface="Archivo"/>
                <a:ea typeface="Archivo"/>
                <a:cs typeface="Archivo"/>
                <a:sym typeface="Archivo"/>
              </a:rPr>
              <a:t>- </a:t>
            </a:r>
            <a:r>
              <a:rPr lang="es-ES" sz="4200">
                <a:latin typeface="Archivo"/>
                <a:ea typeface="Archivo"/>
                <a:cs typeface="Archivo"/>
                <a:sym typeface="Archivo"/>
              </a:rPr>
              <a:t>Machine Learning</a:t>
            </a:r>
            <a:endParaRPr sz="3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40" name="Google Shape;240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241" name="Google Shape;241;p29"/>
          <p:cNvSpPr/>
          <p:nvPr/>
        </p:nvSpPr>
        <p:spPr>
          <a:xfrm>
            <a:off x="771025" y="1430450"/>
            <a:ext cx="10515600" cy="813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3763650" y="2845900"/>
            <a:ext cx="4664700" cy="24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Su objetivo es que las máquinas puedan aprender, generando ellas mismas el conocimiento.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0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699150" y="365125"/>
            <a:ext cx="10744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Conceptos básicos </a:t>
            </a:r>
            <a:r>
              <a:rPr lang="es-ES">
                <a:latin typeface="Archivo"/>
                <a:ea typeface="Archivo"/>
                <a:cs typeface="Archivo"/>
                <a:sym typeface="Archivo"/>
              </a:rPr>
              <a:t>- </a:t>
            </a:r>
            <a:r>
              <a:rPr lang="es-ES" sz="4200">
                <a:latin typeface="Archivo"/>
                <a:ea typeface="Archivo"/>
                <a:cs typeface="Archivo"/>
                <a:sym typeface="Archivo"/>
              </a:rPr>
              <a:t>Machine Learning</a:t>
            </a:r>
            <a:endParaRPr sz="3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48" name="Google Shape;248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249" name="Google Shape;249;p30"/>
          <p:cNvSpPr/>
          <p:nvPr/>
        </p:nvSpPr>
        <p:spPr>
          <a:xfrm>
            <a:off x="771025" y="1430450"/>
            <a:ext cx="10515600" cy="813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2058450" y="2060625"/>
            <a:ext cx="80751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s-ES" sz="3000">
                <a:latin typeface="Archivo"/>
                <a:ea typeface="Archivo"/>
                <a:cs typeface="Archivo"/>
                <a:sym typeface="Archivo"/>
              </a:rPr>
              <a:t>Machine learning - </a:t>
            </a: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Aprendizaje supervisado</a:t>
            </a: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 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0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51" name="Google Shape;251;p30"/>
          <p:cNvSpPr txBox="1"/>
          <p:nvPr/>
        </p:nvSpPr>
        <p:spPr>
          <a:xfrm>
            <a:off x="3442800" y="2783050"/>
            <a:ext cx="53064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Conjunto de entrenamiento:</a:t>
            </a:r>
            <a:endParaRPr/>
          </a:p>
        </p:txBody>
      </p:sp>
      <p:sp>
        <p:nvSpPr>
          <p:cNvPr id="252" name="Google Shape;252;p30"/>
          <p:cNvSpPr/>
          <p:nvPr/>
        </p:nvSpPr>
        <p:spPr>
          <a:xfrm>
            <a:off x="3222300" y="4007950"/>
            <a:ext cx="1345800" cy="1251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5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X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3" name="Google Shape;253;p30"/>
          <p:cNvSpPr/>
          <p:nvPr/>
        </p:nvSpPr>
        <p:spPr>
          <a:xfrm>
            <a:off x="7562800" y="4007950"/>
            <a:ext cx="1345800" cy="1251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5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54" name="Google Shape;254;p30"/>
          <p:cNvCxnSpPr>
            <a:stCxn id="252" idx="3"/>
            <a:endCxn id="253" idx="1"/>
          </p:cNvCxnSpPr>
          <p:nvPr/>
        </p:nvCxnSpPr>
        <p:spPr>
          <a:xfrm>
            <a:off x="4568100" y="4633600"/>
            <a:ext cx="2994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title"/>
          </p:nvPr>
        </p:nvSpPr>
        <p:spPr>
          <a:xfrm>
            <a:off x="699150" y="365125"/>
            <a:ext cx="10744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Conceptos básicos </a:t>
            </a:r>
            <a:r>
              <a:rPr lang="es-ES">
                <a:latin typeface="Archivo"/>
                <a:ea typeface="Archivo"/>
                <a:cs typeface="Archivo"/>
                <a:sym typeface="Archivo"/>
              </a:rPr>
              <a:t>- </a:t>
            </a:r>
            <a:r>
              <a:rPr lang="es-ES" sz="4200">
                <a:latin typeface="Archivo"/>
                <a:ea typeface="Archivo"/>
                <a:cs typeface="Archivo"/>
                <a:sym typeface="Archivo"/>
              </a:rPr>
              <a:t>Machine Learning</a:t>
            </a:r>
            <a:endParaRPr sz="3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60" name="Google Shape;260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261" name="Google Shape;261;p31"/>
          <p:cNvSpPr/>
          <p:nvPr/>
        </p:nvSpPr>
        <p:spPr>
          <a:xfrm>
            <a:off x="771025" y="1430450"/>
            <a:ext cx="10515600" cy="813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1"/>
          <p:cNvSpPr txBox="1"/>
          <p:nvPr>
            <p:ph idx="1" type="body"/>
          </p:nvPr>
        </p:nvSpPr>
        <p:spPr>
          <a:xfrm>
            <a:off x="1896450" y="2060625"/>
            <a:ext cx="83991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s-ES" sz="3000">
                <a:latin typeface="Archivo"/>
                <a:ea typeface="Archivo"/>
                <a:cs typeface="Archivo"/>
                <a:sym typeface="Archivo"/>
              </a:rPr>
              <a:t>Machine learning - </a:t>
            </a: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Aprendizaje no supervisado 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0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63" name="Google Shape;263;p31"/>
          <p:cNvSpPr txBox="1"/>
          <p:nvPr/>
        </p:nvSpPr>
        <p:spPr>
          <a:xfrm>
            <a:off x="3442800" y="2783050"/>
            <a:ext cx="5306400" cy="5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Conjunto de entrenamiento:</a:t>
            </a:r>
            <a:endParaRPr/>
          </a:p>
        </p:txBody>
      </p:sp>
      <p:sp>
        <p:nvSpPr>
          <p:cNvPr id="264" name="Google Shape;264;p31"/>
          <p:cNvSpPr/>
          <p:nvPr/>
        </p:nvSpPr>
        <p:spPr>
          <a:xfrm>
            <a:off x="3222300" y="4007950"/>
            <a:ext cx="1345800" cy="1251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5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X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5" name="Google Shape;265;p31"/>
          <p:cNvSpPr/>
          <p:nvPr/>
        </p:nvSpPr>
        <p:spPr>
          <a:xfrm>
            <a:off x="7562800" y="4007950"/>
            <a:ext cx="1345800" cy="1251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5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?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66" name="Google Shape;266;p31"/>
          <p:cNvCxnSpPr>
            <a:stCxn id="264" idx="3"/>
            <a:endCxn id="265" idx="1"/>
          </p:cNvCxnSpPr>
          <p:nvPr/>
        </p:nvCxnSpPr>
        <p:spPr>
          <a:xfrm>
            <a:off x="4568100" y="4633600"/>
            <a:ext cx="2994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6717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Índice</a:t>
            </a:r>
            <a:endParaRPr b="1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94" name="Google Shape;94;p14"/>
          <p:cNvSpPr/>
          <p:nvPr/>
        </p:nvSpPr>
        <p:spPr>
          <a:xfrm>
            <a:off x="771025" y="1430450"/>
            <a:ext cx="10515600" cy="813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67175" y="1673225"/>
            <a:ext cx="10515600" cy="3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s-ES" sz="3000">
                <a:latin typeface="Archivo"/>
                <a:ea typeface="Archivo"/>
                <a:cs typeface="Archivo"/>
                <a:sym typeface="Archivo"/>
              </a:rPr>
              <a:t>Introducción</a:t>
            </a:r>
            <a:br>
              <a:rPr b="1" lang="es-ES" sz="3000">
                <a:latin typeface="Archivo"/>
                <a:ea typeface="Archivo"/>
                <a:cs typeface="Archivo"/>
                <a:sym typeface="Archivo"/>
              </a:rPr>
            </a:b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Conceptos básicos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Stack Tecnológico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Trabajo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Resultados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Conclusiones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0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/>
          <p:nvPr>
            <p:ph type="title"/>
          </p:nvPr>
        </p:nvSpPr>
        <p:spPr>
          <a:xfrm>
            <a:off x="699150" y="365125"/>
            <a:ext cx="10744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Conceptos básicos </a:t>
            </a:r>
            <a:r>
              <a:rPr lang="es-ES">
                <a:latin typeface="Archivo"/>
                <a:ea typeface="Archivo"/>
                <a:cs typeface="Archivo"/>
                <a:sym typeface="Archivo"/>
              </a:rPr>
              <a:t>- </a:t>
            </a:r>
            <a:r>
              <a:rPr lang="es-ES" sz="4200">
                <a:latin typeface="Archivo"/>
                <a:ea typeface="Archivo"/>
                <a:cs typeface="Archivo"/>
                <a:sym typeface="Archivo"/>
              </a:rPr>
              <a:t>Deep Learning</a:t>
            </a:r>
            <a:endParaRPr sz="3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72" name="Google Shape;272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273" name="Google Shape;273;p32"/>
          <p:cNvSpPr/>
          <p:nvPr/>
        </p:nvSpPr>
        <p:spPr>
          <a:xfrm>
            <a:off x="771025" y="1430450"/>
            <a:ext cx="10515600" cy="813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 txBox="1"/>
          <p:nvPr>
            <p:ph idx="1" type="body"/>
          </p:nvPr>
        </p:nvSpPr>
        <p:spPr>
          <a:xfrm>
            <a:off x="1896450" y="2845900"/>
            <a:ext cx="8399100" cy="1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Es una subrama del machine learning, principalmente se diferencia en que se dan muchos pasos, de ahí “deep”.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 txBox="1"/>
          <p:nvPr>
            <p:ph type="title"/>
          </p:nvPr>
        </p:nvSpPr>
        <p:spPr>
          <a:xfrm>
            <a:off x="699150" y="365125"/>
            <a:ext cx="10744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Conceptos básicos </a:t>
            </a:r>
            <a:r>
              <a:rPr lang="es-ES">
                <a:latin typeface="Archivo"/>
                <a:ea typeface="Archivo"/>
                <a:cs typeface="Archivo"/>
                <a:sym typeface="Archivo"/>
              </a:rPr>
              <a:t>- </a:t>
            </a:r>
            <a:r>
              <a:rPr lang="es-ES" sz="4200">
                <a:latin typeface="Archivo"/>
                <a:ea typeface="Archivo"/>
                <a:cs typeface="Archivo"/>
                <a:sym typeface="Archivo"/>
              </a:rPr>
              <a:t>Red neuronal</a:t>
            </a:r>
            <a:endParaRPr sz="3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80" name="Google Shape;280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281" name="Google Shape;281;p33"/>
          <p:cNvSpPr/>
          <p:nvPr/>
        </p:nvSpPr>
        <p:spPr>
          <a:xfrm>
            <a:off x="771025" y="1430450"/>
            <a:ext cx="10515600" cy="813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147" y="1644387"/>
            <a:ext cx="7109745" cy="46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/>
          <p:nvPr>
            <p:ph type="title"/>
          </p:nvPr>
        </p:nvSpPr>
        <p:spPr>
          <a:xfrm>
            <a:off x="699150" y="365125"/>
            <a:ext cx="11014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Conceptos básicos </a:t>
            </a:r>
            <a:r>
              <a:rPr lang="es-ES">
                <a:latin typeface="Archivo"/>
                <a:ea typeface="Archivo"/>
                <a:cs typeface="Archivo"/>
                <a:sym typeface="Archivo"/>
              </a:rPr>
              <a:t>- </a:t>
            </a:r>
            <a:r>
              <a:rPr lang="es-ES" sz="3600">
                <a:latin typeface="Archivo"/>
                <a:ea typeface="Archivo"/>
                <a:cs typeface="Archivo"/>
                <a:sym typeface="Archivo"/>
              </a:rPr>
              <a:t>Underfitting</a:t>
            </a:r>
            <a:r>
              <a:rPr lang="es-ES" sz="3600">
                <a:latin typeface="Archivo"/>
                <a:ea typeface="Archivo"/>
                <a:cs typeface="Archivo"/>
                <a:sym typeface="Archivo"/>
              </a:rPr>
              <a:t> </a:t>
            </a:r>
            <a:endParaRPr sz="3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88" name="Google Shape;288;p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289" name="Google Shape;289;p34"/>
          <p:cNvSpPr/>
          <p:nvPr/>
        </p:nvSpPr>
        <p:spPr>
          <a:xfrm>
            <a:off x="771025" y="1430450"/>
            <a:ext cx="10515600" cy="813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4"/>
          <p:cNvSpPr txBox="1"/>
          <p:nvPr>
            <p:ph idx="1" type="body"/>
          </p:nvPr>
        </p:nvSpPr>
        <p:spPr>
          <a:xfrm>
            <a:off x="699150" y="1816875"/>
            <a:ext cx="10515600" cy="18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El </a:t>
            </a:r>
            <a:r>
              <a:rPr b="1" lang="es-ES" sz="3000">
                <a:latin typeface="Archivo"/>
                <a:ea typeface="Archivo"/>
                <a:cs typeface="Archivo"/>
                <a:sym typeface="Archivo"/>
              </a:rPr>
              <a:t>underfitting</a:t>
            </a: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 se da cuando el modelo no es suficientemente flexible para el problema que se está tratando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2812" y="3482375"/>
            <a:ext cx="2906375" cy="29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/>
          <p:nvPr>
            <p:ph type="title"/>
          </p:nvPr>
        </p:nvSpPr>
        <p:spPr>
          <a:xfrm>
            <a:off x="699150" y="365125"/>
            <a:ext cx="11014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Conceptos básicos </a:t>
            </a:r>
            <a:r>
              <a:rPr lang="es-ES">
                <a:latin typeface="Archivo"/>
                <a:ea typeface="Archivo"/>
                <a:cs typeface="Archivo"/>
                <a:sym typeface="Archivo"/>
              </a:rPr>
              <a:t>- </a:t>
            </a:r>
            <a:r>
              <a:rPr lang="es-ES" sz="3600">
                <a:latin typeface="Archivo"/>
                <a:ea typeface="Archivo"/>
                <a:cs typeface="Archivo"/>
                <a:sym typeface="Archivo"/>
              </a:rPr>
              <a:t>Overfitting  </a:t>
            </a:r>
            <a:endParaRPr sz="3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97" name="Google Shape;297;p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298" name="Google Shape;298;p35"/>
          <p:cNvSpPr/>
          <p:nvPr/>
        </p:nvSpPr>
        <p:spPr>
          <a:xfrm>
            <a:off x="771025" y="1430450"/>
            <a:ext cx="10515600" cy="813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5"/>
          <p:cNvSpPr txBox="1"/>
          <p:nvPr>
            <p:ph idx="1" type="body"/>
          </p:nvPr>
        </p:nvSpPr>
        <p:spPr>
          <a:xfrm>
            <a:off x="699150" y="1816875"/>
            <a:ext cx="10515600" cy="18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El </a:t>
            </a:r>
            <a:r>
              <a:rPr b="1" lang="es-ES" sz="3000">
                <a:latin typeface="Archivo"/>
                <a:ea typeface="Archivo"/>
                <a:cs typeface="Archivo"/>
                <a:sym typeface="Archivo"/>
              </a:rPr>
              <a:t>overfitting</a:t>
            </a: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 se da cuando el modelo está sobreajustado a los datos de entrenamiento, pero no es capaz de generalizar lo aprendido a datos nuevos. 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300" name="Google Shape;3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8780" y="3482373"/>
            <a:ext cx="2994439" cy="29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type="title"/>
          </p:nvPr>
        </p:nvSpPr>
        <p:spPr>
          <a:xfrm>
            <a:off x="699150" y="365125"/>
            <a:ext cx="11014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Conceptos básicos </a:t>
            </a:r>
            <a:r>
              <a:rPr lang="es-ES">
                <a:latin typeface="Archivo"/>
                <a:ea typeface="Archivo"/>
                <a:cs typeface="Archivo"/>
                <a:sym typeface="Archivo"/>
              </a:rPr>
              <a:t>- </a:t>
            </a:r>
            <a:r>
              <a:rPr lang="es-ES" sz="3600">
                <a:latin typeface="Archivo"/>
                <a:ea typeface="Archivo"/>
                <a:cs typeface="Archivo"/>
                <a:sym typeface="Archivo"/>
              </a:rPr>
              <a:t>Underfitting y Overfitting</a:t>
            </a:r>
            <a:endParaRPr sz="36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06" name="Google Shape;306;p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307" name="Google Shape;307;p36"/>
          <p:cNvSpPr/>
          <p:nvPr/>
        </p:nvSpPr>
        <p:spPr>
          <a:xfrm>
            <a:off x="771025" y="1430450"/>
            <a:ext cx="10515600" cy="813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175" y="2126550"/>
            <a:ext cx="3432325" cy="34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5200" y="2177548"/>
            <a:ext cx="3432325" cy="3365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2900" y="2126550"/>
            <a:ext cx="3812287" cy="34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/>
          <p:nvPr>
            <p:ph type="title"/>
          </p:nvPr>
        </p:nvSpPr>
        <p:spPr>
          <a:xfrm>
            <a:off x="76717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Índice</a:t>
            </a:r>
            <a:endParaRPr b="1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16" name="Google Shape;316;p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317" name="Google Shape;317;p37"/>
          <p:cNvSpPr/>
          <p:nvPr/>
        </p:nvSpPr>
        <p:spPr>
          <a:xfrm>
            <a:off x="771025" y="1430450"/>
            <a:ext cx="10515600" cy="813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7"/>
          <p:cNvSpPr txBox="1"/>
          <p:nvPr>
            <p:ph idx="1" type="body"/>
          </p:nvPr>
        </p:nvSpPr>
        <p:spPr>
          <a:xfrm>
            <a:off x="767175" y="1673225"/>
            <a:ext cx="10515600" cy="3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Introducción</a:t>
            </a:r>
            <a:br>
              <a:rPr b="1" lang="es-ES" sz="3000">
                <a:latin typeface="Archivo"/>
                <a:ea typeface="Archivo"/>
                <a:cs typeface="Archivo"/>
                <a:sym typeface="Archivo"/>
              </a:rPr>
            </a:b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Conceptos básicos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s-ES" sz="3000">
                <a:latin typeface="Archivo"/>
                <a:ea typeface="Archivo"/>
                <a:cs typeface="Archivo"/>
                <a:sym typeface="Archivo"/>
              </a:rPr>
              <a:t>Stack Tecnológico</a:t>
            </a:r>
            <a:endParaRPr b="1"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Trabajo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Resultados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Conclusiones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0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"/>
          <p:cNvSpPr txBox="1"/>
          <p:nvPr>
            <p:ph type="title"/>
          </p:nvPr>
        </p:nvSpPr>
        <p:spPr>
          <a:xfrm>
            <a:off x="76717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Stack Tecnológico - </a:t>
            </a:r>
            <a:r>
              <a:rPr lang="es-ES">
                <a:latin typeface="Archivo"/>
                <a:ea typeface="Archivo"/>
                <a:cs typeface="Archivo"/>
                <a:sym typeface="Archivo"/>
              </a:rPr>
              <a:t>Web semántica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24" name="Google Shape;324;p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325" name="Google Shape;325;p38"/>
          <p:cNvSpPr/>
          <p:nvPr/>
        </p:nvSpPr>
        <p:spPr>
          <a:xfrm>
            <a:off x="771025" y="1430450"/>
            <a:ext cx="10515600" cy="813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700" y="2364325"/>
            <a:ext cx="2381250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5338" y="2652838"/>
            <a:ext cx="158115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9800" y="5186500"/>
            <a:ext cx="2623050" cy="7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8"/>
          <p:cNvSpPr/>
          <p:nvPr/>
        </p:nvSpPr>
        <p:spPr>
          <a:xfrm flipH="1">
            <a:off x="5919075" y="2364425"/>
            <a:ext cx="700200" cy="3598500"/>
          </a:xfrm>
          <a:prstGeom prst="bracePair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8"/>
          <p:cNvSpPr/>
          <p:nvPr/>
        </p:nvSpPr>
        <p:spPr>
          <a:xfrm>
            <a:off x="5919075" y="2219025"/>
            <a:ext cx="489900" cy="381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9275" y="3045247"/>
            <a:ext cx="3494050" cy="19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/>
          <p:nvPr>
            <p:ph type="title"/>
          </p:nvPr>
        </p:nvSpPr>
        <p:spPr>
          <a:xfrm>
            <a:off x="76717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Stack Tecnológico - </a:t>
            </a:r>
            <a:r>
              <a:rPr lang="es-ES">
                <a:latin typeface="Archivo"/>
                <a:ea typeface="Archivo"/>
                <a:cs typeface="Archivo"/>
                <a:sym typeface="Archivo"/>
              </a:rPr>
              <a:t>Inteligencia artificial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37" name="Google Shape;337;p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338" name="Google Shape;338;p39"/>
          <p:cNvSpPr/>
          <p:nvPr/>
        </p:nvSpPr>
        <p:spPr>
          <a:xfrm>
            <a:off x="771025" y="1430450"/>
            <a:ext cx="10515600" cy="813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538" y="4479925"/>
            <a:ext cx="3924877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2713" y="2132875"/>
            <a:ext cx="637222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/>
          <p:nvPr>
            <p:ph type="title"/>
          </p:nvPr>
        </p:nvSpPr>
        <p:spPr>
          <a:xfrm>
            <a:off x="76717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Índice</a:t>
            </a:r>
            <a:endParaRPr b="1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46" name="Google Shape;346;p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347" name="Google Shape;347;p40"/>
          <p:cNvSpPr/>
          <p:nvPr/>
        </p:nvSpPr>
        <p:spPr>
          <a:xfrm>
            <a:off x="771025" y="1430450"/>
            <a:ext cx="10515600" cy="813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0"/>
          <p:cNvSpPr txBox="1"/>
          <p:nvPr>
            <p:ph idx="1" type="body"/>
          </p:nvPr>
        </p:nvSpPr>
        <p:spPr>
          <a:xfrm>
            <a:off x="767175" y="1673225"/>
            <a:ext cx="10515600" cy="3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Introducción</a:t>
            </a:r>
            <a:br>
              <a:rPr b="1" lang="es-ES" sz="3000">
                <a:latin typeface="Archivo"/>
                <a:ea typeface="Archivo"/>
                <a:cs typeface="Archivo"/>
                <a:sym typeface="Archivo"/>
              </a:rPr>
            </a:b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Conceptos básicos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Stack Tecnológico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s-ES" sz="3000">
                <a:latin typeface="Archivo"/>
                <a:ea typeface="Archivo"/>
                <a:cs typeface="Archivo"/>
                <a:sym typeface="Archivo"/>
              </a:rPr>
              <a:t>Trabajo</a:t>
            </a:r>
            <a:endParaRPr b="1"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Resultados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Conclusiones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0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1"/>
          <p:cNvSpPr txBox="1"/>
          <p:nvPr>
            <p:ph type="title"/>
          </p:nvPr>
        </p:nvSpPr>
        <p:spPr>
          <a:xfrm>
            <a:off x="76717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Trabajo - </a:t>
            </a:r>
            <a:r>
              <a:rPr lang="es-ES">
                <a:latin typeface="Archivo"/>
                <a:ea typeface="Archivo"/>
                <a:cs typeface="Archivo"/>
                <a:sym typeface="Archivo"/>
              </a:rPr>
              <a:t>Objetivo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54" name="Google Shape;354;p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355" name="Google Shape;355;p41"/>
          <p:cNvSpPr/>
          <p:nvPr/>
        </p:nvSpPr>
        <p:spPr>
          <a:xfrm>
            <a:off x="771025" y="1430450"/>
            <a:ext cx="10515600" cy="813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1"/>
          <p:cNvSpPr txBox="1"/>
          <p:nvPr>
            <p:ph idx="1" type="body"/>
          </p:nvPr>
        </p:nvSpPr>
        <p:spPr>
          <a:xfrm>
            <a:off x="1293650" y="2505100"/>
            <a:ext cx="40500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Inferir la semántica de un texto de DBpedia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57" name="Google Shape;357;p41"/>
          <p:cNvSpPr txBox="1"/>
          <p:nvPr>
            <p:ph idx="1" type="body"/>
          </p:nvPr>
        </p:nvSpPr>
        <p:spPr>
          <a:xfrm>
            <a:off x="7213500" y="2505100"/>
            <a:ext cx="41403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Deep learning con redes neuronales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358" name="Google Shape;3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313" y="3808300"/>
            <a:ext cx="2152683" cy="1325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4899" y="3808288"/>
            <a:ext cx="3104325" cy="19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1"/>
          <p:cNvSpPr/>
          <p:nvPr/>
        </p:nvSpPr>
        <p:spPr>
          <a:xfrm>
            <a:off x="5417400" y="3894025"/>
            <a:ext cx="1357200" cy="10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   ¿Cómo?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6717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Introducción</a:t>
            </a:r>
            <a:endParaRPr b="1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102" name="Google Shape;102;p15"/>
          <p:cNvSpPr/>
          <p:nvPr/>
        </p:nvSpPr>
        <p:spPr>
          <a:xfrm>
            <a:off x="771025" y="1430450"/>
            <a:ext cx="10515600" cy="813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838200" y="2269200"/>
            <a:ext cx="10515600" cy="18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En los comienzos de la web, los buscadores simplemente se limitaban a buscar documentos cuyos textos guardaban similitud con nuestras búsquedas.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0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4914900" y="4552950"/>
            <a:ext cx="23622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5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Web 1.0</a:t>
            </a:r>
            <a:endParaRPr sz="4500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2"/>
          <p:cNvSpPr txBox="1"/>
          <p:nvPr>
            <p:ph type="title"/>
          </p:nvPr>
        </p:nvSpPr>
        <p:spPr>
          <a:xfrm>
            <a:off x="76717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Trabajo - </a:t>
            </a:r>
            <a:r>
              <a:rPr lang="es-ES">
                <a:latin typeface="Archivo"/>
                <a:ea typeface="Archivo"/>
                <a:cs typeface="Archivo"/>
                <a:sym typeface="Archivo"/>
              </a:rPr>
              <a:t>Obtención de los datos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66" name="Google Shape;366;p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367" name="Google Shape;367;p42"/>
          <p:cNvSpPr/>
          <p:nvPr/>
        </p:nvSpPr>
        <p:spPr>
          <a:xfrm>
            <a:off x="771025" y="1430450"/>
            <a:ext cx="10515600" cy="813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175" y="2009300"/>
            <a:ext cx="10443298" cy="3856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 txBox="1"/>
          <p:nvPr>
            <p:ph type="title"/>
          </p:nvPr>
        </p:nvSpPr>
        <p:spPr>
          <a:xfrm>
            <a:off x="76717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Trabajo - </a:t>
            </a:r>
            <a:r>
              <a:rPr lang="es-ES">
                <a:latin typeface="Archivo"/>
                <a:ea typeface="Archivo"/>
                <a:cs typeface="Archivo"/>
                <a:sym typeface="Archivo"/>
              </a:rPr>
              <a:t>Obtención de los datos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74" name="Google Shape;374;p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375" name="Google Shape;375;p43"/>
          <p:cNvSpPr/>
          <p:nvPr/>
        </p:nvSpPr>
        <p:spPr>
          <a:xfrm>
            <a:off x="771025" y="1430450"/>
            <a:ext cx="10515600" cy="813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6" name="Google Shape;37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175" y="1997175"/>
            <a:ext cx="10405652" cy="387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4"/>
          <p:cNvSpPr txBox="1"/>
          <p:nvPr>
            <p:ph type="title"/>
          </p:nvPr>
        </p:nvSpPr>
        <p:spPr>
          <a:xfrm>
            <a:off x="76717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Trabajo - </a:t>
            </a:r>
            <a:r>
              <a:rPr lang="es-ES">
                <a:latin typeface="Archivo"/>
                <a:ea typeface="Archivo"/>
                <a:cs typeface="Archivo"/>
                <a:sym typeface="Archivo"/>
              </a:rPr>
              <a:t>Preprocesamiento de datos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82" name="Google Shape;382;p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383" name="Google Shape;383;p44"/>
          <p:cNvSpPr/>
          <p:nvPr/>
        </p:nvSpPr>
        <p:spPr>
          <a:xfrm>
            <a:off x="771025" y="1430450"/>
            <a:ext cx="10515600" cy="813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4"/>
          <p:cNvSpPr txBox="1"/>
          <p:nvPr>
            <p:ph idx="1" type="body"/>
          </p:nvPr>
        </p:nvSpPr>
        <p:spPr>
          <a:xfrm>
            <a:off x="1112825" y="3263275"/>
            <a:ext cx="2624100" cy="26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[...,“Esto es un texto sobre una persona”,...]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85" name="Google Shape;385;p44"/>
          <p:cNvSpPr/>
          <p:nvPr/>
        </p:nvSpPr>
        <p:spPr>
          <a:xfrm>
            <a:off x="4268175" y="3621150"/>
            <a:ext cx="1761000" cy="10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Transformación</a:t>
            </a:r>
            <a:endParaRPr/>
          </a:p>
        </p:txBody>
      </p:sp>
      <p:sp>
        <p:nvSpPr>
          <p:cNvPr id="386" name="Google Shape;386;p44"/>
          <p:cNvSpPr txBox="1"/>
          <p:nvPr>
            <p:ph idx="1" type="body"/>
          </p:nvPr>
        </p:nvSpPr>
        <p:spPr>
          <a:xfrm>
            <a:off x="6271775" y="2831888"/>
            <a:ext cx="37866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[...,[ 0 1 2 3 4 5 6 ],...]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87" name="Google Shape;387;p44"/>
          <p:cNvSpPr txBox="1"/>
          <p:nvPr>
            <p:ph idx="1" type="body"/>
          </p:nvPr>
        </p:nvSpPr>
        <p:spPr>
          <a:xfrm>
            <a:off x="6555725" y="5227913"/>
            <a:ext cx="27432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[...,Person,...]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88" name="Google Shape;388;p44"/>
          <p:cNvSpPr txBox="1"/>
          <p:nvPr>
            <p:ph idx="1" type="body"/>
          </p:nvPr>
        </p:nvSpPr>
        <p:spPr>
          <a:xfrm>
            <a:off x="6721925" y="3926663"/>
            <a:ext cx="27432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+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89" name="Google Shape;389;p44"/>
          <p:cNvSpPr txBox="1"/>
          <p:nvPr>
            <p:ph idx="1" type="body"/>
          </p:nvPr>
        </p:nvSpPr>
        <p:spPr>
          <a:xfrm>
            <a:off x="1212725" y="2009338"/>
            <a:ext cx="29094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latin typeface="Archivo"/>
                <a:ea typeface="Archivo"/>
                <a:cs typeface="Archivo"/>
                <a:sym typeface="Archivo"/>
              </a:rPr>
              <a:t>Lista de textos</a:t>
            </a:r>
            <a:endParaRPr b="1" sz="30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90" name="Google Shape;390;p44"/>
          <p:cNvSpPr txBox="1"/>
          <p:nvPr>
            <p:ph idx="1" type="body"/>
          </p:nvPr>
        </p:nvSpPr>
        <p:spPr>
          <a:xfrm>
            <a:off x="6271775" y="2069588"/>
            <a:ext cx="33111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latin typeface="Archivo"/>
                <a:ea typeface="Archivo"/>
                <a:cs typeface="Archivo"/>
                <a:sym typeface="Archivo"/>
              </a:rPr>
              <a:t>L</a:t>
            </a:r>
            <a:r>
              <a:rPr b="1" lang="es-ES" sz="3000">
                <a:latin typeface="Archivo"/>
                <a:ea typeface="Archivo"/>
                <a:cs typeface="Archivo"/>
                <a:sym typeface="Archivo"/>
              </a:rPr>
              <a:t>ista de vectores</a:t>
            </a:r>
            <a:endParaRPr b="1" sz="30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91" name="Google Shape;391;p44"/>
          <p:cNvSpPr txBox="1"/>
          <p:nvPr>
            <p:ph idx="1" type="body"/>
          </p:nvPr>
        </p:nvSpPr>
        <p:spPr>
          <a:xfrm>
            <a:off x="6555800" y="4543013"/>
            <a:ext cx="29094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000">
                <a:latin typeface="Archivo"/>
                <a:ea typeface="Archivo"/>
                <a:cs typeface="Archivo"/>
                <a:sym typeface="Archivo"/>
              </a:rPr>
              <a:t>L</a:t>
            </a:r>
            <a:r>
              <a:rPr b="1" lang="es-ES" sz="3000">
                <a:latin typeface="Archivo"/>
                <a:ea typeface="Archivo"/>
                <a:cs typeface="Archivo"/>
                <a:sym typeface="Archivo"/>
              </a:rPr>
              <a:t>ista de labels</a:t>
            </a:r>
            <a:endParaRPr b="1" sz="30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5"/>
          <p:cNvSpPr txBox="1"/>
          <p:nvPr>
            <p:ph type="title"/>
          </p:nvPr>
        </p:nvSpPr>
        <p:spPr>
          <a:xfrm>
            <a:off x="76717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Trabajo - </a:t>
            </a:r>
            <a:r>
              <a:rPr lang="es-ES">
                <a:latin typeface="Archivo"/>
                <a:ea typeface="Archivo"/>
                <a:cs typeface="Archivo"/>
                <a:sym typeface="Archivo"/>
              </a:rPr>
              <a:t>Particionado de los datos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97" name="Google Shape;397;p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398" name="Google Shape;398;p45"/>
          <p:cNvSpPr/>
          <p:nvPr/>
        </p:nvSpPr>
        <p:spPr>
          <a:xfrm>
            <a:off x="771025" y="1430450"/>
            <a:ext cx="10515600" cy="813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5"/>
          <p:cNvSpPr txBox="1"/>
          <p:nvPr>
            <p:ph idx="1" type="body"/>
          </p:nvPr>
        </p:nvSpPr>
        <p:spPr>
          <a:xfrm>
            <a:off x="1336600" y="3493000"/>
            <a:ext cx="25863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Datos para la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red neuronal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00" name="Google Shape;400;p45"/>
          <p:cNvSpPr txBox="1"/>
          <p:nvPr>
            <p:ph idx="1" type="body"/>
          </p:nvPr>
        </p:nvSpPr>
        <p:spPr>
          <a:xfrm>
            <a:off x="4934325" y="4709375"/>
            <a:ext cx="54261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"/>
              <a:buChar char="●"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Datos de testing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       Prueba el modelo final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    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01" name="Google Shape;401;p45"/>
          <p:cNvSpPr txBox="1"/>
          <p:nvPr>
            <p:ph idx="1" type="body"/>
          </p:nvPr>
        </p:nvSpPr>
        <p:spPr>
          <a:xfrm>
            <a:off x="4934325" y="2046300"/>
            <a:ext cx="54261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"/>
              <a:buChar char="●"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Datos de entrenamiento: </a:t>
            </a:r>
            <a:br>
              <a:rPr lang="es-ES" sz="3000">
                <a:latin typeface="Archivo"/>
                <a:ea typeface="Archivo"/>
                <a:cs typeface="Archivo"/>
                <a:sym typeface="Archivo"/>
              </a:rPr>
            </a:b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   Entrena a la red neuronal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02" name="Google Shape;402;p45"/>
          <p:cNvSpPr txBox="1"/>
          <p:nvPr>
            <p:ph idx="1" type="body"/>
          </p:nvPr>
        </p:nvSpPr>
        <p:spPr>
          <a:xfrm>
            <a:off x="4934325" y="3377838"/>
            <a:ext cx="69297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"/>
              <a:buChar char="●"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Datos de validación: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       Mejora el ajuste de la red neuronal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03" name="Google Shape;403;p45"/>
          <p:cNvSpPr/>
          <p:nvPr/>
        </p:nvSpPr>
        <p:spPr>
          <a:xfrm flipH="1">
            <a:off x="4029200" y="1984600"/>
            <a:ext cx="700200" cy="4050000"/>
          </a:xfrm>
          <a:prstGeom prst="bracePair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5"/>
          <p:cNvSpPr/>
          <p:nvPr/>
        </p:nvSpPr>
        <p:spPr>
          <a:xfrm>
            <a:off x="4444425" y="1910300"/>
            <a:ext cx="489900" cy="423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6"/>
          <p:cNvSpPr txBox="1"/>
          <p:nvPr>
            <p:ph type="title"/>
          </p:nvPr>
        </p:nvSpPr>
        <p:spPr>
          <a:xfrm>
            <a:off x="76717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Trabajo - </a:t>
            </a:r>
            <a:r>
              <a:rPr lang="es-ES">
                <a:latin typeface="Archivo"/>
                <a:ea typeface="Archivo"/>
                <a:cs typeface="Archivo"/>
                <a:sym typeface="Archivo"/>
              </a:rPr>
              <a:t>Ver demo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10" name="Google Shape;410;p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411" name="Google Shape;411;p46"/>
          <p:cNvSpPr/>
          <p:nvPr/>
        </p:nvSpPr>
        <p:spPr>
          <a:xfrm>
            <a:off x="771025" y="1430450"/>
            <a:ext cx="10515600" cy="813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6"/>
          <p:cNvSpPr txBox="1"/>
          <p:nvPr>
            <p:ph idx="1" type="body"/>
          </p:nvPr>
        </p:nvSpPr>
        <p:spPr>
          <a:xfrm>
            <a:off x="4375950" y="3578250"/>
            <a:ext cx="40713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Ejecución del código 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7"/>
          <p:cNvSpPr txBox="1"/>
          <p:nvPr>
            <p:ph type="title"/>
          </p:nvPr>
        </p:nvSpPr>
        <p:spPr>
          <a:xfrm>
            <a:off x="76717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Índice</a:t>
            </a:r>
            <a:endParaRPr b="1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18" name="Google Shape;418;p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419" name="Google Shape;419;p47"/>
          <p:cNvSpPr/>
          <p:nvPr/>
        </p:nvSpPr>
        <p:spPr>
          <a:xfrm>
            <a:off x="771025" y="1430450"/>
            <a:ext cx="10515600" cy="813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7"/>
          <p:cNvSpPr txBox="1"/>
          <p:nvPr>
            <p:ph idx="1" type="body"/>
          </p:nvPr>
        </p:nvSpPr>
        <p:spPr>
          <a:xfrm>
            <a:off x="767175" y="1673225"/>
            <a:ext cx="10515600" cy="3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Introducción</a:t>
            </a:r>
            <a:br>
              <a:rPr b="1" lang="es-ES" sz="3000">
                <a:latin typeface="Archivo"/>
                <a:ea typeface="Archivo"/>
                <a:cs typeface="Archivo"/>
                <a:sym typeface="Archivo"/>
              </a:rPr>
            </a:b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Conceptos básicos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Stack Tecnológico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Trabajo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s-ES" sz="3000">
                <a:latin typeface="Archivo"/>
                <a:ea typeface="Archivo"/>
                <a:cs typeface="Archivo"/>
                <a:sym typeface="Archivo"/>
              </a:rPr>
              <a:t>Resultados</a:t>
            </a:r>
            <a:endParaRPr b="1"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Conclusiones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0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8"/>
          <p:cNvSpPr txBox="1"/>
          <p:nvPr>
            <p:ph type="title"/>
          </p:nvPr>
        </p:nvSpPr>
        <p:spPr>
          <a:xfrm>
            <a:off x="76717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Resultados obtenidos</a:t>
            </a:r>
            <a:endParaRPr b="1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26" name="Google Shape;426;p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427" name="Google Shape;427;p48"/>
          <p:cNvSpPr txBox="1"/>
          <p:nvPr>
            <p:ph idx="1" type="body"/>
          </p:nvPr>
        </p:nvSpPr>
        <p:spPr>
          <a:xfrm>
            <a:off x="1540200" y="2320975"/>
            <a:ext cx="91116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Para las pruebas se han modificado los siguientes parámetros: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"/>
              <a:buChar char="-"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Longitud del texto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"/>
              <a:buChar char="-"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Épocas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"/>
              <a:buChar char="-"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Tamaño del lote de ejemplos 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28" name="Google Shape;428;p48"/>
          <p:cNvSpPr/>
          <p:nvPr/>
        </p:nvSpPr>
        <p:spPr>
          <a:xfrm>
            <a:off x="771025" y="1430450"/>
            <a:ext cx="10515600" cy="813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9"/>
          <p:cNvSpPr txBox="1"/>
          <p:nvPr>
            <p:ph type="title"/>
          </p:nvPr>
        </p:nvSpPr>
        <p:spPr>
          <a:xfrm>
            <a:off x="76717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Resultados</a:t>
            </a:r>
            <a:endParaRPr b="1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34" name="Google Shape;434;p4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435" name="Google Shape;435;p49"/>
          <p:cNvSpPr txBox="1"/>
          <p:nvPr>
            <p:ph idx="1" type="body"/>
          </p:nvPr>
        </p:nvSpPr>
        <p:spPr>
          <a:xfrm>
            <a:off x="767175" y="1876500"/>
            <a:ext cx="10848600" cy="42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Para las pruebas se han modificado los siguientes parámetros: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Archivo"/>
              <a:ea typeface="Archivo"/>
              <a:cs typeface="Archivo"/>
              <a:sym typeface="Archiv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"/>
              <a:buChar char="-"/>
            </a:pPr>
            <a:r>
              <a:rPr b="1" lang="es-ES" sz="3000">
                <a:latin typeface="Archivo"/>
                <a:ea typeface="Archivo"/>
                <a:cs typeface="Archivo"/>
                <a:sym typeface="Archivo"/>
              </a:rPr>
              <a:t>Longitud del texto</a:t>
            </a: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: cantidad de palabras que la red neuronal va a aprender de cada texto.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"/>
              <a:buChar char="-"/>
            </a:pPr>
            <a:r>
              <a:rPr b="1" lang="es-ES" sz="3000">
                <a:latin typeface="Archivo"/>
                <a:ea typeface="Archivo"/>
                <a:cs typeface="Archivo"/>
                <a:sym typeface="Archivo"/>
              </a:rPr>
              <a:t>Épocas</a:t>
            </a: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: nº veces que se itera sobre el conjunto de datos de entrenamiento y validación. 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"/>
              <a:buChar char="-"/>
            </a:pPr>
            <a:r>
              <a:rPr b="1" lang="es-ES" sz="3000">
                <a:latin typeface="Archivo"/>
                <a:ea typeface="Archivo"/>
                <a:cs typeface="Archivo"/>
                <a:sym typeface="Archivo"/>
              </a:rPr>
              <a:t>Tamaño del lote de ejemplos</a:t>
            </a: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: cada cuantos se realiza un ajuste sobre la red neuronal.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36" name="Google Shape;436;p49"/>
          <p:cNvSpPr/>
          <p:nvPr/>
        </p:nvSpPr>
        <p:spPr>
          <a:xfrm>
            <a:off x="771025" y="1430450"/>
            <a:ext cx="10515600" cy="813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0"/>
          <p:cNvSpPr txBox="1"/>
          <p:nvPr>
            <p:ph type="title"/>
          </p:nvPr>
        </p:nvSpPr>
        <p:spPr>
          <a:xfrm>
            <a:off x="76717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Resultados - </a:t>
            </a:r>
            <a:r>
              <a:rPr lang="es-ES">
                <a:latin typeface="Archivo"/>
                <a:ea typeface="Archivo"/>
                <a:cs typeface="Archivo"/>
                <a:sym typeface="Archivo"/>
              </a:rPr>
              <a:t>Longitud del texto (25)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42" name="Google Shape;442;p5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443" name="Google Shape;443;p50"/>
          <p:cNvSpPr/>
          <p:nvPr/>
        </p:nvSpPr>
        <p:spPr>
          <a:xfrm>
            <a:off x="771025" y="1430450"/>
            <a:ext cx="10515600" cy="813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4" name="Google Shape;44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413" y="1843225"/>
            <a:ext cx="8843177" cy="43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1"/>
          <p:cNvSpPr txBox="1"/>
          <p:nvPr>
            <p:ph type="title"/>
          </p:nvPr>
        </p:nvSpPr>
        <p:spPr>
          <a:xfrm>
            <a:off x="76717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Resultados - </a:t>
            </a:r>
            <a:r>
              <a:rPr lang="es-ES">
                <a:latin typeface="Archivo"/>
                <a:ea typeface="Archivo"/>
                <a:cs typeface="Archivo"/>
                <a:sym typeface="Archivo"/>
              </a:rPr>
              <a:t>Longitud del texto (512)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50" name="Google Shape;450;p5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451" name="Google Shape;451;p51"/>
          <p:cNvSpPr/>
          <p:nvPr/>
        </p:nvSpPr>
        <p:spPr>
          <a:xfrm>
            <a:off x="771025" y="1430450"/>
            <a:ext cx="10515600" cy="813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2" name="Google Shape;45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050" y="1843225"/>
            <a:ext cx="8939849" cy="436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6717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Introducción</a:t>
            </a:r>
            <a:endParaRPr b="1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111" name="Google Shape;111;p16"/>
          <p:cNvSpPr/>
          <p:nvPr/>
        </p:nvSpPr>
        <p:spPr>
          <a:xfrm>
            <a:off x="771025" y="1430450"/>
            <a:ext cx="10515600" cy="813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67175" y="1806475"/>
            <a:ext cx="105156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Pero actualmente….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000"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221" y="2339575"/>
            <a:ext cx="9169582" cy="42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2"/>
          <p:cNvSpPr txBox="1"/>
          <p:nvPr>
            <p:ph type="title"/>
          </p:nvPr>
        </p:nvSpPr>
        <p:spPr>
          <a:xfrm>
            <a:off x="767175" y="365125"/>
            <a:ext cx="112059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 sz="4200">
                <a:latin typeface="Archivo"/>
                <a:ea typeface="Archivo"/>
                <a:cs typeface="Archivo"/>
                <a:sym typeface="Archivo"/>
              </a:rPr>
              <a:t>Resultados -</a:t>
            </a: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s-ES" sz="4000">
                <a:latin typeface="Archivo"/>
                <a:ea typeface="Archivo"/>
                <a:cs typeface="Archivo"/>
                <a:sym typeface="Archivo"/>
              </a:rPr>
              <a:t>Tamaño de lote de ejemplos (50)</a:t>
            </a:r>
            <a:endParaRPr sz="40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58" name="Google Shape;458;p5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459" name="Google Shape;459;p52"/>
          <p:cNvSpPr/>
          <p:nvPr/>
        </p:nvSpPr>
        <p:spPr>
          <a:xfrm>
            <a:off x="771025" y="1430450"/>
            <a:ext cx="10859100" cy="984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0" name="Google Shape;46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275" y="1843225"/>
            <a:ext cx="8721450" cy="43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3"/>
          <p:cNvSpPr txBox="1"/>
          <p:nvPr>
            <p:ph type="title"/>
          </p:nvPr>
        </p:nvSpPr>
        <p:spPr>
          <a:xfrm>
            <a:off x="383550" y="365125"/>
            <a:ext cx="11646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 sz="4200">
                <a:latin typeface="Archivo"/>
                <a:ea typeface="Archivo"/>
                <a:cs typeface="Archivo"/>
                <a:sym typeface="Archivo"/>
              </a:rPr>
              <a:t>Resultados -</a:t>
            </a: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s-ES" sz="4000">
                <a:latin typeface="Archivo"/>
                <a:ea typeface="Archivo"/>
                <a:cs typeface="Archivo"/>
                <a:sym typeface="Archivo"/>
              </a:rPr>
              <a:t>Tamaño de lote de ejemplos (2500)</a:t>
            </a:r>
            <a:endParaRPr sz="40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66" name="Google Shape;466;p5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467" name="Google Shape;467;p53"/>
          <p:cNvSpPr/>
          <p:nvPr/>
        </p:nvSpPr>
        <p:spPr>
          <a:xfrm>
            <a:off x="501100" y="1430450"/>
            <a:ext cx="11282100" cy="984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8" name="Google Shape;46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250" y="1843225"/>
            <a:ext cx="8829210" cy="436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4"/>
          <p:cNvSpPr txBox="1"/>
          <p:nvPr>
            <p:ph type="title"/>
          </p:nvPr>
        </p:nvSpPr>
        <p:spPr>
          <a:xfrm>
            <a:off x="383550" y="365125"/>
            <a:ext cx="11646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 sz="4200">
                <a:latin typeface="Archivo"/>
                <a:ea typeface="Archivo"/>
                <a:cs typeface="Archivo"/>
                <a:sym typeface="Archivo"/>
              </a:rPr>
              <a:t>Resultados -</a:t>
            </a: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s-ES" sz="4000">
                <a:latin typeface="Archivo"/>
                <a:ea typeface="Archivo"/>
                <a:cs typeface="Archivo"/>
                <a:sym typeface="Archivo"/>
              </a:rPr>
              <a:t>Épocas </a:t>
            </a:r>
            <a:r>
              <a:rPr lang="es-ES" sz="4000">
                <a:latin typeface="Archivo"/>
                <a:ea typeface="Archivo"/>
                <a:cs typeface="Archivo"/>
                <a:sym typeface="Archivo"/>
              </a:rPr>
              <a:t>(100)</a:t>
            </a:r>
            <a:endParaRPr sz="40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74" name="Google Shape;474;p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475" name="Google Shape;475;p54"/>
          <p:cNvSpPr/>
          <p:nvPr/>
        </p:nvSpPr>
        <p:spPr>
          <a:xfrm>
            <a:off x="501100" y="1430450"/>
            <a:ext cx="11282100" cy="984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6" name="Google Shape;47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825" y="1843225"/>
            <a:ext cx="9244140" cy="43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5"/>
          <p:cNvSpPr txBox="1"/>
          <p:nvPr>
            <p:ph type="title"/>
          </p:nvPr>
        </p:nvSpPr>
        <p:spPr>
          <a:xfrm>
            <a:off x="383550" y="365125"/>
            <a:ext cx="11646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 sz="4200">
                <a:latin typeface="Archivo"/>
                <a:ea typeface="Archivo"/>
                <a:cs typeface="Archivo"/>
                <a:sym typeface="Archivo"/>
              </a:rPr>
              <a:t>Resultados -</a:t>
            </a: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s-ES" sz="4000">
                <a:latin typeface="Archivo"/>
                <a:ea typeface="Archivo"/>
                <a:cs typeface="Archivo"/>
                <a:sym typeface="Archivo"/>
              </a:rPr>
              <a:t>Épocas (400)</a:t>
            </a:r>
            <a:endParaRPr sz="40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82" name="Google Shape;482;p5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483" name="Google Shape;483;p55"/>
          <p:cNvSpPr/>
          <p:nvPr/>
        </p:nvSpPr>
        <p:spPr>
          <a:xfrm>
            <a:off x="501100" y="1430450"/>
            <a:ext cx="11282100" cy="984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4" name="Google Shape;48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575" y="1767025"/>
            <a:ext cx="9092720" cy="451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6"/>
          <p:cNvSpPr txBox="1"/>
          <p:nvPr>
            <p:ph type="title"/>
          </p:nvPr>
        </p:nvSpPr>
        <p:spPr>
          <a:xfrm>
            <a:off x="76717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Resultados - </a:t>
            </a:r>
            <a:r>
              <a:rPr lang="es-ES">
                <a:latin typeface="Archivo"/>
                <a:ea typeface="Archivo"/>
                <a:cs typeface="Archivo"/>
                <a:sym typeface="Archivo"/>
              </a:rPr>
              <a:t>Valores óptimos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90" name="Google Shape;490;p5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491" name="Google Shape;491;p56"/>
          <p:cNvSpPr/>
          <p:nvPr/>
        </p:nvSpPr>
        <p:spPr>
          <a:xfrm>
            <a:off x="771025" y="1430450"/>
            <a:ext cx="10515600" cy="813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2" name="Google Shape;49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850" y="3062513"/>
            <a:ext cx="778192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7"/>
          <p:cNvSpPr txBox="1"/>
          <p:nvPr>
            <p:ph type="title"/>
          </p:nvPr>
        </p:nvSpPr>
        <p:spPr>
          <a:xfrm>
            <a:off x="76717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Resultados - </a:t>
            </a:r>
            <a:r>
              <a:rPr lang="es-ES">
                <a:latin typeface="Archivo"/>
                <a:ea typeface="Archivo"/>
                <a:cs typeface="Archivo"/>
                <a:sym typeface="Archivo"/>
              </a:rPr>
              <a:t>Valores óptimos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98" name="Google Shape;498;p5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499" name="Google Shape;499;p57"/>
          <p:cNvSpPr/>
          <p:nvPr/>
        </p:nvSpPr>
        <p:spPr>
          <a:xfrm>
            <a:off x="771025" y="1430450"/>
            <a:ext cx="10515600" cy="813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0" name="Google Shape;50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475" y="1843225"/>
            <a:ext cx="8778547" cy="436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8"/>
          <p:cNvSpPr txBox="1"/>
          <p:nvPr>
            <p:ph type="title"/>
          </p:nvPr>
        </p:nvSpPr>
        <p:spPr>
          <a:xfrm>
            <a:off x="76717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Resultados - </a:t>
            </a:r>
            <a:r>
              <a:rPr lang="es-ES">
                <a:latin typeface="Archivo"/>
                <a:ea typeface="Archivo"/>
                <a:cs typeface="Archivo"/>
                <a:sym typeface="Archivo"/>
              </a:rPr>
              <a:t>Valores óptimos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06" name="Google Shape;506;p5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507" name="Google Shape;507;p58"/>
          <p:cNvSpPr/>
          <p:nvPr/>
        </p:nvSpPr>
        <p:spPr>
          <a:xfrm>
            <a:off x="771025" y="1430450"/>
            <a:ext cx="10515600" cy="813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8"/>
          <p:cNvSpPr txBox="1"/>
          <p:nvPr>
            <p:ph idx="1" type="body"/>
          </p:nvPr>
        </p:nvSpPr>
        <p:spPr>
          <a:xfrm>
            <a:off x="867400" y="2477800"/>
            <a:ext cx="5475300" cy="2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El algoritmo presenta unos resultados bastante aceptables acercándose a </a:t>
            </a:r>
            <a:r>
              <a:rPr b="1" lang="es-ES" sz="3000">
                <a:latin typeface="Archivo"/>
                <a:ea typeface="Archivo"/>
                <a:cs typeface="Archivo"/>
                <a:sym typeface="Archivo"/>
              </a:rPr>
              <a:t>un nivel de acierto superior al 90% sin cometer overfitting</a:t>
            </a: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.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509" name="Google Shape;50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2125" y="2337663"/>
            <a:ext cx="398145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9"/>
          <p:cNvSpPr txBox="1"/>
          <p:nvPr>
            <p:ph type="title"/>
          </p:nvPr>
        </p:nvSpPr>
        <p:spPr>
          <a:xfrm>
            <a:off x="76717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Índice</a:t>
            </a:r>
            <a:endParaRPr b="1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15" name="Google Shape;515;p5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516" name="Google Shape;516;p59"/>
          <p:cNvSpPr/>
          <p:nvPr/>
        </p:nvSpPr>
        <p:spPr>
          <a:xfrm>
            <a:off x="771025" y="1430450"/>
            <a:ext cx="10515600" cy="813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59"/>
          <p:cNvSpPr txBox="1"/>
          <p:nvPr>
            <p:ph idx="1" type="body"/>
          </p:nvPr>
        </p:nvSpPr>
        <p:spPr>
          <a:xfrm>
            <a:off x="767175" y="1673225"/>
            <a:ext cx="10515600" cy="3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Introducción</a:t>
            </a:r>
            <a:br>
              <a:rPr b="1" lang="es-ES" sz="3000">
                <a:latin typeface="Archivo"/>
                <a:ea typeface="Archivo"/>
                <a:cs typeface="Archivo"/>
                <a:sym typeface="Archivo"/>
              </a:rPr>
            </a:b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Conceptos básicos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Stack Tecnológico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Trabajo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Resultados obtenidos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s-ES" sz="3000">
                <a:latin typeface="Archivo"/>
                <a:ea typeface="Archivo"/>
                <a:cs typeface="Archivo"/>
                <a:sym typeface="Archivo"/>
              </a:rPr>
              <a:t>Conclusiones</a:t>
            </a:r>
            <a:endParaRPr b="1"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0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0"/>
          <p:cNvSpPr txBox="1"/>
          <p:nvPr>
            <p:ph type="title"/>
          </p:nvPr>
        </p:nvSpPr>
        <p:spPr>
          <a:xfrm>
            <a:off x="76717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Conclusiones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23" name="Google Shape;523;p6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524" name="Google Shape;524;p60"/>
          <p:cNvSpPr/>
          <p:nvPr/>
        </p:nvSpPr>
        <p:spPr>
          <a:xfrm>
            <a:off x="771025" y="1430450"/>
            <a:ext cx="10515600" cy="813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60"/>
          <p:cNvSpPr txBox="1"/>
          <p:nvPr>
            <p:ph idx="1" type="body"/>
          </p:nvPr>
        </p:nvSpPr>
        <p:spPr>
          <a:xfrm>
            <a:off x="1263325" y="2906688"/>
            <a:ext cx="5480400" cy="20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La web semántica no dejará de existir, pero los datos serán procesados y creados utilizando inteligencia artificial.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000"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526" name="Google Shape;52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575" y="1895700"/>
            <a:ext cx="371475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532" name="Google Shape;532;p61"/>
          <p:cNvSpPr txBox="1"/>
          <p:nvPr/>
        </p:nvSpPr>
        <p:spPr>
          <a:xfrm>
            <a:off x="6522476" y="1805425"/>
            <a:ext cx="49452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6000">
                <a:latin typeface="Archivo"/>
                <a:ea typeface="Archivo"/>
                <a:cs typeface="Archivo"/>
                <a:sym typeface="Archivo"/>
              </a:rPr>
              <a:t>¿Preguntas?</a:t>
            </a:r>
            <a:endParaRPr b="1" sz="6000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533" name="Google Shape;53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175" y="1363612"/>
            <a:ext cx="3177026" cy="3177026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61"/>
          <p:cNvSpPr txBox="1"/>
          <p:nvPr/>
        </p:nvSpPr>
        <p:spPr>
          <a:xfrm>
            <a:off x="6873325" y="3406625"/>
            <a:ext cx="4243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666666"/>
                </a:solidFill>
                <a:latin typeface="Archivo"/>
                <a:ea typeface="Archivo"/>
                <a:cs typeface="Archivo"/>
                <a:sym typeface="Archivo"/>
              </a:rPr>
              <a:t>Jesús Ortíz Calleja</a:t>
            </a:r>
            <a:endParaRPr sz="2400">
              <a:solidFill>
                <a:srgbClr val="666666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666666"/>
                </a:solidFill>
                <a:latin typeface="Archivo"/>
                <a:ea typeface="Archivo"/>
                <a:cs typeface="Archivo"/>
                <a:sym typeface="Archivo"/>
              </a:rPr>
              <a:t>Juan Carlos Utrilla Martín</a:t>
            </a:r>
            <a:endParaRPr sz="2400">
              <a:solidFill>
                <a:srgbClr val="666666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6717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Introducción</a:t>
            </a:r>
            <a:endParaRPr b="1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120" name="Google Shape;120;p17"/>
          <p:cNvSpPr/>
          <p:nvPr/>
        </p:nvSpPr>
        <p:spPr>
          <a:xfrm>
            <a:off x="771025" y="1430450"/>
            <a:ext cx="10515600" cy="813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838200" y="1856050"/>
            <a:ext cx="105156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La </a:t>
            </a:r>
            <a:r>
              <a:rPr b="1" lang="es-ES" sz="3000">
                <a:latin typeface="Archivo"/>
                <a:ea typeface="Archivo"/>
                <a:cs typeface="Archivo"/>
                <a:sym typeface="Archivo"/>
              </a:rPr>
              <a:t>web 3.0</a:t>
            </a: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 nos permite obtener información más precisa y de forma más fácil. ¿Y si hacemos una petición?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000"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650" y="2966650"/>
            <a:ext cx="6920527" cy="35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76717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Introducción</a:t>
            </a:r>
            <a:endParaRPr b="1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129" name="Google Shape;129;p18"/>
          <p:cNvSpPr/>
          <p:nvPr/>
        </p:nvSpPr>
        <p:spPr>
          <a:xfrm>
            <a:off x="771025" y="1430450"/>
            <a:ext cx="10515600" cy="813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1036500" y="2305050"/>
            <a:ext cx="10466100" cy="22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"/>
              <a:buChar char="●"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Los buscadores </a:t>
            </a:r>
            <a:r>
              <a:rPr b="1" lang="es-ES" sz="3000">
                <a:latin typeface="Archivo"/>
                <a:ea typeface="Archivo"/>
                <a:cs typeface="Archivo"/>
                <a:sym typeface="Archivo"/>
              </a:rPr>
              <a:t>entienden lo que preguntamos.</a:t>
            </a:r>
            <a:endParaRPr b="1"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Archivo"/>
              <a:ea typeface="Archivo"/>
              <a:cs typeface="Archivo"/>
              <a:sym typeface="Archiv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chivo"/>
              <a:buChar char="●"/>
            </a:pPr>
            <a:r>
              <a:rPr b="1" lang="es-ES" sz="3000">
                <a:latin typeface="Archivo"/>
                <a:ea typeface="Archivo"/>
                <a:cs typeface="Archivo"/>
                <a:sym typeface="Archivo"/>
              </a:rPr>
              <a:t>Entienden</a:t>
            </a: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 la información asociada a los </a:t>
            </a:r>
            <a:r>
              <a:rPr b="1" lang="es-ES" sz="3000">
                <a:latin typeface="Archivo"/>
                <a:ea typeface="Archivo"/>
                <a:cs typeface="Archivo"/>
                <a:sym typeface="Archivo"/>
              </a:rPr>
              <a:t>r</a:t>
            </a:r>
            <a:r>
              <a:rPr b="1" lang="es-ES" sz="3000">
                <a:latin typeface="Archivo"/>
                <a:ea typeface="Archivo"/>
                <a:cs typeface="Archivo"/>
                <a:sym typeface="Archivo"/>
              </a:rPr>
              <a:t>ecurs</a:t>
            </a:r>
            <a:r>
              <a:rPr b="1" lang="es-ES" sz="3000">
                <a:latin typeface="Archivo"/>
                <a:ea typeface="Archivo"/>
                <a:cs typeface="Archivo"/>
                <a:sym typeface="Archivo"/>
              </a:rPr>
              <a:t>os web</a:t>
            </a: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.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4914900" y="4552950"/>
            <a:ext cx="23622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5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Web 3.0</a:t>
            </a:r>
            <a:endParaRPr sz="4500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76717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Introducción</a:t>
            </a:r>
            <a:endParaRPr b="1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138" name="Google Shape;138;p19"/>
          <p:cNvSpPr/>
          <p:nvPr/>
        </p:nvSpPr>
        <p:spPr>
          <a:xfrm>
            <a:off x="771025" y="1430450"/>
            <a:ext cx="10515600" cy="813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767175" y="1690825"/>
            <a:ext cx="105156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La </a:t>
            </a:r>
            <a:r>
              <a:rPr b="1" lang="es-ES" sz="3000">
                <a:latin typeface="Archivo"/>
                <a:ea typeface="Archivo"/>
                <a:cs typeface="Archivo"/>
                <a:sym typeface="Archivo"/>
              </a:rPr>
              <a:t>web 3.0</a:t>
            </a: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 se limita a darnos información, no aporta soluciones ni realiza acciones.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Sin embargo gracias a la aplicación de </a:t>
            </a:r>
            <a:r>
              <a:rPr b="1" lang="es-ES" sz="3000">
                <a:latin typeface="Archivo"/>
                <a:ea typeface="Archivo"/>
                <a:cs typeface="Archivo"/>
                <a:sym typeface="Archivo"/>
              </a:rPr>
              <a:t>IA</a:t>
            </a: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 surge un nuevo concepto que cumple estas expectativas.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0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2556050" y="5097613"/>
            <a:ext cx="56193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5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Web 4.0   =   Web 3.0   +</a:t>
            </a:r>
            <a:endParaRPr sz="4500">
              <a:solidFill>
                <a:srgbClr val="FF00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5975" y="4360825"/>
            <a:ext cx="1858557" cy="21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6717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Índice</a:t>
            </a:r>
            <a:endParaRPr b="1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148" name="Google Shape;148;p20"/>
          <p:cNvSpPr/>
          <p:nvPr/>
        </p:nvSpPr>
        <p:spPr>
          <a:xfrm>
            <a:off x="771025" y="1430450"/>
            <a:ext cx="10515600" cy="813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767175" y="1673225"/>
            <a:ext cx="10515600" cy="3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Introducción</a:t>
            </a:r>
            <a:br>
              <a:rPr b="1" lang="es-ES" sz="3000">
                <a:latin typeface="Archivo"/>
                <a:ea typeface="Archivo"/>
                <a:cs typeface="Archivo"/>
                <a:sym typeface="Archivo"/>
              </a:rPr>
            </a:br>
            <a:r>
              <a:rPr b="1" lang="es-ES" sz="3000">
                <a:latin typeface="Archivo"/>
                <a:ea typeface="Archivo"/>
                <a:cs typeface="Archivo"/>
                <a:sym typeface="Archivo"/>
              </a:rPr>
              <a:t>Conceptos básicos</a:t>
            </a:r>
            <a:endParaRPr b="1"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Stack Tecnológico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Trabajo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Resultados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Conclusiones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000"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76717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s-ES">
                <a:latin typeface="Archivo"/>
                <a:ea typeface="Archivo"/>
                <a:cs typeface="Archivo"/>
                <a:sym typeface="Archivo"/>
              </a:rPr>
              <a:t>Conceptos básicos </a:t>
            </a:r>
            <a:r>
              <a:rPr lang="es-ES">
                <a:latin typeface="Archivo"/>
                <a:ea typeface="Archivo"/>
                <a:cs typeface="Archivo"/>
                <a:sym typeface="Archivo"/>
              </a:rPr>
              <a:t>- Dataweb</a:t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 sz="2400"/>
              <a:t>‹#›</a:t>
            </a:fld>
            <a:endParaRPr sz="2400"/>
          </a:p>
        </p:txBody>
      </p:sp>
      <p:sp>
        <p:nvSpPr>
          <p:cNvPr id="156" name="Google Shape;156;p21"/>
          <p:cNvSpPr/>
          <p:nvPr/>
        </p:nvSpPr>
        <p:spPr>
          <a:xfrm>
            <a:off x="771025" y="1430450"/>
            <a:ext cx="10515600" cy="81300"/>
          </a:xfrm>
          <a:prstGeom prst="rect">
            <a:avLst/>
          </a:prstGeom>
          <a:gradFill>
            <a:gsLst>
              <a:gs pos="0">
                <a:srgbClr val="00FB82"/>
              </a:gs>
              <a:gs pos="100000">
                <a:srgbClr val="187F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767175" y="1673225"/>
            <a:ext cx="105156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S</a:t>
            </a: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on lo datos</a:t>
            </a: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 asociados a los </a:t>
            </a:r>
            <a:r>
              <a:rPr b="1" lang="es-ES" sz="3000">
                <a:latin typeface="Archivo"/>
                <a:ea typeface="Archivo"/>
                <a:cs typeface="Archivo"/>
                <a:sym typeface="Archivo"/>
              </a:rPr>
              <a:t>recursos web</a:t>
            </a:r>
            <a:r>
              <a:rPr lang="es-ES" sz="3000">
                <a:latin typeface="Archivo"/>
                <a:ea typeface="Archivo"/>
                <a:cs typeface="Archivo"/>
                <a:sym typeface="Archivo"/>
              </a:rPr>
              <a:t>.</a:t>
            </a:r>
            <a:endParaRPr sz="3000"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0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1357650" y="2493800"/>
            <a:ext cx="42819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</a:t>
            </a:r>
            <a:r>
              <a:rPr lang="es-ES" sz="2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epósitos de petróleo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5813700" y="2372000"/>
            <a:ext cx="992100" cy="92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45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139225" y="3873263"/>
            <a:ext cx="57615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Predicciones de consumo petróleo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5813700" y="3751475"/>
            <a:ext cx="992100" cy="92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5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B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918325" y="5252750"/>
            <a:ext cx="42033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Extracción</a:t>
            </a:r>
            <a:r>
              <a:rPr lang="es-ES" sz="2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en tiempo real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5813700" y="5130950"/>
            <a:ext cx="992100" cy="92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5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C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8737875" y="3677225"/>
            <a:ext cx="2879400" cy="1071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000">
                <a:solidFill>
                  <a:srgbClr val="FF0000"/>
                </a:solidFill>
                <a:latin typeface="Impact"/>
                <a:ea typeface="Impact"/>
                <a:cs typeface="Impact"/>
                <a:sym typeface="Impact"/>
              </a:rPr>
              <a:t>Nueva información</a:t>
            </a:r>
            <a:endParaRPr sz="3000"/>
          </a:p>
        </p:txBody>
      </p:sp>
      <p:cxnSp>
        <p:nvCxnSpPr>
          <p:cNvPr id="165" name="Google Shape;165;p21"/>
          <p:cNvCxnSpPr>
            <a:endCxn id="164" idx="0"/>
          </p:cNvCxnSpPr>
          <p:nvPr/>
        </p:nvCxnSpPr>
        <p:spPr>
          <a:xfrm>
            <a:off x="6805875" y="2833325"/>
            <a:ext cx="3371700" cy="84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1"/>
          <p:cNvCxnSpPr>
            <a:stCxn id="161" idx="3"/>
            <a:endCxn id="164" idx="1"/>
          </p:cNvCxnSpPr>
          <p:nvPr/>
        </p:nvCxnSpPr>
        <p:spPr>
          <a:xfrm>
            <a:off x="6805800" y="4212725"/>
            <a:ext cx="193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1"/>
          <p:cNvCxnSpPr>
            <a:stCxn id="163" idx="3"/>
            <a:endCxn id="164" idx="2"/>
          </p:cNvCxnSpPr>
          <p:nvPr/>
        </p:nvCxnSpPr>
        <p:spPr>
          <a:xfrm flipH="1" rot="10800000">
            <a:off x="6805800" y="4748300"/>
            <a:ext cx="3371700" cy="84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