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60" r:id="rId3"/>
    <p:sldId id="258" r:id="rId4"/>
    <p:sldId id="270" r:id="rId5"/>
    <p:sldId id="271" r:id="rId6"/>
    <p:sldId id="272" r:id="rId7"/>
    <p:sldId id="273" r:id="rId8"/>
    <p:sldId id="261" r:id="rId9"/>
    <p:sldId id="27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4ED8F2-1F4E-DC56-F4FA-088067666C69}"/>
              </a:ext>
            </a:extLst>
          </p:cNvPr>
          <p:cNvSpPr/>
          <p:nvPr/>
        </p:nvSpPr>
        <p:spPr>
          <a:xfrm>
            <a:off x="684848" y="2202425"/>
            <a:ext cx="1117626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PLOTTING GRAPHS OF ACCURACY VS NUMBER OF CLIENTS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9563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7351B3-F4C1-742B-ED1D-2A48A792C04C}"/>
              </a:ext>
            </a:extLst>
          </p:cNvPr>
          <p:cNvSpPr/>
          <p:nvPr/>
        </p:nvSpPr>
        <p:spPr>
          <a:xfrm>
            <a:off x="507867" y="147483"/>
            <a:ext cx="1117626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CODE USED: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9EC10B-9BED-0B84-9552-88F4FA7EDDD1}"/>
              </a:ext>
            </a:extLst>
          </p:cNvPr>
          <p:cNvSpPr txBox="1"/>
          <p:nvPr/>
        </p:nvSpPr>
        <p:spPr>
          <a:xfrm>
            <a:off x="1081548" y="2241755"/>
            <a:ext cx="7285704" cy="34778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sz="20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flwr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strategy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</a:t>
            </a:r>
            <a:r>
              <a:rPr lang="en-IN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IN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strategy</a:t>
            </a:r>
            <a:r>
              <a:rPr lang="en-IN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FedAvg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#Start server</a:t>
            </a:r>
            <a:endParaRPr lang="en-IN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</a:t>
            </a:r>
            <a:r>
              <a:rPr lang="en-IN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IN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start_server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server_address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"0.0.0.0:8080"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</a:t>
            </a:r>
            <a:r>
              <a:rPr lang="en-IN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IN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ServerConfig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num_rounds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strategy</a:t>
            </a:r>
            <a:r>
              <a:rPr lang="en-I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strategy</a:t>
            </a:r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B08455-9E4B-08E4-83F5-B43F40FAE8EF}"/>
              </a:ext>
            </a:extLst>
          </p:cNvPr>
          <p:cNvSpPr txBox="1"/>
          <p:nvPr/>
        </p:nvSpPr>
        <p:spPr>
          <a:xfrm>
            <a:off x="1081548" y="1533832"/>
            <a:ext cx="1985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SERVER CODE:</a:t>
            </a:r>
          </a:p>
        </p:txBody>
      </p:sp>
    </p:spTree>
    <p:extLst>
      <p:ext uri="{BB962C8B-B14F-4D97-AF65-F5344CB8AC3E}">
        <p14:creationId xmlns:p14="http://schemas.microsoft.com/office/powerpoint/2010/main" val="4210246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9EC10B-9BED-0B84-9552-88F4FA7EDDD1}"/>
              </a:ext>
            </a:extLst>
          </p:cNvPr>
          <p:cNvSpPr txBox="1"/>
          <p:nvPr/>
        </p:nvSpPr>
        <p:spPr>
          <a:xfrm>
            <a:off x="186813" y="624971"/>
            <a:ext cx="11726872" cy="59708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sz="1400" b="0" dirty="0">
              <a:solidFill>
                <a:srgbClr val="C586C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Step 1: Import necessary libraries</a:t>
            </a:r>
            <a:endParaRPr lang="en-I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flwr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</a:t>
            </a:r>
            <a:endParaRPr lang="en-I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tensorflow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tf</a:t>
            </a:r>
            <a:endParaRPr lang="en-I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pyplot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endParaRPr lang="en-I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Step 2: Loading dataset</a:t>
            </a:r>
            <a:endParaRPr lang="en-I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.keras.datasets.mnist.load_data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Step 3: Normalization</a:t>
            </a:r>
            <a:endParaRPr lang="en-I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255.0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255.0</a:t>
            </a:r>
            <a:endParaRPr lang="en-I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Step 4: Define the Model</a:t>
            </a:r>
            <a:endParaRPr lang="en-I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.keras.Sequential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.keras.layers.Flatten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input_shape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28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tf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.keras.layers.Dense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activation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softmax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b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Step 5: Compile model</a:t>
            </a:r>
            <a:endParaRPr lang="en-IN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IN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.compile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optimizer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adam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sparse_categorical_crossentropy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lang="en-IN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'accuracy'</a:t>
            </a:r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IN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B08455-9E4B-08E4-83F5-B43F40FAE8EF}"/>
              </a:ext>
            </a:extLst>
          </p:cNvPr>
          <p:cNvSpPr txBox="1"/>
          <p:nvPr/>
        </p:nvSpPr>
        <p:spPr>
          <a:xfrm>
            <a:off x="186813" y="255639"/>
            <a:ext cx="1481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CLIENT CODE:</a:t>
            </a:r>
          </a:p>
        </p:txBody>
      </p:sp>
    </p:spTree>
    <p:extLst>
      <p:ext uri="{BB962C8B-B14F-4D97-AF65-F5344CB8AC3E}">
        <p14:creationId xmlns:p14="http://schemas.microsoft.com/office/powerpoint/2010/main" val="2421394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B08455-9E4B-08E4-83F5-B43F40FAE8EF}"/>
              </a:ext>
            </a:extLst>
          </p:cNvPr>
          <p:cNvSpPr txBox="1"/>
          <p:nvPr/>
        </p:nvSpPr>
        <p:spPr>
          <a:xfrm>
            <a:off x="186813" y="255639"/>
            <a:ext cx="1481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CLIENT CODE: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42E943-3BEC-CA0C-2905-EB35800D2004}"/>
              </a:ext>
            </a:extLst>
          </p:cNvPr>
          <p:cNvSpPr txBox="1"/>
          <p:nvPr/>
        </p:nvSpPr>
        <p:spPr>
          <a:xfrm>
            <a:off x="927336" y="970050"/>
            <a:ext cx="10451691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Step 6: Define the Client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SimpleClient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NumPyClient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accuracy_list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Store accuracy values after each round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get_parameters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.get_weights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.set_weights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.fit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epochs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batch_size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.get_weights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{}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evaluate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.set_weights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accuracy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.evaluate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accuracy_list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accuracy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Append accuracy to the list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{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"accuracy"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accuracy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173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B08455-9E4B-08E4-83F5-B43F40FAE8EF}"/>
              </a:ext>
            </a:extLst>
          </p:cNvPr>
          <p:cNvSpPr txBox="1"/>
          <p:nvPr/>
        </p:nvSpPr>
        <p:spPr>
          <a:xfrm>
            <a:off x="550606" y="251284"/>
            <a:ext cx="16203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CLIENT CODE: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B176C4-47EC-0357-B93F-51A8C471A42A}"/>
              </a:ext>
            </a:extLst>
          </p:cNvPr>
          <p:cNvSpPr txBox="1"/>
          <p:nvPr/>
        </p:nvSpPr>
        <p:spPr>
          <a:xfrm>
            <a:off x="668594" y="789739"/>
            <a:ext cx="10884309" cy="563231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Step 7: Start the client and plot accuracy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SimpleClient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client_training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start_numpy_client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server_address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"127.0.0.1:8080"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Run client training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client_training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Step 8: Plot accuracy vs. number of rounds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rounds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accuracy_list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rounds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accuracy_list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'Accuracy vs. Number of Rounds for 3 Clients'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xlabel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'Rounds'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ylabel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'Accuracy'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38080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50F5FD-D583-3FF2-06FA-3796EBE56E2D}"/>
              </a:ext>
            </a:extLst>
          </p:cNvPr>
          <p:cNvSpPr/>
          <p:nvPr/>
        </p:nvSpPr>
        <p:spPr>
          <a:xfrm>
            <a:off x="507867" y="147483"/>
            <a:ext cx="1117626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Plot of Accuracy Vs </a:t>
            </a:r>
          </a:p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No. of Clients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303BFE-D131-B367-7E71-97387A608169}"/>
              </a:ext>
            </a:extLst>
          </p:cNvPr>
          <p:cNvSpPr txBox="1"/>
          <p:nvPr/>
        </p:nvSpPr>
        <p:spPr>
          <a:xfrm>
            <a:off x="583314" y="2300749"/>
            <a:ext cx="1102537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Details:</a:t>
            </a:r>
          </a:p>
          <a:p>
            <a:endParaRPr lang="en-IN" sz="2800" dirty="0"/>
          </a:p>
          <a:p>
            <a:pPr marL="514350" indent="-514350">
              <a:buAutoNum type="arabicPeriod"/>
            </a:pPr>
            <a:r>
              <a:rPr lang="en-IN" sz="2800" dirty="0"/>
              <a:t>Optimizer used ='</a:t>
            </a:r>
            <a:r>
              <a:rPr lang="en-IN" sz="2800" dirty="0" err="1"/>
              <a:t>adam</a:t>
            </a:r>
            <a:r>
              <a:rPr lang="en-IN" sz="2800" dirty="0"/>
              <a:t>’,</a:t>
            </a:r>
          </a:p>
          <a:p>
            <a:pPr marL="514350" indent="-514350">
              <a:buAutoNum type="arabicPeriod"/>
            </a:pPr>
            <a:r>
              <a:rPr lang="en-IN" sz="2800" dirty="0"/>
              <a:t>loss='</a:t>
            </a:r>
            <a:r>
              <a:rPr lang="en-IN" sz="2800" dirty="0" err="1"/>
              <a:t>sparse_categorical_crossentropy</a:t>
            </a:r>
            <a:r>
              <a:rPr lang="en-IN" sz="2800" dirty="0"/>
              <a:t>',</a:t>
            </a:r>
          </a:p>
          <a:p>
            <a:pPr marL="514350" indent="-514350">
              <a:buAutoNum type="arabicPeriod"/>
            </a:pPr>
            <a:r>
              <a:rPr lang="en-IN" sz="2800" dirty="0"/>
              <a:t>metrics=['accuracy’]</a:t>
            </a:r>
          </a:p>
          <a:p>
            <a:pPr marL="514350" indent="-514350">
              <a:buAutoNum type="arabicPeriod"/>
            </a:pPr>
            <a:r>
              <a:rPr lang="en-IN" sz="2800" dirty="0"/>
              <a:t>Number of Rounds = 5 for all cases.</a:t>
            </a:r>
          </a:p>
          <a:p>
            <a:pPr marL="514350" indent="-514350">
              <a:buAutoNum type="arabicPeriod"/>
            </a:pPr>
            <a:r>
              <a:rPr lang="en-IN" sz="2800" dirty="0"/>
              <a:t>Plots only Accuracy for Clients: 2,3,4,5,6,7,8,9,10</a:t>
            </a:r>
          </a:p>
          <a:p>
            <a:pPr marL="514350" indent="-514350">
              <a:buAutoNum type="arabicPeriod"/>
            </a:pPr>
            <a:r>
              <a:rPr lang="en-IN" sz="2800" dirty="0"/>
              <a:t>Aggregation Strategy used="</a:t>
            </a:r>
            <a:r>
              <a:rPr lang="en-IN" sz="2800" dirty="0" err="1"/>
              <a:t>FedAvg</a:t>
            </a:r>
            <a:r>
              <a:rPr lang="en-IN" sz="28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384349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4282CF-58FE-18DF-076F-66C86C0EA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43" y="1612491"/>
            <a:ext cx="5624051" cy="42180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00BF3-767F-27BB-3BC8-A57D1613C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710" y="1612491"/>
            <a:ext cx="5624047" cy="421803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A9F1272-BBDF-6FD0-A611-0A3C78680DEA}"/>
              </a:ext>
            </a:extLst>
          </p:cNvPr>
          <p:cNvSpPr/>
          <p:nvPr/>
        </p:nvSpPr>
        <p:spPr>
          <a:xfrm>
            <a:off x="1215790" y="353961"/>
            <a:ext cx="326772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 CLIENTS</a:t>
            </a:r>
            <a:endParaRPr lang="en-US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C023AA-34EC-5613-B76A-2C7C0E43FF72}"/>
              </a:ext>
            </a:extLst>
          </p:cNvPr>
          <p:cNvSpPr/>
          <p:nvPr/>
        </p:nvSpPr>
        <p:spPr>
          <a:xfrm>
            <a:off x="7708490" y="353960"/>
            <a:ext cx="326772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3 CLIENTS</a:t>
            </a:r>
            <a:endParaRPr lang="en-US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970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A9F1272-BBDF-6FD0-A611-0A3C78680DEA}"/>
              </a:ext>
            </a:extLst>
          </p:cNvPr>
          <p:cNvSpPr/>
          <p:nvPr/>
        </p:nvSpPr>
        <p:spPr>
          <a:xfrm>
            <a:off x="1215790" y="353961"/>
            <a:ext cx="326772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4 CLIENTS</a:t>
            </a:r>
            <a:endParaRPr lang="en-US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C023AA-34EC-5613-B76A-2C7C0E43FF72}"/>
              </a:ext>
            </a:extLst>
          </p:cNvPr>
          <p:cNvSpPr/>
          <p:nvPr/>
        </p:nvSpPr>
        <p:spPr>
          <a:xfrm>
            <a:off x="7708490" y="353960"/>
            <a:ext cx="326772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5 CLIENTS</a:t>
            </a:r>
            <a:endParaRPr lang="en-US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1AD8E4-7A45-94B9-49FB-637C0E886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2" y="1450742"/>
            <a:ext cx="5852172" cy="43891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481651-CA79-197C-65E7-313269559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746" y="1450743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85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A9F1272-BBDF-6FD0-A611-0A3C78680DEA}"/>
              </a:ext>
            </a:extLst>
          </p:cNvPr>
          <p:cNvSpPr/>
          <p:nvPr/>
        </p:nvSpPr>
        <p:spPr>
          <a:xfrm>
            <a:off x="1215790" y="353961"/>
            <a:ext cx="326772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6 CLIENTS</a:t>
            </a:r>
            <a:endParaRPr lang="en-US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C023AA-34EC-5613-B76A-2C7C0E43FF72}"/>
              </a:ext>
            </a:extLst>
          </p:cNvPr>
          <p:cNvSpPr/>
          <p:nvPr/>
        </p:nvSpPr>
        <p:spPr>
          <a:xfrm>
            <a:off x="7708490" y="353960"/>
            <a:ext cx="326772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7 CLIENTS</a:t>
            </a:r>
            <a:endParaRPr lang="en-US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4ED6B3-8D96-6803-3A58-E6BFD730B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46" y="1401584"/>
            <a:ext cx="5852172" cy="43891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9E0384-484B-AFA3-D3EF-7C76D67AF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084" y="1401583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51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A9F1272-BBDF-6FD0-A611-0A3C78680DEA}"/>
              </a:ext>
            </a:extLst>
          </p:cNvPr>
          <p:cNvSpPr/>
          <p:nvPr/>
        </p:nvSpPr>
        <p:spPr>
          <a:xfrm>
            <a:off x="1215790" y="353961"/>
            <a:ext cx="326772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8 CLIENTS</a:t>
            </a:r>
            <a:endParaRPr lang="en-US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C023AA-34EC-5613-B76A-2C7C0E43FF72}"/>
              </a:ext>
            </a:extLst>
          </p:cNvPr>
          <p:cNvSpPr/>
          <p:nvPr/>
        </p:nvSpPr>
        <p:spPr>
          <a:xfrm>
            <a:off x="7708490" y="353960"/>
            <a:ext cx="326772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9 CLIENTS</a:t>
            </a:r>
            <a:endParaRPr lang="en-US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9DAAF6-AEBA-A210-B879-C8952F04B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79" y="1499906"/>
            <a:ext cx="5852172" cy="43891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89822F-CBCC-1FF8-1629-E70FDB046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249" y="149990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33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A9F1272-BBDF-6FD0-A611-0A3C78680DEA}"/>
              </a:ext>
            </a:extLst>
          </p:cNvPr>
          <p:cNvSpPr/>
          <p:nvPr/>
        </p:nvSpPr>
        <p:spPr>
          <a:xfrm>
            <a:off x="1215790" y="353961"/>
            <a:ext cx="326772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10 CLIENTS</a:t>
            </a:r>
            <a:endParaRPr lang="en-US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269127-453E-000E-5C82-CAE072568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424" y="1401583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69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E3F066-617D-232D-B59F-A7D9E6EDE459}"/>
              </a:ext>
            </a:extLst>
          </p:cNvPr>
          <p:cNvSpPr txBox="1"/>
          <p:nvPr/>
        </p:nvSpPr>
        <p:spPr>
          <a:xfrm>
            <a:off x="983226" y="1759972"/>
            <a:ext cx="94979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IN" sz="3200" dirty="0"/>
              <a:t>For Lesser Number of Clients i.e. 2 to 7, the slope is somewhat zig-zag and undulating. The accuracy suddenly decreases at some point and again increases. The graph is NOT smooth.</a:t>
            </a:r>
          </a:p>
          <a:p>
            <a:pPr marL="514350" indent="-514350">
              <a:buAutoNum type="arabicPeriod"/>
            </a:pPr>
            <a:r>
              <a:rPr lang="en-IN" sz="3200" dirty="0"/>
              <a:t>For higher number of clients( 8 to 10), the graph shows lesser changes with increase in rounds. The graph gets SMOOTHER.</a:t>
            </a:r>
          </a:p>
          <a:p>
            <a:pPr marL="514350" indent="-514350">
              <a:buAutoNum type="arabicPeriod"/>
            </a:pPr>
            <a:r>
              <a:rPr lang="en-IN" sz="3200" dirty="0"/>
              <a:t>Accuracy is maximum for 7 clients(0.928) but is near 0.926 for rest graphs.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C68BBC-AED6-5EB4-772A-E23AE4C0FEF7}"/>
              </a:ext>
            </a:extLst>
          </p:cNvPr>
          <p:cNvSpPr/>
          <p:nvPr/>
        </p:nvSpPr>
        <p:spPr>
          <a:xfrm>
            <a:off x="3177604" y="259078"/>
            <a:ext cx="58367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KEY OBSERVATIONS</a:t>
            </a:r>
          </a:p>
        </p:txBody>
      </p:sp>
    </p:spTree>
    <p:extLst>
      <p:ext uri="{BB962C8B-B14F-4D97-AF65-F5344CB8AC3E}">
        <p14:creationId xmlns:p14="http://schemas.microsoft.com/office/powerpoint/2010/main" val="3494716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E3F066-617D-232D-B59F-A7D9E6EDE459}"/>
              </a:ext>
            </a:extLst>
          </p:cNvPr>
          <p:cNvSpPr txBox="1"/>
          <p:nvPr/>
        </p:nvSpPr>
        <p:spPr>
          <a:xfrm>
            <a:off x="290052" y="1659285"/>
            <a:ext cx="116118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IN" sz="3200" dirty="0"/>
              <a:t>Time Complexity Increases with increase in number of Clients.</a:t>
            </a:r>
          </a:p>
          <a:p>
            <a:pPr marL="514350" indent="-514350">
              <a:buAutoNum type="arabicPeriod"/>
            </a:pPr>
            <a:endParaRPr lang="en-IN" sz="3200" dirty="0"/>
          </a:p>
          <a:p>
            <a:pPr marL="514350" indent="-514350">
              <a:buAutoNum type="arabicPeriod"/>
            </a:pPr>
            <a:r>
              <a:rPr lang="en-IN" sz="3200" dirty="0"/>
              <a:t>Not all the Clients are able to complete training for all 5 rounds. For example, while training for 8 clients, two clients ended up training for only 4 rounds and one client ended up training for 3 rounds, while the rest could successfully train for 5 rounds.</a:t>
            </a:r>
          </a:p>
          <a:p>
            <a:pPr marL="514350" indent="-514350">
              <a:buAutoNum type="arabicPeriod"/>
            </a:pPr>
            <a:endParaRPr lang="en-IN" sz="3200" dirty="0"/>
          </a:p>
          <a:p>
            <a:pPr marL="514350" indent="-514350">
              <a:buAutoNum type="arabicPeriod"/>
            </a:pPr>
            <a:r>
              <a:rPr lang="en-IN" sz="3200" dirty="0"/>
              <a:t>The system slows down for more no. of clients and some clients take too late to connect to the server.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C68BBC-AED6-5EB4-772A-E23AE4C0FEF7}"/>
              </a:ext>
            </a:extLst>
          </p:cNvPr>
          <p:cNvSpPr/>
          <p:nvPr/>
        </p:nvSpPr>
        <p:spPr>
          <a:xfrm>
            <a:off x="3423443" y="259078"/>
            <a:ext cx="53451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PROBLEMS FACED</a:t>
            </a:r>
          </a:p>
        </p:txBody>
      </p:sp>
    </p:spTree>
    <p:extLst>
      <p:ext uri="{BB962C8B-B14F-4D97-AF65-F5344CB8AC3E}">
        <p14:creationId xmlns:p14="http://schemas.microsoft.com/office/powerpoint/2010/main" val="4107109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{3C48A2F0-6808-4ECA-A5BF-E2189A190AD2}tf03457452</Template>
  <TotalTime>107</TotalTime>
  <Words>796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UTSA DAS</dc:creator>
  <cp:lastModifiedBy>UTSA DAS</cp:lastModifiedBy>
  <cp:revision>12</cp:revision>
  <dcterms:created xsi:type="dcterms:W3CDTF">2024-10-04T15:48:22Z</dcterms:created>
  <dcterms:modified xsi:type="dcterms:W3CDTF">2024-10-04T19:38:52Z</dcterms:modified>
</cp:coreProperties>
</file>