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3" r:id="rId39"/>
    <p:sldId id="292" r:id="rId40"/>
    <p:sldId id="295" r:id="rId41"/>
    <p:sldId id="296" r:id="rId42"/>
    <p:sldId id="297" r:id="rId43"/>
    <p:sldId id="300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6:44:4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51 593 24575,'-3'85'0,"-19"103"0,-3 55 0,25-235 0,0-1 0,0 1 0,1-1 0,2 14 0,-3-20 0,0 0 0,1 0 0,-1 0 0,0 0 0,1 1 0,-1-1 0,1 0 0,-1 0 0,1 0 0,0 0 0,-1 0 0,1 0 0,0 0 0,0-1 0,0 1 0,0 0 0,0 0 0,-1 0 0,1-1 0,1 1 0,-1-1 0,0 1 0,0-1 0,0 1 0,0-1 0,0 1 0,0-1 0,0 0 0,1 0 0,-1 0 0,0 1 0,0-1 0,0 0 0,1 0 0,-1-1 0,2 1 0,44-12 0,-27 7 0,31-4 0,28-5 0,-53 8 0,0 2 0,32-2 0,-27 4 0,58-12 0,-48 6 0,8-2 0,-16 3 0,0 2 0,40-2 0,-34 6 0,189 4 0,-205 0 0,0 1 0,-1 1 0,23 9 0,35 7 0,-76-20 0,179 40 0,-160-35 0,1-1 0,0-2 0,39 3 0,75-8 0,-52 0 0,354 2 0,-413 2 0,1 0 0,29 8 0,37 3 0,-62-11 0,61 13 0,-67-11 0,1 0 0,37-1 0,-35-3 0,54 9 0,1 8 0,0-4 0,129 2 0,294-16 0,-477-1 0,0-1 0,0-2 0,46-12 0,-40 7 0,62-6 0,202 12 0,-159 6 0,-99-1 0,52-2 0,-89 0 0,-1 0 0,1 0 0,0-1 0,-1 1 0,1-1 0,-1 0 0,1 0 0,-1-1 0,0 1 0,0-1 0,0 0 0,0 0 0,-1 0 0,1-1 0,-1 1 0,0-1 0,4-6 0,5-7 0,-2 0 0,16-34 0,-18 33 0,2-4 0,-1 0 0,-1 0 0,-1-1 0,-1 0 0,-1 0 0,-1 0 0,-2 0 0,1-44 0,-5-303 0,2 357 0,-1 1 0,0-1 0,-1 1 0,-1-1 0,0 1 0,0 0 0,-1 0 0,-1 0 0,0 1 0,-1-1 0,0 1 0,-11-16 0,-24-40 0,30 47 0,0 1 0,-1 0 0,-1 1 0,-1 0 0,-22-22 0,22 27 0,-2 1 0,1 0 0,-25-14 0,31 22 0,0 0 0,0 0 0,0 1 0,0 0 0,-1 1 0,1 0 0,-1 0 0,-18 0 0,-21 1 0,1 3 0,-1 2 0,1 2 0,-55 13 0,-74 30 0,93-24 0,40-10 0,-68 32 0,-7 4 0,98-44 0,1-1 0,-1 0 0,0-2 0,-25 2 0,-141 19 0,-30 2 0,-100-26 0,157-2 0,124-1 0,-52-9 0,-12-1 0,18 9 0,0 4 0,0 3 0,-101 18 0,-192 31 0,184-29 0,53 2 0,87-15 0,0-2 0,-76 4 0,76-13 0,12-1 0,0 2 0,-47 8 0,4 1 0,0-4 0,-99-4 0,144-3 0,20 2 0,1-1 0,-1 2 0,1 0 0,0 1 0,-1 1 0,1 0 0,-18 9 0,29-11 25,1 0-1,-1 1 0,1-1 1,0 1-1,0 0 1,0 1-1,0-1 0,1 1 1,-1-1-1,1 1 0,0 0 1,0 0-1,-4 8 1,4-5-215,0 0 0,1 1 1,-1-1-1,2 0 0,-1 1 1,1 0-1,0-1 1,1 10-1,-1 6-6636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6:44:5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6:45:0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D30A-47C9-58DB-70A0-AD02C46E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FAE80-AC54-7928-EADB-B21653299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72825-08BA-CE42-8833-165E65B8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E29A-39D7-3DAD-18B3-D93F801B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6111-577A-A13B-1E0F-5BB302D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4DBA-2400-2818-F042-FCC477FD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342A-838D-53CD-680F-715C65573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28D4-09A5-031E-41EC-91D5ED8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D43C-26A2-80AA-DE7E-60055DA4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B900-F2BF-62A6-9568-60927301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9650B-5348-A4FD-640B-10CA46B3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F54A-613E-7524-C576-5A80F6ABB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E259-8DC7-7D22-3B0C-D6D65BED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7F03-0D6C-D42E-E9E8-2C32551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64DF-DABD-27D1-0022-90CAAD26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8838-2C28-272E-5406-90001B5A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70C4-8CAE-F1A8-9E3A-B5C8B964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C193-B1A9-D478-B219-D1504058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22F9-642F-35C2-D3D5-1877F702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AA18-F2BB-9DA1-4EAF-C535C5D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1FB3-624D-A7B1-2F83-84249FA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6327-D918-EC2F-01BE-AB0CC2D0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9220-67B1-EC27-15DF-69FEDE47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3462-4469-47D6-D92D-23137D70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EB6A-B3FF-4595-689C-8061BE5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3432-D4D8-0A68-8D9D-76B383FC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EF98-82A8-60CC-CDD3-489C78A5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D896D-A849-8CEE-D5FA-ED43DC24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E57F-5864-94B2-120F-30F51AD5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17B1-55C0-D6BA-E76A-46593FB4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88534-4A07-76F8-C80D-E0401DB1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DC59-78B3-EBFF-CB1F-03F53F0B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F8DD-A769-F421-9880-4CF7ECE5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66BB-A64F-D0D6-0A81-0A4A48A6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B049E-AC72-D4D1-E1E8-D6CAC1C16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B45A0-F957-0B9B-A6FA-24B6FC00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F2BF8-8B16-CE48-62FB-7D2FC5D2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3025D-FFFC-DD9B-5F1C-A77A0F90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4CE36-6EE0-A8C8-1CB4-1299265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77B1-2714-F1DD-D185-0BA7C0E9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596AE-9827-5C85-BCC7-40F8C212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6F058-6E02-F72B-10E2-92FB0032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6721-308D-C116-AB3D-CA645EFB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BBD9D-C566-C8AD-99A1-88E349D3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1CE54-77AF-0E07-E8FE-8D168796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8E6E-8A3C-E7F4-0146-02DA964F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C087-F605-1064-C6DE-25C28DE6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7425-6C80-BD30-C9E7-75EE6E52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655EF-08CE-E96A-C4DC-16113531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8829D-49C2-C550-2A8C-C32AAC8D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48060-5027-86D7-CDC3-185FCDAE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3BF2-E5C3-EBFA-EBD3-3ADC678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8699-481A-3B4B-A99C-2488A931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D0C35-7E91-D0B4-C7C6-6C133C204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7C5E2-7DFC-8512-B02E-61197B30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8DBD-5E7F-AB5C-CDB0-557A2F8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D161-A792-AE52-BA9E-AEDAFA69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C023-0258-358C-61E7-63CF8AF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7BEB1-229A-DCBA-2FC8-B71371DD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D0C9F-2391-F68D-787B-EF0C9961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5BB5-9880-44C3-198D-609C2C76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DCC8-F428-4837-A299-E7A82A49992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8DB0-6CD9-5B69-A5E9-4780BA86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8375-8607-812C-62B7-2BA479E81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7F70-63B4-4093-8E8F-0328773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948-BAE8-7A50-B1EC-6D46B5868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600" y="2829452"/>
            <a:ext cx="5928360" cy="1547961"/>
          </a:xfrm>
        </p:spPr>
        <p:txBody>
          <a:bodyPr>
            <a:normAutofit/>
          </a:bodyPr>
          <a:lstStyle/>
          <a:p>
            <a:r>
              <a:rPr lang="en-US" sz="6600" b="1" dirty="0"/>
              <a:t>Hello there </a:t>
            </a:r>
            <a:r>
              <a:rPr lang="en-US" sz="6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4F96049-842E-718F-4B5F-BFE0139193D2}"/>
              </a:ext>
            </a:extLst>
          </p:cNvPr>
          <p:cNvSpPr/>
          <p:nvPr/>
        </p:nvSpPr>
        <p:spPr>
          <a:xfrm rot="13914169">
            <a:off x="9808345" y="-2399692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BEF71-106F-0FE4-F410-C7786D5DB8B1}"/>
              </a:ext>
            </a:extLst>
          </p:cNvPr>
          <p:cNvSpPr txBox="1"/>
          <p:nvPr/>
        </p:nvSpPr>
        <p:spPr>
          <a:xfrm>
            <a:off x="7132320" y="5596128"/>
            <a:ext cx="3785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Author/speaker: Utsab </a:t>
            </a:r>
            <a:r>
              <a:rPr lang="en-US" dirty="0" err="1"/>
              <a:t>kafle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utsabkafle</a:t>
            </a:r>
            <a:endParaRPr lang="en-US" dirty="0"/>
          </a:p>
          <a:p>
            <a:r>
              <a:rPr lang="en-US" dirty="0"/>
              <a:t>Mail: utshubkaphle@gmail.com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2F9E5-CC98-5C57-8760-BDDEB85E6C0C}"/>
              </a:ext>
            </a:extLst>
          </p:cNvPr>
          <p:cNvSpPr txBox="1"/>
          <p:nvPr/>
        </p:nvSpPr>
        <p:spPr>
          <a:xfrm flipH="1">
            <a:off x="978407" y="338542"/>
            <a:ext cx="1071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Presentation 1: Introduction to modern web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3186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8319D-DFFA-20EB-8627-407C784693F2}"/>
              </a:ext>
            </a:extLst>
          </p:cNvPr>
          <p:cNvSpPr txBox="1"/>
          <p:nvPr/>
        </p:nvSpPr>
        <p:spPr>
          <a:xfrm>
            <a:off x="800100" y="1305341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And when the browser receives the asset sent by the browser, the browser then *kind-of compiles it and </a:t>
            </a:r>
            <a:r>
              <a:rPr lang="en-US" sz="5400" b="1" dirty="0">
                <a:solidFill>
                  <a:srgbClr val="FF0000"/>
                </a:solidFill>
              </a:rPr>
              <a:t>present</a:t>
            </a:r>
            <a:r>
              <a:rPr lang="en-US" sz="5400" b="1" dirty="0"/>
              <a:t> it to you!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B43A8C6-8F26-D799-3C8F-547F5933BD5F}"/>
              </a:ext>
            </a:extLst>
          </p:cNvPr>
          <p:cNvSpPr/>
          <p:nvPr/>
        </p:nvSpPr>
        <p:spPr>
          <a:xfrm rot="3872045">
            <a:off x="-16594" y="4159060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8319D-DFFA-20EB-8627-407C784693F2}"/>
              </a:ext>
            </a:extLst>
          </p:cNvPr>
          <p:cNvSpPr txBox="1"/>
          <p:nvPr/>
        </p:nvSpPr>
        <p:spPr>
          <a:xfrm>
            <a:off x="800100" y="1305341"/>
            <a:ext cx="1059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Observe this whole process in the next figure.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B7AEF9B-94E8-1824-71F7-B013B2A50235}"/>
              </a:ext>
            </a:extLst>
          </p:cNvPr>
          <p:cNvSpPr/>
          <p:nvPr/>
        </p:nvSpPr>
        <p:spPr>
          <a:xfrm rot="10800000">
            <a:off x="-1086636" y="4673823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27EAF-F8CA-4376-EACA-89640E44CA71}"/>
              </a:ext>
            </a:extLst>
          </p:cNvPr>
          <p:cNvSpPr/>
          <p:nvPr/>
        </p:nvSpPr>
        <p:spPr>
          <a:xfrm>
            <a:off x="7581900" y="2336800"/>
            <a:ext cx="30988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A2BC9-6271-93E6-F57A-ABD5DAA5BEBA}"/>
              </a:ext>
            </a:extLst>
          </p:cNvPr>
          <p:cNvSpPr txBox="1"/>
          <p:nvPr/>
        </p:nvSpPr>
        <p:spPr>
          <a:xfrm>
            <a:off x="8039100" y="3050629"/>
            <a:ext cx="27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CBF503-21C0-782D-9326-D38798E4C55E}"/>
              </a:ext>
            </a:extLst>
          </p:cNvPr>
          <p:cNvCxnSpPr/>
          <p:nvPr/>
        </p:nvCxnSpPr>
        <p:spPr>
          <a:xfrm flipH="1" flipV="1">
            <a:off x="3327400" y="3435350"/>
            <a:ext cx="396240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E8E56-E99D-57B1-31D3-32C42DF483E1}"/>
              </a:ext>
            </a:extLst>
          </p:cNvPr>
          <p:cNvSpPr txBox="1"/>
          <p:nvPr/>
        </p:nvSpPr>
        <p:spPr>
          <a:xfrm rot="188583" flipH="1">
            <a:off x="4442460" y="3255846"/>
            <a:ext cx="33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www.facebook.com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49E9D-F629-3A7D-8751-1A7710B1920B}"/>
              </a:ext>
            </a:extLst>
          </p:cNvPr>
          <p:cNvSpPr/>
          <p:nvPr/>
        </p:nvSpPr>
        <p:spPr>
          <a:xfrm>
            <a:off x="506027" y="1296140"/>
            <a:ext cx="2694373" cy="393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Facebook</a:t>
            </a:r>
          </a:p>
          <a:p>
            <a:pPr algn="ctr"/>
            <a:r>
              <a:rPr lang="en-US" sz="4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7251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27EAF-F8CA-4376-EACA-89640E44CA71}"/>
              </a:ext>
            </a:extLst>
          </p:cNvPr>
          <p:cNvSpPr/>
          <p:nvPr/>
        </p:nvSpPr>
        <p:spPr>
          <a:xfrm>
            <a:off x="15354300" y="968361"/>
            <a:ext cx="30988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A2BC9-6271-93E6-F57A-ABD5DAA5BEBA}"/>
              </a:ext>
            </a:extLst>
          </p:cNvPr>
          <p:cNvSpPr txBox="1"/>
          <p:nvPr/>
        </p:nvSpPr>
        <p:spPr>
          <a:xfrm>
            <a:off x="15811500" y="1682190"/>
            <a:ext cx="27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CBF503-21C0-782D-9326-D38798E4C55E}"/>
              </a:ext>
            </a:extLst>
          </p:cNvPr>
          <p:cNvCxnSpPr/>
          <p:nvPr/>
        </p:nvCxnSpPr>
        <p:spPr>
          <a:xfrm flipH="1" flipV="1">
            <a:off x="15354301" y="4911458"/>
            <a:ext cx="396240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E8E56-E99D-57B1-31D3-32C42DF483E1}"/>
              </a:ext>
            </a:extLst>
          </p:cNvPr>
          <p:cNvSpPr txBox="1"/>
          <p:nvPr/>
        </p:nvSpPr>
        <p:spPr>
          <a:xfrm rot="188583" flipH="1">
            <a:off x="16469361" y="4731954"/>
            <a:ext cx="33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www.facebook.com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49E9D-F629-3A7D-8751-1A7710B1920B}"/>
              </a:ext>
            </a:extLst>
          </p:cNvPr>
          <p:cNvSpPr/>
          <p:nvPr/>
        </p:nvSpPr>
        <p:spPr>
          <a:xfrm>
            <a:off x="3604827" y="2362200"/>
            <a:ext cx="2338773" cy="325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Facebook</a:t>
            </a:r>
          </a:p>
          <a:p>
            <a:pPr algn="ctr"/>
            <a:r>
              <a:rPr lang="en-US" sz="4000" dirty="0"/>
              <a:t>server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B1C7039-5D6B-4095-B7CF-B618C7292432}"/>
              </a:ext>
            </a:extLst>
          </p:cNvPr>
          <p:cNvSpPr/>
          <p:nvPr/>
        </p:nvSpPr>
        <p:spPr>
          <a:xfrm>
            <a:off x="7150100" y="241300"/>
            <a:ext cx="4801108" cy="24130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Hmm, this sucker needs that asset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E86B72-40AD-B811-4712-3F010407C512}"/>
              </a:ext>
            </a:extLst>
          </p:cNvPr>
          <p:cNvSpPr/>
          <p:nvPr/>
        </p:nvSpPr>
        <p:spPr>
          <a:xfrm>
            <a:off x="6600191" y="2196050"/>
            <a:ext cx="642619" cy="5111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27EAF-F8CA-4376-EACA-89640E44CA71}"/>
              </a:ext>
            </a:extLst>
          </p:cNvPr>
          <p:cNvSpPr/>
          <p:nvPr/>
        </p:nvSpPr>
        <p:spPr>
          <a:xfrm>
            <a:off x="15354300" y="968361"/>
            <a:ext cx="30988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A2BC9-6271-93E6-F57A-ABD5DAA5BEBA}"/>
              </a:ext>
            </a:extLst>
          </p:cNvPr>
          <p:cNvSpPr txBox="1"/>
          <p:nvPr/>
        </p:nvSpPr>
        <p:spPr>
          <a:xfrm>
            <a:off x="15811500" y="1682190"/>
            <a:ext cx="27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CBF503-21C0-782D-9326-D38798E4C55E}"/>
              </a:ext>
            </a:extLst>
          </p:cNvPr>
          <p:cNvCxnSpPr/>
          <p:nvPr/>
        </p:nvCxnSpPr>
        <p:spPr>
          <a:xfrm flipH="1" flipV="1">
            <a:off x="15354301" y="4911458"/>
            <a:ext cx="396240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E8E56-E99D-57B1-31D3-32C42DF483E1}"/>
              </a:ext>
            </a:extLst>
          </p:cNvPr>
          <p:cNvSpPr txBox="1"/>
          <p:nvPr/>
        </p:nvSpPr>
        <p:spPr>
          <a:xfrm rot="188583" flipH="1">
            <a:off x="16469361" y="4731954"/>
            <a:ext cx="33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www.facebook.com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49E9D-F629-3A7D-8751-1A7710B1920B}"/>
              </a:ext>
            </a:extLst>
          </p:cNvPr>
          <p:cNvSpPr/>
          <p:nvPr/>
        </p:nvSpPr>
        <p:spPr>
          <a:xfrm>
            <a:off x="3604827" y="2362200"/>
            <a:ext cx="2338773" cy="325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Facebook</a:t>
            </a:r>
          </a:p>
          <a:p>
            <a:pPr algn="ctr"/>
            <a:r>
              <a:rPr lang="en-US" sz="4000" dirty="0"/>
              <a:t>server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B1C7039-5D6B-4095-B7CF-B618C7292432}"/>
              </a:ext>
            </a:extLst>
          </p:cNvPr>
          <p:cNvSpPr/>
          <p:nvPr/>
        </p:nvSpPr>
        <p:spPr>
          <a:xfrm>
            <a:off x="7150100" y="241300"/>
            <a:ext cx="4102100" cy="24130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Damn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Take this !!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E86B72-40AD-B811-4712-3F010407C512}"/>
              </a:ext>
            </a:extLst>
          </p:cNvPr>
          <p:cNvSpPr/>
          <p:nvPr/>
        </p:nvSpPr>
        <p:spPr>
          <a:xfrm>
            <a:off x="6600191" y="2196050"/>
            <a:ext cx="642619" cy="5111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27EAF-F8CA-4376-EACA-89640E44CA71}"/>
              </a:ext>
            </a:extLst>
          </p:cNvPr>
          <p:cNvSpPr/>
          <p:nvPr/>
        </p:nvSpPr>
        <p:spPr>
          <a:xfrm>
            <a:off x="7581900" y="2336800"/>
            <a:ext cx="30988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A2BC9-6271-93E6-F57A-ABD5DAA5BEBA}"/>
              </a:ext>
            </a:extLst>
          </p:cNvPr>
          <p:cNvSpPr txBox="1"/>
          <p:nvPr/>
        </p:nvSpPr>
        <p:spPr>
          <a:xfrm>
            <a:off x="8039100" y="3050629"/>
            <a:ext cx="27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49E9D-F629-3A7D-8751-1A7710B1920B}"/>
              </a:ext>
            </a:extLst>
          </p:cNvPr>
          <p:cNvSpPr/>
          <p:nvPr/>
        </p:nvSpPr>
        <p:spPr>
          <a:xfrm>
            <a:off x="506027" y="1296140"/>
            <a:ext cx="2694373" cy="393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Facebook</a:t>
            </a:r>
          </a:p>
          <a:p>
            <a:pPr algn="ctr"/>
            <a:r>
              <a:rPr lang="en-US" sz="4000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BF559-9F17-C8CB-34C7-49E9E5BED6AD}"/>
              </a:ext>
            </a:extLst>
          </p:cNvPr>
          <p:cNvCxnSpPr/>
          <p:nvPr/>
        </p:nvCxnSpPr>
        <p:spPr>
          <a:xfrm>
            <a:off x="3352800" y="2336800"/>
            <a:ext cx="4000500" cy="109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8248EB-4289-C4DD-0755-1D9B500C8CF6}"/>
              </a:ext>
            </a:extLst>
          </p:cNvPr>
          <p:cNvSpPr txBox="1"/>
          <p:nvPr/>
        </p:nvSpPr>
        <p:spPr>
          <a:xfrm rot="930753">
            <a:off x="3553196" y="243840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 &lt;html&gt;&lt;head&gt;……&lt;/html&gt;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3062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09A64-17A8-10C4-09C8-CBEE835D4F08}"/>
              </a:ext>
            </a:extLst>
          </p:cNvPr>
          <p:cNvSpPr txBox="1"/>
          <p:nvPr/>
        </p:nvSpPr>
        <p:spPr>
          <a:xfrm>
            <a:off x="3235696" y="60960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Response: &lt;html&gt;&lt;head&gt;……&lt;/html&gt;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3037F-250D-3133-C3AB-179C5F898F0D}"/>
              </a:ext>
            </a:extLst>
          </p:cNvPr>
          <p:cNvSpPr txBox="1"/>
          <p:nvPr/>
        </p:nvSpPr>
        <p:spPr>
          <a:xfrm>
            <a:off x="927100" y="2260600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Full response: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&lt;html&gt;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&lt;title&gt;</a:t>
            </a:r>
            <a:r>
              <a:rPr lang="en-US" sz="2400" dirty="0" err="1">
                <a:solidFill>
                  <a:srgbClr val="FF0000"/>
                </a:solidFill>
              </a:rPr>
              <a:t>facebook</a:t>
            </a:r>
            <a:r>
              <a:rPr lang="en-US" sz="2400" dirty="0">
                <a:solidFill>
                  <a:srgbClr val="FF0000"/>
                </a:solidFill>
              </a:rPr>
              <a:t>&lt;/title&gt;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&lt;body&gt;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&lt;navbar……/&gt;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&lt;content-bar……/&gt;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&lt;/body&gt;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CC1BA-4262-8510-0DBF-53D70CE9F8A7}"/>
              </a:ext>
            </a:extLst>
          </p:cNvPr>
          <p:cNvSpPr txBox="1"/>
          <p:nvPr/>
        </p:nvSpPr>
        <p:spPr>
          <a:xfrm>
            <a:off x="7315200" y="4584700"/>
            <a:ext cx="417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Plus, the response includes other things as well (those things are out of context in our case.)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3BC1B6-1627-B4A4-3DE8-18D34752D6F5}"/>
              </a:ext>
            </a:extLst>
          </p:cNvPr>
          <p:cNvSpPr/>
          <p:nvPr/>
        </p:nvSpPr>
        <p:spPr>
          <a:xfrm rot="4163585">
            <a:off x="-2565239" y="-2494625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2857F2-B5F6-2399-3F50-1235D3F082C6}"/>
              </a:ext>
            </a:extLst>
          </p:cNvPr>
          <p:cNvSpPr/>
          <p:nvPr/>
        </p:nvSpPr>
        <p:spPr>
          <a:xfrm>
            <a:off x="2679700" y="4343400"/>
            <a:ext cx="30988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407EA-2CFF-8D2E-88CE-5AA1DADCE857}"/>
              </a:ext>
            </a:extLst>
          </p:cNvPr>
          <p:cNvSpPr txBox="1"/>
          <p:nvPr/>
        </p:nvSpPr>
        <p:spPr>
          <a:xfrm>
            <a:off x="3136900" y="5057229"/>
            <a:ext cx="27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C1646CC-7D91-FA3E-2A66-DD7237483D84}"/>
              </a:ext>
            </a:extLst>
          </p:cNvPr>
          <p:cNvSpPr/>
          <p:nvPr/>
        </p:nvSpPr>
        <p:spPr>
          <a:xfrm>
            <a:off x="5461000" y="1031330"/>
            <a:ext cx="2730500" cy="28067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Okay, I received this shit. Let’s compile it and show it to the user.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41FB3-DE17-8854-C650-7507A53B294A}"/>
              </a:ext>
            </a:extLst>
          </p:cNvPr>
          <p:cNvSpPr txBox="1"/>
          <p:nvPr/>
        </p:nvSpPr>
        <p:spPr>
          <a:xfrm>
            <a:off x="6826250" y="4634035"/>
            <a:ext cx="581340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&lt;html&gt;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&lt;title&gt;</a:t>
            </a:r>
            <a:r>
              <a:rPr lang="en-US" sz="1100" dirty="0" err="1">
                <a:solidFill>
                  <a:srgbClr val="FF0000"/>
                </a:solidFill>
              </a:rPr>
              <a:t>facebook</a:t>
            </a:r>
            <a:r>
              <a:rPr lang="en-US" sz="1100" dirty="0">
                <a:solidFill>
                  <a:srgbClr val="FF0000"/>
                </a:solidFill>
              </a:rPr>
              <a:t>&lt;/title&gt;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&lt;body&gt;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&lt;navbar……/&gt;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&lt;content-bar……/&gt;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&lt;/body&gt;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E4B8B21-F913-F117-D0FE-DFF81BF50EAB}"/>
              </a:ext>
            </a:extLst>
          </p:cNvPr>
          <p:cNvSpPr/>
          <p:nvPr/>
        </p:nvSpPr>
        <p:spPr>
          <a:xfrm rot="4163585">
            <a:off x="-1903758" y="-2177126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1889759" y="2374900"/>
            <a:ext cx="8412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Now  the browser </a:t>
            </a:r>
            <a:r>
              <a:rPr lang="en-US" sz="3200" b="1" dirty="0">
                <a:solidFill>
                  <a:srgbClr val="FF0000"/>
                </a:solidFill>
              </a:rPr>
              <a:t>compiles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displays</a:t>
            </a:r>
            <a:r>
              <a:rPr lang="en-US" sz="3200" b="1" dirty="0"/>
              <a:t> the data/content.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9E37AE3-68F7-1F28-D16F-233DD527FF1D}"/>
              </a:ext>
            </a:extLst>
          </p:cNvPr>
          <p:cNvSpPr/>
          <p:nvPr/>
        </p:nvSpPr>
        <p:spPr>
          <a:xfrm rot="4163585">
            <a:off x="10314183" y="-1970406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075B728-59BF-7903-ACCB-1FEF54E88F79}"/>
              </a:ext>
            </a:extLst>
          </p:cNvPr>
          <p:cNvSpPr/>
          <p:nvPr/>
        </p:nvSpPr>
        <p:spPr>
          <a:xfrm rot="21444743">
            <a:off x="3855017" y="266956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1191258" y="2247900"/>
            <a:ext cx="9324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But, if both You and I requested for `www.facebook.com`, both of us get </a:t>
            </a:r>
            <a:r>
              <a:rPr lang="en-US" sz="4000" b="1" dirty="0">
                <a:solidFill>
                  <a:srgbClr val="FF0000"/>
                </a:solidFill>
              </a:rPr>
              <a:t>different</a:t>
            </a:r>
            <a:r>
              <a:rPr lang="en-US" sz="4000" b="1" dirty="0"/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404346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238F145-16AE-5A3A-9B3B-104CEEA25F25}"/>
              </a:ext>
            </a:extLst>
          </p:cNvPr>
          <p:cNvSpPr/>
          <p:nvPr/>
        </p:nvSpPr>
        <p:spPr>
          <a:xfrm rot="13914169">
            <a:off x="8329740" y="-1190973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7E768-E46D-48C8-E0F3-7B8D6CE31C4C}"/>
              </a:ext>
            </a:extLst>
          </p:cNvPr>
          <p:cNvSpPr txBox="1"/>
          <p:nvPr/>
        </p:nvSpPr>
        <p:spPr>
          <a:xfrm>
            <a:off x="1654944" y="1579360"/>
            <a:ext cx="9818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Every website we interact with was </a:t>
            </a:r>
            <a:r>
              <a:rPr lang="en-US" sz="6600" b="1" dirty="0">
                <a:solidFill>
                  <a:srgbClr val="FF0000"/>
                </a:solidFill>
              </a:rPr>
              <a:t>written</a:t>
            </a:r>
            <a:r>
              <a:rPr lang="en-US" sz="6600" b="1" dirty="0"/>
              <a:t>/</a:t>
            </a:r>
            <a:r>
              <a:rPr lang="en-US" sz="6600" b="1" dirty="0">
                <a:solidFill>
                  <a:srgbClr val="FF0000"/>
                </a:solidFill>
              </a:rPr>
              <a:t>coded</a:t>
            </a:r>
            <a:r>
              <a:rPr lang="en-US" sz="6600" b="1" dirty="0"/>
              <a:t> by some programmer.</a:t>
            </a:r>
          </a:p>
        </p:txBody>
      </p:sp>
    </p:spTree>
    <p:extLst>
      <p:ext uri="{BB962C8B-B14F-4D97-AF65-F5344CB8AC3E}">
        <p14:creationId xmlns:p14="http://schemas.microsoft.com/office/powerpoint/2010/main" val="398602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95F796-B259-2D04-6343-01085BF34553}"/>
              </a:ext>
            </a:extLst>
          </p:cNvPr>
          <p:cNvSpPr/>
          <p:nvPr/>
        </p:nvSpPr>
        <p:spPr>
          <a:xfrm rot="5400000">
            <a:off x="4030115" y="729519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5293359" y="2870200"/>
            <a:ext cx="841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Hmm…</a:t>
            </a:r>
          </a:p>
        </p:txBody>
      </p:sp>
    </p:spTree>
    <p:extLst>
      <p:ext uri="{BB962C8B-B14F-4D97-AF65-F5344CB8AC3E}">
        <p14:creationId xmlns:p14="http://schemas.microsoft.com/office/powerpoint/2010/main" val="159521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E80251B-F686-C9F1-30B2-9F4F3A3ABAF4}"/>
              </a:ext>
            </a:extLst>
          </p:cNvPr>
          <p:cNvSpPr/>
          <p:nvPr/>
        </p:nvSpPr>
        <p:spPr>
          <a:xfrm rot="10800000">
            <a:off x="7424692" y="1080604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1889759" y="2374900"/>
            <a:ext cx="841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Here, the </a:t>
            </a:r>
            <a:r>
              <a:rPr lang="en-US" sz="3600" b="1" dirty="0">
                <a:solidFill>
                  <a:srgbClr val="FF0000"/>
                </a:solidFill>
              </a:rPr>
              <a:t>backend</a:t>
            </a:r>
            <a:r>
              <a:rPr lang="en-US" sz="3600" b="1" dirty="0"/>
              <a:t> of the website comes into play.</a:t>
            </a:r>
          </a:p>
        </p:txBody>
      </p:sp>
    </p:spTree>
    <p:extLst>
      <p:ext uri="{BB962C8B-B14F-4D97-AF65-F5344CB8AC3E}">
        <p14:creationId xmlns:p14="http://schemas.microsoft.com/office/powerpoint/2010/main" val="382904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1889759" y="2374900"/>
            <a:ext cx="841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whole logic, including the response of that specific code for `www.facebook.com` is defined in backend using that </a:t>
            </a:r>
            <a:r>
              <a:rPr lang="en-US" sz="3600" b="1" dirty="0">
                <a:solidFill>
                  <a:srgbClr val="FF0000"/>
                </a:solidFill>
              </a:rPr>
              <a:t>programming language</a:t>
            </a:r>
            <a:r>
              <a:rPr lang="en-US" sz="3600" b="1" dirty="0"/>
              <a:t>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EC573AF-493A-A9CD-1B6B-7F5A087DFEDA}"/>
              </a:ext>
            </a:extLst>
          </p:cNvPr>
          <p:cNvSpPr/>
          <p:nvPr/>
        </p:nvSpPr>
        <p:spPr>
          <a:xfrm rot="10800000">
            <a:off x="9467501" y="1177880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1889759" y="2374900"/>
            <a:ext cx="841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 can write specific conditions and define specific response for each </a:t>
            </a:r>
            <a:r>
              <a:rPr lang="en-US" sz="3600" b="1" dirty="0">
                <a:solidFill>
                  <a:srgbClr val="FF0000"/>
                </a:solidFill>
              </a:rPr>
              <a:t>variation</a:t>
            </a:r>
            <a:r>
              <a:rPr lang="en-US" sz="3600" b="1" dirty="0"/>
              <a:t> of request.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B51274B-BF59-0084-53DA-D611580DC7BA}"/>
              </a:ext>
            </a:extLst>
          </p:cNvPr>
          <p:cNvSpPr/>
          <p:nvPr/>
        </p:nvSpPr>
        <p:spPr>
          <a:xfrm rot="12355257">
            <a:off x="9808346" y="1450254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2258059" y="1270000"/>
            <a:ext cx="841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 example, google owns both maps and </a:t>
            </a:r>
            <a:r>
              <a:rPr lang="en-US" sz="3200" b="1" dirty="0" err="1"/>
              <a:t>youtube</a:t>
            </a:r>
            <a:r>
              <a:rPr lang="en-US" sz="3200" b="1" dirty="0"/>
              <a:t>. If both maps and </a:t>
            </a:r>
            <a:r>
              <a:rPr lang="en-US" sz="3200" b="1" dirty="0" err="1"/>
              <a:t>youtube</a:t>
            </a:r>
            <a:r>
              <a:rPr lang="en-US" sz="3200" b="1" dirty="0"/>
              <a:t> were to be run using a single server, then the </a:t>
            </a:r>
            <a:r>
              <a:rPr lang="en-US" sz="3200" b="1" dirty="0">
                <a:solidFill>
                  <a:srgbClr val="FF0000"/>
                </a:solidFill>
              </a:rPr>
              <a:t>condition</a:t>
            </a:r>
            <a:r>
              <a:rPr lang="en-US" sz="3200" b="1" dirty="0"/>
              <a:t> would look like</a:t>
            </a:r>
          </a:p>
          <a:p>
            <a:endParaRPr lang="en-US" sz="3200" b="1" dirty="0"/>
          </a:p>
          <a:p>
            <a:r>
              <a:rPr lang="en-US" sz="3200" b="1" dirty="0"/>
              <a:t>If request == “maps”:</a:t>
            </a:r>
          </a:p>
          <a:p>
            <a:r>
              <a:rPr lang="en-US" sz="3200" b="1" dirty="0"/>
              <a:t>     return “&lt;html for maps&gt;”</a:t>
            </a:r>
          </a:p>
          <a:p>
            <a:r>
              <a:rPr lang="en-US" sz="3200" b="1" dirty="0"/>
              <a:t>If request == “</a:t>
            </a:r>
            <a:r>
              <a:rPr lang="en-US" sz="3200" b="1" dirty="0" err="1"/>
              <a:t>Youtube</a:t>
            </a:r>
            <a:r>
              <a:rPr lang="en-US" sz="3200" b="1" dirty="0"/>
              <a:t>”:</a:t>
            </a:r>
          </a:p>
          <a:p>
            <a:r>
              <a:rPr lang="en-US" sz="3200" b="1" dirty="0"/>
              <a:t>     return “&lt;html for </a:t>
            </a:r>
            <a:r>
              <a:rPr lang="en-US" sz="3200" b="1" dirty="0" err="1"/>
              <a:t>youtube</a:t>
            </a:r>
            <a:r>
              <a:rPr lang="en-US" sz="3200" b="1" dirty="0"/>
              <a:t>&gt;”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14C9CAA-F13E-DBE2-4636-372287DD7405}"/>
              </a:ext>
            </a:extLst>
          </p:cNvPr>
          <p:cNvSpPr/>
          <p:nvPr/>
        </p:nvSpPr>
        <p:spPr>
          <a:xfrm rot="12355257">
            <a:off x="10197452" y="1411344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BD39D01-FB8B-5538-5B8F-9129412BCD2D}"/>
              </a:ext>
            </a:extLst>
          </p:cNvPr>
          <p:cNvSpPr/>
          <p:nvPr/>
        </p:nvSpPr>
        <p:spPr>
          <a:xfrm rot="12355257">
            <a:off x="-6534123" y="1532942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0A907-D29D-3064-E9E7-19EB9A90BDF1}"/>
              </a:ext>
            </a:extLst>
          </p:cNvPr>
          <p:cNvSpPr txBox="1"/>
          <p:nvPr/>
        </p:nvSpPr>
        <p:spPr>
          <a:xfrm flipH="1">
            <a:off x="2258059" y="1270000"/>
            <a:ext cx="841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So, in case of request for facebook.com;</a:t>
            </a:r>
          </a:p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browser</a:t>
            </a:r>
            <a:r>
              <a:rPr lang="en-US" sz="3200" b="1" dirty="0"/>
              <a:t> specified your id as different from my id…. A similar condition was raised: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If id==“</a:t>
            </a:r>
            <a:r>
              <a:rPr lang="en-US" sz="3200" b="1" dirty="0" err="1"/>
              <a:t>utshub.kaphle</a:t>
            </a:r>
            <a:r>
              <a:rPr lang="en-US" sz="3200" b="1" dirty="0"/>
              <a:t>”:</a:t>
            </a:r>
          </a:p>
          <a:p>
            <a:r>
              <a:rPr lang="en-US" sz="3200" b="1" dirty="0"/>
              <a:t>       return “&lt;html for Utsab&gt;”</a:t>
            </a:r>
          </a:p>
          <a:p>
            <a:r>
              <a:rPr lang="en-US" sz="3200" b="1" dirty="0"/>
              <a:t>If id==“</a:t>
            </a:r>
            <a:r>
              <a:rPr lang="en-US" sz="3200" b="1" dirty="0" err="1"/>
              <a:t>mr.beast</a:t>
            </a:r>
            <a:r>
              <a:rPr lang="en-US" sz="3200" b="1" dirty="0"/>
              <a:t>”:</a:t>
            </a:r>
          </a:p>
          <a:p>
            <a:r>
              <a:rPr lang="en-US" sz="3200" b="1" dirty="0"/>
              <a:t>      return “&lt;html for </a:t>
            </a:r>
            <a:r>
              <a:rPr lang="en-US" sz="3200" b="1" dirty="0" err="1"/>
              <a:t>mr.beast</a:t>
            </a:r>
            <a:r>
              <a:rPr lang="en-US" sz="3200" b="1" dirty="0"/>
              <a:t>&gt;”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EC3F2C4-D8F1-6728-CD48-A016A264EE19}"/>
              </a:ext>
            </a:extLst>
          </p:cNvPr>
          <p:cNvSpPr/>
          <p:nvPr/>
        </p:nvSpPr>
        <p:spPr>
          <a:xfrm rot="12355257">
            <a:off x="10625466" y="1430798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CC4E8F4-6F04-331F-A52F-94E9A3C95B7E}"/>
              </a:ext>
            </a:extLst>
          </p:cNvPr>
          <p:cNvSpPr/>
          <p:nvPr/>
        </p:nvSpPr>
        <p:spPr>
          <a:xfrm rot="12355257">
            <a:off x="-5113884" y="1683718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38300" y="2392690"/>
            <a:ext cx="977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Enough</a:t>
            </a:r>
            <a:r>
              <a:rPr lang="en-US" sz="4400" b="1" dirty="0"/>
              <a:t>… server and client(browser)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7AED42E-9603-333D-A698-668B4F97AEB5}"/>
              </a:ext>
            </a:extLst>
          </p:cNvPr>
          <p:cNvSpPr/>
          <p:nvPr/>
        </p:nvSpPr>
        <p:spPr>
          <a:xfrm rot="12355257">
            <a:off x="11286947" y="1352978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BBCF93B-1187-5C08-F92E-0C68FEAC0730}"/>
              </a:ext>
            </a:extLst>
          </p:cNvPr>
          <p:cNvSpPr/>
          <p:nvPr/>
        </p:nvSpPr>
        <p:spPr>
          <a:xfrm rot="12355257">
            <a:off x="-4452403" y="1605898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206500" y="1783090"/>
            <a:ext cx="977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At last of this section, </a:t>
            </a:r>
            <a:r>
              <a:rPr lang="en-US" sz="4400" b="1" dirty="0">
                <a:solidFill>
                  <a:srgbClr val="FF0000"/>
                </a:solidFill>
              </a:rPr>
              <a:t>web-server </a:t>
            </a:r>
            <a:r>
              <a:rPr lang="en-US" sz="4400" b="1" dirty="0"/>
              <a:t>receives the request sent by the browser, acknowledges them, runs the backend code and returns the produced result.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A05A26A-7D6C-665F-A6F4-533674FB7F24}"/>
              </a:ext>
            </a:extLst>
          </p:cNvPr>
          <p:cNvSpPr/>
          <p:nvPr/>
        </p:nvSpPr>
        <p:spPr>
          <a:xfrm rot="16200000">
            <a:off x="-4335671" y="1080605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529501F-EBB4-2A7D-136C-AAEF7E95DBEA}"/>
              </a:ext>
            </a:extLst>
          </p:cNvPr>
          <p:cNvSpPr/>
          <p:nvPr/>
        </p:nvSpPr>
        <p:spPr>
          <a:xfrm rot="16200000">
            <a:off x="-3187804" y="934375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51000" y="2113290"/>
            <a:ext cx="977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Plus, there is </a:t>
            </a:r>
            <a:r>
              <a:rPr lang="en-US" sz="4400" b="1" dirty="0">
                <a:solidFill>
                  <a:srgbClr val="FF0000"/>
                </a:solidFill>
              </a:rPr>
              <a:t>more</a:t>
            </a:r>
            <a:r>
              <a:rPr lang="en-US" sz="4400" b="1" dirty="0"/>
              <a:t> things within these topics… which are impossible to discuss all at once</a:t>
            </a:r>
          </a:p>
        </p:txBody>
      </p:sp>
    </p:spTree>
    <p:extLst>
      <p:ext uri="{BB962C8B-B14F-4D97-AF65-F5344CB8AC3E}">
        <p14:creationId xmlns:p14="http://schemas.microsoft.com/office/powerpoint/2010/main" val="39626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51000" y="2113290"/>
            <a:ext cx="977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Now, let’s see some basic structure of </a:t>
            </a:r>
            <a:r>
              <a:rPr lang="en-US" sz="4400" b="1" dirty="0">
                <a:solidFill>
                  <a:srgbClr val="FF0000"/>
                </a:solidFill>
              </a:rPr>
              <a:t>HTML</a:t>
            </a:r>
            <a:r>
              <a:rPr lang="en-US" sz="4400" b="1" dirty="0"/>
              <a:t>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24D2740-1DCA-2B15-1B47-762F72DFAC90}"/>
              </a:ext>
            </a:extLst>
          </p:cNvPr>
          <p:cNvSpPr/>
          <p:nvPr/>
        </p:nvSpPr>
        <p:spPr>
          <a:xfrm rot="10800000">
            <a:off x="5022339" y="2812129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9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79C3E-648B-F75B-16EF-AE11E6027C14}"/>
              </a:ext>
            </a:extLst>
          </p:cNvPr>
          <p:cNvSpPr txBox="1"/>
          <p:nvPr/>
        </p:nvSpPr>
        <p:spPr>
          <a:xfrm>
            <a:off x="1803400" y="1435100"/>
            <a:ext cx="858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In case of websites, they are written using specific scripting languages like </a:t>
            </a:r>
            <a:r>
              <a:rPr lang="en-US" sz="6000" b="1" dirty="0">
                <a:solidFill>
                  <a:srgbClr val="FF0000"/>
                </a:solidFill>
              </a:rPr>
              <a:t>HTML</a:t>
            </a:r>
            <a:r>
              <a:rPr lang="en-US" sz="6000" b="1" dirty="0"/>
              <a:t>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E046C6C-6291-1DEB-A514-973625422105}"/>
              </a:ext>
            </a:extLst>
          </p:cNvPr>
          <p:cNvSpPr/>
          <p:nvPr/>
        </p:nvSpPr>
        <p:spPr>
          <a:xfrm rot="10560024">
            <a:off x="9808345" y="-2399692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51000" y="2113290"/>
            <a:ext cx="977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HTML, standing for Hyper Text Markup Language; is an </a:t>
            </a:r>
            <a:r>
              <a:rPr lang="en-US" sz="4400" b="1" dirty="0">
                <a:solidFill>
                  <a:srgbClr val="FF0000"/>
                </a:solidFill>
              </a:rPr>
              <a:t>scripting</a:t>
            </a:r>
            <a:r>
              <a:rPr lang="en-US" sz="4400" b="1" dirty="0"/>
              <a:t> language(*not programming) used to write/script the frontend of the webpages.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4F031E-6A2B-3B95-5535-588361F0894B}"/>
              </a:ext>
            </a:extLst>
          </p:cNvPr>
          <p:cNvSpPr/>
          <p:nvPr/>
        </p:nvSpPr>
        <p:spPr>
          <a:xfrm rot="10800000">
            <a:off x="5333624" y="5886070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51000" y="2113290"/>
            <a:ext cx="977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HTML is composed of </a:t>
            </a:r>
            <a:r>
              <a:rPr lang="en-US" sz="4400" b="1" dirty="0">
                <a:solidFill>
                  <a:srgbClr val="FF0000"/>
                </a:solidFill>
              </a:rPr>
              <a:t>tags</a:t>
            </a:r>
            <a:r>
              <a:rPr lang="en-US" sz="4400" b="1" dirty="0"/>
              <a:t>, which are special type of text; </a:t>
            </a:r>
            <a:r>
              <a:rPr lang="en-US" sz="4400" b="1" dirty="0" err="1"/>
              <a:t>inclosed</a:t>
            </a:r>
            <a:r>
              <a:rPr lang="en-US" sz="4400" b="1" dirty="0"/>
              <a:t> within less-than and greater-than sign (“&lt;” &amp; “&gt;”)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221E2BD-8841-E2C5-E2A7-FC7D16613246}"/>
              </a:ext>
            </a:extLst>
          </p:cNvPr>
          <p:cNvSpPr/>
          <p:nvPr/>
        </p:nvSpPr>
        <p:spPr>
          <a:xfrm rot="10800000">
            <a:off x="5158527" y="6664282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51000" y="2113290"/>
            <a:ext cx="977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HTML defines the webpage in different </a:t>
            </a:r>
            <a:r>
              <a:rPr lang="en-US" sz="4400" b="1" dirty="0">
                <a:solidFill>
                  <a:srgbClr val="FF0000"/>
                </a:solidFill>
              </a:rPr>
              <a:t>sections</a:t>
            </a:r>
            <a:r>
              <a:rPr lang="en-US" sz="4400" b="1" dirty="0"/>
              <a:t>, and each section has different tags.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8A6FE0B-4567-78BC-3AFD-88F02F13A32B}"/>
              </a:ext>
            </a:extLst>
          </p:cNvPr>
          <p:cNvSpPr/>
          <p:nvPr/>
        </p:nvSpPr>
        <p:spPr>
          <a:xfrm rot="10800000">
            <a:off x="5314169" y="6970420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1651000" y="2113290"/>
            <a:ext cx="977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Let’s </a:t>
            </a:r>
            <a:r>
              <a:rPr lang="en-US" sz="4400" b="1" dirty="0">
                <a:solidFill>
                  <a:srgbClr val="FF0000"/>
                </a:solidFill>
              </a:rPr>
              <a:t>explore</a:t>
            </a:r>
            <a:r>
              <a:rPr lang="en-US" sz="4400" b="1" dirty="0"/>
              <a:t> some sections and few tags within them.</a:t>
            </a:r>
          </a:p>
        </p:txBody>
      </p:sp>
    </p:spTree>
    <p:extLst>
      <p:ext uri="{BB962C8B-B14F-4D97-AF65-F5344CB8AC3E}">
        <p14:creationId xmlns:p14="http://schemas.microsoft.com/office/powerpoint/2010/main" val="233268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4292600" y="2511843"/>
            <a:ext cx="977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/>
              <a:t>Head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/>
              <a:t>Body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5DF4A-1609-C7B0-422F-A9D7C96A7131}"/>
              </a:ext>
            </a:extLst>
          </p:cNvPr>
          <p:cNvSpPr txBox="1"/>
          <p:nvPr/>
        </p:nvSpPr>
        <p:spPr>
          <a:xfrm>
            <a:off x="2222500" y="1570385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Some pre-defined sections:</a:t>
            </a:r>
          </a:p>
        </p:txBody>
      </p:sp>
    </p:spTree>
    <p:extLst>
      <p:ext uri="{BB962C8B-B14F-4D97-AF65-F5344CB8AC3E}">
        <p14:creationId xmlns:p14="http://schemas.microsoft.com/office/powerpoint/2010/main" val="5868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9297B-0A98-3F82-F234-4F355582A4A8}"/>
              </a:ext>
            </a:extLst>
          </p:cNvPr>
          <p:cNvSpPr txBox="1"/>
          <p:nvPr/>
        </p:nvSpPr>
        <p:spPr>
          <a:xfrm>
            <a:off x="4025900" y="390943"/>
            <a:ext cx="977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FF0000"/>
                </a:solidFill>
              </a:rPr>
              <a:t>Head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CFF79-5A10-CD27-A67A-C755D47EF036}"/>
              </a:ext>
            </a:extLst>
          </p:cNvPr>
          <p:cNvSpPr txBox="1"/>
          <p:nvPr/>
        </p:nvSpPr>
        <p:spPr>
          <a:xfrm>
            <a:off x="825500" y="2959100"/>
            <a:ext cx="1118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section contains tags, related to SEO, title, crawlers, linking external files, styles.</a:t>
            </a:r>
          </a:p>
        </p:txBody>
      </p:sp>
    </p:spTree>
    <p:extLst>
      <p:ext uri="{BB962C8B-B14F-4D97-AF65-F5344CB8AC3E}">
        <p14:creationId xmlns:p14="http://schemas.microsoft.com/office/powerpoint/2010/main" val="320093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9297B-0A98-3F82-F234-4F355582A4A8}"/>
              </a:ext>
            </a:extLst>
          </p:cNvPr>
          <p:cNvSpPr txBox="1"/>
          <p:nvPr/>
        </p:nvSpPr>
        <p:spPr>
          <a:xfrm>
            <a:off x="4025900" y="390943"/>
            <a:ext cx="977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FF0000"/>
                </a:solidFill>
              </a:rPr>
              <a:t>Head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AF549-A140-3253-97EF-AC474BA5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57" y="4573503"/>
            <a:ext cx="7773485" cy="64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41A51-9FA1-F8CA-AC57-63DE78859552}"/>
              </a:ext>
            </a:extLst>
          </p:cNvPr>
          <p:cNvSpPr txBox="1"/>
          <p:nvPr/>
        </p:nvSpPr>
        <p:spPr>
          <a:xfrm>
            <a:off x="2006057" y="2905780"/>
            <a:ext cx="84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part of the website is described in the head section.</a:t>
            </a:r>
          </a:p>
        </p:txBody>
      </p:sp>
    </p:spTree>
    <p:extLst>
      <p:ext uri="{BB962C8B-B14F-4D97-AF65-F5344CB8AC3E}">
        <p14:creationId xmlns:p14="http://schemas.microsoft.com/office/powerpoint/2010/main" val="1262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B96EC-4E7C-0FE8-3D2D-E789AE8D1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862136"/>
            <a:ext cx="8610600" cy="4843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F5B5F-2C9E-6748-98BD-C61180436D19}"/>
              </a:ext>
            </a:extLst>
          </p:cNvPr>
          <p:cNvSpPr txBox="1"/>
          <p:nvPr/>
        </p:nvSpPr>
        <p:spPr>
          <a:xfrm>
            <a:off x="4025900" y="390943"/>
            <a:ext cx="977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FF0000"/>
                </a:solidFill>
              </a:rPr>
              <a:t>Head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A4F6C9-3A5B-9B31-5B0E-1B88AFF9A35E}"/>
                  </a:ext>
                </a:extLst>
              </p14:cNvPr>
              <p14:cNvContentPartPr/>
              <p14:nvPr/>
            </p14:nvContentPartPr>
            <p14:xfrm>
              <a:off x="1916223" y="1663408"/>
              <a:ext cx="1675080" cy="46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A4F6C9-3A5B-9B31-5B0E-1B88AFF9A3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7583" y="1654408"/>
                <a:ext cx="16927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E287F1-CFFF-06CD-7A24-B712A1AC829B}"/>
                  </a:ext>
                </a:extLst>
              </p14:cNvPr>
              <p14:cNvContentPartPr/>
              <p14:nvPr/>
            </p14:nvContentPartPr>
            <p14:xfrm>
              <a:off x="4398423" y="22329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E287F1-CFFF-06CD-7A24-B712A1AC8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9423" y="22242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FDA42D-4BE2-0DE9-B094-600A16E055BE}"/>
                  </a:ext>
                </a:extLst>
              </p14:cNvPr>
              <p14:cNvContentPartPr/>
              <p14:nvPr/>
            </p14:nvContentPartPr>
            <p14:xfrm>
              <a:off x="3050943" y="317612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FDA42D-4BE2-0DE9-B094-600A16E055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303" y="31671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62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AB5E-97DE-C1C1-8525-89507A104455}"/>
              </a:ext>
            </a:extLst>
          </p:cNvPr>
          <p:cNvSpPr txBox="1"/>
          <p:nvPr/>
        </p:nvSpPr>
        <p:spPr>
          <a:xfrm>
            <a:off x="4292600" y="2511843"/>
            <a:ext cx="977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/>
              <a:t>Head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/>
              <a:t>Body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5DF4A-1609-C7B0-422F-A9D7C96A7131}"/>
              </a:ext>
            </a:extLst>
          </p:cNvPr>
          <p:cNvSpPr txBox="1"/>
          <p:nvPr/>
        </p:nvSpPr>
        <p:spPr>
          <a:xfrm>
            <a:off x="2222500" y="1570385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Some pre-defined sections:</a:t>
            </a:r>
          </a:p>
        </p:txBody>
      </p:sp>
    </p:spTree>
    <p:extLst>
      <p:ext uri="{BB962C8B-B14F-4D97-AF65-F5344CB8AC3E}">
        <p14:creationId xmlns:p14="http://schemas.microsoft.com/office/powerpoint/2010/main" val="109115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9297B-0A98-3F82-F234-4F355582A4A8}"/>
              </a:ext>
            </a:extLst>
          </p:cNvPr>
          <p:cNvSpPr txBox="1"/>
          <p:nvPr/>
        </p:nvSpPr>
        <p:spPr>
          <a:xfrm>
            <a:off x="4035525" y="140686"/>
            <a:ext cx="977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FF0000"/>
                </a:solidFill>
              </a:rPr>
              <a:t>Body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41A51-9FA1-F8CA-AC57-63DE78859552}"/>
              </a:ext>
            </a:extLst>
          </p:cNvPr>
          <p:cNvSpPr txBox="1"/>
          <p:nvPr/>
        </p:nvSpPr>
        <p:spPr>
          <a:xfrm>
            <a:off x="1948306" y="1187126"/>
            <a:ext cx="84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part of the website is described in the body section.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9E9F5B-0CF3-235A-6C45-DF95F351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1" y="2014537"/>
            <a:ext cx="8610600" cy="4843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B771E1-0DF1-4C3E-3819-B1E5775AD160}"/>
              </a:ext>
            </a:extLst>
          </p:cNvPr>
          <p:cNvSpPr/>
          <p:nvPr/>
        </p:nvSpPr>
        <p:spPr>
          <a:xfrm>
            <a:off x="1665571" y="2512194"/>
            <a:ext cx="8610600" cy="4345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EF322-9241-752D-9BEB-2D916B2596EB}"/>
              </a:ext>
            </a:extLst>
          </p:cNvPr>
          <p:cNvSpPr txBox="1"/>
          <p:nvPr/>
        </p:nvSpPr>
        <p:spPr>
          <a:xfrm>
            <a:off x="800100" y="1305341"/>
            <a:ext cx="1059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Initially, that was all about websites. The sites used to be </a:t>
            </a:r>
            <a:r>
              <a:rPr lang="en-US" sz="5400" b="1" dirty="0">
                <a:solidFill>
                  <a:srgbClr val="FF0000"/>
                </a:solidFill>
              </a:rPr>
              <a:t>static</a:t>
            </a:r>
            <a:r>
              <a:rPr lang="en-US" sz="5400" b="1" dirty="0"/>
              <a:t> (i.e. the page used to be the same throughout the time you were in the site.)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5D46BFD-CECC-9EF7-B2F8-8C9BCF9DDADD}"/>
              </a:ext>
            </a:extLst>
          </p:cNvPr>
          <p:cNvSpPr/>
          <p:nvPr/>
        </p:nvSpPr>
        <p:spPr>
          <a:xfrm rot="10560024">
            <a:off x="10080720" y="-648714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DF065-588A-B724-D720-25E1E4A1B81D}"/>
              </a:ext>
            </a:extLst>
          </p:cNvPr>
          <p:cNvSpPr txBox="1"/>
          <p:nvPr/>
        </p:nvSpPr>
        <p:spPr>
          <a:xfrm>
            <a:off x="1953929" y="2406315"/>
            <a:ext cx="9625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/>
              <a:t>Now, let’s see the basic structure of a </a:t>
            </a:r>
            <a:r>
              <a:rPr lang="en-US" sz="5600" dirty="0">
                <a:solidFill>
                  <a:srgbClr val="FF0000"/>
                </a:solidFill>
              </a:rPr>
              <a:t>HTML</a:t>
            </a:r>
            <a:r>
              <a:rPr lang="en-US" sz="5600" dirty="0"/>
              <a:t> script.</a:t>
            </a:r>
          </a:p>
        </p:txBody>
      </p:sp>
    </p:spTree>
    <p:extLst>
      <p:ext uri="{BB962C8B-B14F-4D97-AF65-F5344CB8AC3E}">
        <p14:creationId xmlns:p14="http://schemas.microsoft.com/office/powerpoint/2010/main" val="270259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F95B6-02BD-154C-9FE8-A87F0113CBD6}"/>
              </a:ext>
            </a:extLst>
          </p:cNvPr>
          <p:cNvSpPr txBox="1"/>
          <p:nvPr/>
        </p:nvSpPr>
        <p:spPr>
          <a:xfrm>
            <a:off x="786841" y="80712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First, we start off by starting and closing a *universal tag.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&lt;html&gt;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&lt;/html&gt;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38586-2299-D225-4247-73277E30FC7E}"/>
              </a:ext>
            </a:extLst>
          </p:cNvPr>
          <p:cNvSpPr txBox="1"/>
          <p:nvPr/>
        </p:nvSpPr>
        <p:spPr>
          <a:xfrm>
            <a:off x="1647975" y="4571999"/>
            <a:ext cx="8490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upper one is called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opening tag</a:t>
            </a:r>
            <a:r>
              <a:rPr lang="en-US" sz="2400" dirty="0"/>
              <a:t>, while the second one is called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closing tag</a:t>
            </a:r>
            <a:r>
              <a:rPr lang="en-US" sz="2400" dirty="0"/>
              <a:t>. Think of it like braces, &lt;html&gt; is “(” and &lt;/html&gt; is “)”. Now, we can put other tags inside them.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A692663-F04E-6D25-5D0F-D02D834CE706}"/>
              </a:ext>
            </a:extLst>
          </p:cNvPr>
          <p:cNvCxnSpPr>
            <a:cxnSpLocks/>
          </p:cNvCxnSpPr>
          <p:nvPr/>
        </p:nvCxnSpPr>
        <p:spPr>
          <a:xfrm rot="10800000">
            <a:off x="2090078" y="2361462"/>
            <a:ext cx="3326515" cy="2325948"/>
          </a:xfrm>
          <a:prstGeom prst="bentConnector3">
            <a:avLst>
              <a:gd name="adj1" fmla="val -1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53FF37-4845-B189-C213-A26F5A03E7A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1367161" y="3870664"/>
            <a:ext cx="280814" cy="13015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86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AD4AE-F8CF-9D92-FA95-B92E11E8F404}"/>
              </a:ext>
            </a:extLst>
          </p:cNvPr>
          <p:cNvSpPr txBox="1"/>
          <p:nvPr/>
        </p:nvSpPr>
        <p:spPr>
          <a:xfrm>
            <a:off x="1455938" y="701335"/>
            <a:ext cx="854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Now, we can define those sections we discussed before;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F3A63-ABFC-336C-CA6A-9EDB1BFD8B06}"/>
              </a:ext>
            </a:extLst>
          </p:cNvPr>
          <p:cNvSpPr txBox="1"/>
          <p:nvPr/>
        </p:nvSpPr>
        <p:spPr>
          <a:xfrm>
            <a:off x="1555812" y="1836756"/>
            <a:ext cx="6094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&lt;html&gt;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B050"/>
                </a:solidFill>
              </a:rPr>
              <a:t>   &lt;head&gt;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&lt;/head&gt;</a:t>
            </a:r>
          </a:p>
          <a:p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   &lt;body&gt;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   &lt;/body&gt;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89A1A39-6D36-D8B8-60DE-A7996E79A311}"/>
              </a:ext>
            </a:extLst>
          </p:cNvPr>
          <p:cNvSpPr/>
          <p:nvPr/>
        </p:nvSpPr>
        <p:spPr>
          <a:xfrm>
            <a:off x="2895600" y="4196280"/>
            <a:ext cx="1047565" cy="949911"/>
          </a:xfrm>
          <a:prstGeom prst="rightBrace">
            <a:avLst>
              <a:gd name="adj1" fmla="val 24066"/>
              <a:gd name="adj2" fmla="val 48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D63B952-B119-7338-B067-5A0AA64A098B}"/>
              </a:ext>
            </a:extLst>
          </p:cNvPr>
          <p:cNvSpPr/>
          <p:nvPr/>
        </p:nvSpPr>
        <p:spPr>
          <a:xfrm>
            <a:off x="2895600" y="2868967"/>
            <a:ext cx="1047565" cy="949911"/>
          </a:xfrm>
          <a:prstGeom prst="rightBrace">
            <a:avLst>
              <a:gd name="adj1" fmla="val 24066"/>
              <a:gd name="adj2" fmla="val 48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9D349-C17B-D34E-8088-79A0B1401BDE}"/>
              </a:ext>
            </a:extLst>
          </p:cNvPr>
          <p:cNvSpPr txBox="1"/>
          <p:nvPr/>
        </p:nvSpPr>
        <p:spPr>
          <a:xfrm flipH="1">
            <a:off x="4022915" y="2953304"/>
            <a:ext cx="26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Head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D548-C0B9-1507-10BB-6CCB04AF4592}"/>
              </a:ext>
            </a:extLst>
          </p:cNvPr>
          <p:cNvSpPr txBox="1"/>
          <p:nvPr/>
        </p:nvSpPr>
        <p:spPr>
          <a:xfrm flipH="1">
            <a:off x="4022915" y="4348069"/>
            <a:ext cx="26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Body section</a:t>
            </a:r>
          </a:p>
        </p:txBody>
      </p:sp>
    </p:spTree>
    <p:extLst>
      <p:ext uri="{BB962C8B-B14F-4D97-AF65-F5344CB8AC3E}">
        <p14:creationId xmlns:p14="http://schemas.microsoft.com/office/powerpoint/2010/main" val="2081847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AD4AE-F8CF-9D92-FA95-B92E11E8F404}"/>
              </a:ext>
            </a:extLst>
          </p:cNvPr>
          <p:cNvSpPr txBox="1"/>
          <p:nvPr/>
        </p:nvSpPr>
        <p:spPr>
          <a:xfrm>
            <a:off x="1455938" y="701335"/>
            <a:ext cx="8549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saw earlier, we can define the title and other stuffs inside the head section.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6DF9F-DDBA-2C7E-349E-650927DE857B}"/>
              </a:ext>
            </a:extLst>
          </p:cNvPr>
          <p:cNvSpPr txBox="1"/>
          <p:nvPr/>
        </p:nvSpPr>
        <p:spPr>
          <a:xfrm>
            <a:off x="1455938" y="1870437"/>
            <a:ext cx="60945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&lt;html&gt;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B050"/>
                </a:solidFill>
              </a:rPr>
              <a:t>	&lt;head&gt;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	</a:t>
            </a:r>
            <a:r>
              <a:rPr lang="en-US" sz="2800" b="1" dirty="0">
                <a:solidFill>
                  <a:srgbClr val="92D050"/>
                </a:solidFill>
              </a:rPr>
              <a:t>&lt;title&gt; sample title &lt;/title&gt;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&lt;/head&gt;</a:t>
            </a:r>
          </a:p>
          <a:p>
            <a:endParaRPr lang="en-US" sz="2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	&lt;body&gt;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	&lt;/body&gt;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9867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FB09E-A10D-5762-36A3-E47C10783EF9}"/>
              </a:ext>
            </a:extLst>
          </p:cNvPr>
          <p:cNvSpPr txBox="1"/>
          <p:nvPr/>
        </p:nvSpPr>
        <p:spPr>
          <a:xfrm>
            <a:off x="1837678" y="1154097"/>
            <a:ext cx="851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observe this specific line of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B61B-766B-D32B-80D3-E7375770AF61}"/>
              </a:ext>
            </a:extLst>
          </p:cNvPr>
          <p:cNvSpPr txBox="1"/>
          <p:nvPr/>
        </p:nvSpPr>
        <p:spPr>
          <a:xfrm>
            <a:off x="2843074" y="209245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&lt;title&gt; sample title &lt;/title&gt;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7F508E-F446-A0C5-6E5B-78E4FE0EA5D0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1608710" y="2583034"/>
            <a:ext cx="1463333" cy="10053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53594-52EE-251E-1C8F-749ADA2CEB77}"/>
              </a:ext>
            </a:extLst>
          </p:cNvPr>
          <p:cNvCxnSpPr/>
          <p:nvPr/>
        </p:nvCxnSpPr>
        <p:spPr>
          <a:xfrm rot="16200000" flipV="1">
            <a:off x="6645678" y="2650726"/>
            <a:ext cx="1951605" cy="1358283"/>
          </a:xfrm>
          <a:prstGeom prst="bentConnector3">
            <a:avLst>
              <a:gd name="adj1" fmla="val 100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8E0F4A-91AE-CF86-A480-E637B371DF6F}"/>
              </a:ext>
            </a:extLst>
          </p:cNvPr>
          <p:cNvSpPr txBox="1"/>
          <p:nvPr/>
        </p:nvSpPr>
        <p:spPr>
          <a:xfrm>
            <a:off x="1083076" y="3817399"/>
            <a:ext cx="18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F6D24-A097-E3C1-8B64-4038157008D2}"/>
              </a:ext>
            </a:extLst>
          </p:cNvPr>
          <p:cNvSpPr txBox="1"/>
          <p:nvPr/>
        </p:nvSpPr>
        <p:spPr>
          <a:xfrm>
            <a:off x="7529744" y="4330539"/>
            <a:ext cx="18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5F19A1D-EC1B-EB13-5B64-5940D3DAFF0E}"/>
              </a:ext>
            </a:extLst>
          </p:cNvPr>
          <p:cNvSpPr/>
          <p:nvPr/>
        </p:nvSpPr>
        <p:spPr>
          <a:xfrm rot="5400000">
            <a:off x="4009378" y="2552422"/>
            <a:ext cx="1766657" cy="18931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310B9-71E9-025C-775D-AC8100332707}"/>
              </a:ext>
            </a:extLst>
          </p:cNvPr>
          <p:cNvSpPr txBox="1"/>
          <p:nvPr/>
        </p:nvSpPr>
        <p:spPr>
          <a:xfrm>
            <a:off x="3997171" y="4515205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to be displayed as title.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8BB5C73-C617-9E8F-9BF5-746A4C209D82}"/>
              </a:ext>
            </a:extLst>
          </p:cNvPr>
          <p:cNvSpPr/>
          <p:nvPr/>
        </p:nvSpPr>
        <p:spPr>
          <a:xfrm rot="10800000">
            <a:off x="2379822" y="8240898"/>
            <a:ext cx="4767308" cy="4989250"/>
          </a:xfrm>
          <a:prstGeom prst="triangl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E5953B2-6414-A88A-8713-D879791766EB}"/>
              </a:ext>
            </a:extLst>
          </p:cNvPr>
          <p:cNvSpPr/>
          <p:nvPr/>
        </p:nvSpPr>
        <p:spPr>
          <a:xfrm rot="478240">
            <a:off x="1500926" y="1566988"/>
            <a:ext cx="4246988" cy="4444706"/>
          </a:xfrm>
          <a:prstGeom prst="triangle">
            <a:avLst>
              <a:gd name="adj" fmla="val 50000"/>
            </a:avLst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CFAA5-8761-29B6-D0D7-8A2726E9C475}"/>
              </a:ext>
            </a:extLst>
          </p:cNvPr>
          <p:cNvSpPr txBox="1"/>
          <p:nvPr/>
        </p:nvSpPr>
        <p:spPr>
          <a:xfrm>
            <a:off x="6945550" y="1459149"/>
            <a:ext cx="2237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Still alive</a:t>
            </a:r>
          </a:p>
        </p:txBody>
      </p:sp>
    </p:spTree>
    <p:extLst>
      <p:ext uri="{BB962C8B-B14F-4D97-AF65-F5344CB8AC3E}">
        <p14:creationId xmlns:p14="http://schemas.microsoft.com/office/powerpoint/2010/main" val="42383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3B25F-FA34-2768-F019-EBD92F5E7C5C}"/>
              </a:ext>
            </a:extLst>
          </p:cNvPr>
          <p:cNvSpPr txBox="1"/>
          <p:nvPr/>
        </p:nvSpPr>
        <p:spPr>
          <a:xfrm>
            <a:off x="800100" y="1305341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But now, we are able to create more dynamic pages, thanks to these </a:t>
            </a:r>
            <a:r>
              <a:rPr lang="en-US" sz="5400" b="1" dirty="0" err="1"/>
              <a:t>awsome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rgbClr val="FF0000"/>
                </a:solidFill>
              </a:rPr>
              <a:t>backend</a:t>
            </a:r>
            <a:r>
              <a:rPr lang="en-US" sz="5400" b="1" dirty="0"/>
              <a:t> programming languages and web servers.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83BEEF7-ED3E-2192-CF50-9B649AFB8AC6}"/>
              </a:ext>
            </a:extLst>
          </p:cNvPr>
          <p:cNvSpPr/>
          <p:nvPr/>
        </p:nvSpPr>
        <p:spPr>
          <a:xfrm rot="14366075">
            <a:off x="9321962" y="3447141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E24646A-DCBE-55C8-4616-2BCA7D446BE0}"/>
              </a:ext>
            </a:extLst>
          </p:cNvPr>
          <p:cNvSpPr/>
          <p:nvPr/>
        </p:nvSpPr>
        <p:spPr>
          <a:xfrm rot="18868041">
            <a:off x="9321961" y="3447142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68E87-A70B-2837-122A-902615E95568}"/>
              </a:ext>
            </a:extLst>
          </p:cNvPr>
          <p:cNvSpPr txBox="1"/>
          <p:nvPr/>
        </p:nvSpPr>
        <p:spPr>
          <a:xfrm>
            <a:off x="800100" y="1572041"/>
            <a:ext cx="1059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Now, the pages are often changing, take your </a:t>
            </a:r>
            <a:r>
              <a:rPr lang="en-US" sz="5400" b="1" dirty="0" err="1">
                <a:solidFill>
                  <a:srgbClr val="FF0000"/>
                </a:solidFill>
              </a:rPr>
              <a:t>facebook</a:t>
            </a:r>
            <a:r>
              <a:rPr lang="en-US" sz="5400" b="1" dirty="0">
                <a:solidFill>
                  <a:srgbClr val="FF0000"/>
                </a:solidFill>
              </a:rPr>
              <a:t> feed </a:t>
            </a:r>
            <a:r>
              <a:rPr lang="en-US" sz="5400" b="1" dirty="0"/>
              <a:t>for instance. Let’s stick with the idea of the </a:t>
            </a:r>
            <a:r>
              <a:rPr lang="en-US" sz="5400" b="1" dirty="0" err="1"/>
              <a:t>facebook</a:t>
            </a:r>
            <a:r>
              <a:rPr lang="en-US" sz="5400" b="1" dirty="0"/>
              <a:t> feed and explore few more things.</a:t>
            </a:r>
          </a:p>
        </p:txBody>
      </p:sp>
    </p:spTree>
    <p:extLst>
      <p:ext uri="{BB962C8B-B14F-4D97-AF65-F5344CB8AC3E}">
        <p14:creationId xmlns:p14="http://schemas.microsoft.com/office/powerpoint/2010/main" val="398188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8319D-DFFA-20EB-8627-407C784693F2}"/>
              </a:ext>
            </a:extLst>
          </p:cNvPr>
          <p:cNvSpPr txBox="1"/>
          <p:nvPr/>
        </p:nvSpPr>
        <p:spPr>
          <a:xfrm>
            <a:off x="800100" y="1305341"/>
            <a:ext cx="1059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Now, when you go to your browser and type `www.facebook.com` and hit enter, the browser sends an </a:t>
            </a:r>
            <a:r>
              <a:rPr lang="en-US" sz="5400" b="1" dirty="0">
                <a:solidFill>
                  <a:srgbClr val="FF0000"/>
                </a:solidFill>
              </a:rPr>
              <a:t>request</a:t>
            </a:r>
            <a:r>
              <a:rPr lang="en-US" sz="5400" b="1" dirty="0"/>
              <a:t> to the web-server of </a:t>
            </a:r>
            <a:r>
              <a:rPr lang="en-US" sz="5400" b="1" dirty="0" err="1"/>
              <a:t>facebook</a:t>
            </a:r>
            <a:r>
              <a:rPr lang="en-US" sz="5400" b="1" dirty="0"/>
              <a:t>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F91D6D-45F6-5634-0063-77958CE9607E}"/>
              </a:ext>
            </a:extLst>
          </p:cNvPr>
          <p:cNvSpPr/>
          <p:nvPr/>
        </p:nvSpPr>
        <p:spPr>
          <a:xfrm rot="18868041">
            <a:off x="10022352" y="4363376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8319D-DFFA-20EB-8627-407C784693F2}"/>
              </a:ext>
            </a:extLst>
          </p:cNvPr>
          <p:cNvSpPr txBox="1"/>
          <p:nvPr/>
        </p:nvSpPr>
        <p:spPr>
          <a:xfrm>
            <a:off x="800100" y="1775241"/>
            <a:ext cx="1059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The web-server acknowledges the request and sends back the </a:t>
            </a:r>
            <a:r>
              <a:rPr lang="en-US" sz="5400" b="1" dirty="0">
                <a:solidFill>
                  <a:srgbClr val="FF0000"/>
                </a:solidFill>
              </a:rPr>
              <a:t>assets</a:t>
            </a:r>
            <a:r>
              <a:rPr lang="en-US" sz="5400" b="1" dirty="0"/>
              <a:t> as requested by the browser.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A89207F-66E1-AE5B-EDD5-A53844F4424B}"/>
              </a:ext>
            </a:extLst>
          </p:cNvPr>
          <p:cNvSpPr/>
          <p:nvPr/>
        </p:nvSpPr>
        <p:spPr>
          <a:xfrm rot="19865516">
            <a:off x="1559288" y="5201997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8319D-DFFA-20EB-8627-407C784693F2}"/>
              </a:ext>
            </a:extLst>
          </p:cNvPr>
          <p:cNvSpPr txBox="1"/>
          <p:nvPr/>
        </p:nvSpPr>
        <p:spPr>
          <a:xfrm>
            <a:off x="800100" y="1305341"/>
            <a:ext cx="1059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The asset, in this sense; is the </a:t>
            </a:r>
            <a:r>
              <a:rPr lang="en-US" sz="5400" b="1" dirty="0">
                <a:solidFill>
                  <a:srgbClr val="FF0000"/>
                </a:solidFill>
              </a:rPr>
              <a:t>HTML</a:t>
            </a:r>
            <a:r>
              <a:rPr lang="en-US" sz="5400" b="1" dirty="0"/>
              <a:t> code predefined by the </a:t>
            </a:r>
            <a:r>
              <a:rPr lang="en-US" sz="5400" b="1" dirty="0" err="1"/>
              <a:t>facebook</a:t>
            </a:r>
            <a:r>
              <a:rPr lang="en-US" sz="5400" b="1" dirty="0"/>
              <a:t> developers.</a:t>
            </a:r>
          </a:p>
          <a:p>
            <a:endParaRPr lang="en-US" sz="5400" b="1" dirty="0"/>
          </a:p>
          <a:p>
            <a:r>
              <a:rPr lang="en-US" sz="5400" b="1" dirty="0"/>
              <a:t>Confused? Don’t worry, you will get this !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7BD4242-421F-9C14-3BC4-6443CCA3457C}"/>
              </a:ext>
            </a:extLst>
          </p:cNvPr>
          <p:cNvSpPr/>
          <p:nvPr/>
        </p:nvSpPr>
        <p:spPr>
          <a:xfrm rot="2025841">
            <a:off x="1559288" y="5201997"/>
            <a:ext cx="4767308" cy="4989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1016</Words>
  <Application>Microsoft Office PowerPoint</Application>
  <PresentationFormat>Widescreen</PresentationFormat>
  <Paragraphs>143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Hello there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 !</dc:title>
  <dc:creator>Utsab Kafle</dc:creator>
  <cp:lastModifiedBy>Utsab Kafle</cp:lastModifiedBy>
  <cp:revision>10</cp:revision>
  <dcterms:created xsi:type="dcterms:W3CDTF">2023-02-05T05:33:53Z</dcterms:created>
  <dcterms:modified xsi:type="dcterms:W3CDTF">2023-02-06T05:26:35Z</dcterms:modified>
</cp:coreProperties>
</file>