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82" d="100"/>
          <a:sy n="82" d="100"/>
        </p:scale>
        <p:origin x="605" y="58"/>
      </p:cViewPr>
      <p:guideLst>
        <p:guide orient="horz" pos="2160"/>
        <p:guide pos="3840"/>
      </p:guideLst>
    </p:cSldViewPr>
  </p:slideViewPr>
  <p:outlineViewPr>
    <p:cViewPr>
      <p:scale>
        <a:sx n="33" d="100"/>
        <a:sy n="33" d="100"/>
      </p:scale>
      <p:origin x="0" y="0"/>
    </p:cViewPr>
  </p:outlineViewPr>
  <p:notesTextViewPr>
    <p:cViewPr>
      <p:scale>
        <a:sx n="3" d="2"/>
        <a:sy n="3" d="2"/>
      </p:scale>
      <p:origin x="0" y="-19"/>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sav panchal" userId="1ada9eebb5e835f7" providerId="LiveId" clId="{7FF9B8C1-065A-4CF7-9E9F-3560893CA459}"/>
    <pc:docChg chg="undo custSel modSld">
      <pc:chgData name="utsav panchal" userId="1ada9eebb5e835f7" providerId="LiveId" clId="{7FF9B8C1-065A-4CF7-9E9F-3560893CA459}" dt="2021-07-06T04:43:28.576" v="640" actId="20577"/>
      <pc:docMkLst>
        <pc:docMk/>
      </pc:docMkLst>
      <pc:sldChg chg="modSp mod">
        <pc:chgData name="utsav panchal" userId="1ada9eebb5e835f7" providerId="LiveId" clId="{7FF9B8C1-065A-4CF7-9E9F-3560893CA459}" dt="2021-07-06T04:43:28.576" v="640" actId="20577"/>
        <pc:sldMkLst>
          <pc:docMk/>
          <pc:sldMk cId="3669319244" sldId="362"/>
        </pc:sldMkLst>
        <pc:spChg chg="mod">
          <ac:chgData name="utsav panchal" userId="1ada9eebb5e835f7" providerId="LiveId" clId="{7FF9B8C1-065A-4CF7-9E9F-3560893CA459}" dt="2021-07-06T04:43:28.576" v="640" actId="20577"/>
          <ac:spMkLst>
            <pc:docMk/>
            <pc:sldMk cId="3669319244" sldId="362"/>
            <ac:spMk id="4" creationId="{0E5F306D-D033-0749-8A8A-0FBDE0003FE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7/6/2021</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7/6/2021</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2" name="Object 1" hidden="1"/>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19" name="Object 18" hidden="1">
                        <a:extLst>
                          <a:ext uri="{FF2B5EF4-FFF2-40B4-BE49-F238E27FC236}">
                            <a16:creationId xmlns:a16="http://schemas.microsoft.com/office/drawing/2014/main" id="{F175E5EF-88C5-8540-8908-177466FA5B24}"/>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861249" y="1166327"/>
            <a:ext cx="6700751" cy="5159828"/>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703020202090204" pitchFamily="34" charset="0"/>
              </a:rPr>
              <a:t>Situation</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PowerCo is a major gas and electric utility that supplies to corporate, SME and residents. </a:t>
            </a: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Complications</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There is a significant customer churn, especially in the SME segment.</a:t>
            </a: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Question</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Churn is driven by customer’s price sensitivity. The client wants to try discounting strategy. </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Offering a 20% discount in SME sector would reduce the churn.</a:t>
            </a:r>
          </a:p>
          <a:p>
            <a:pPr marL="108000" lvl="1" indent="0">
              <a:lnSpc>
                <a:spcPct val="100000"/>
              </a:lnSpc>
              <a:spcAft>
                <a:spcPts val="0"/>
              </a:spcAft>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Solution</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20% discount is not enough to prevent churn.</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We have to change the level of discount offered and predict the response of customers based on how much their discount affects price, revenue and margin.</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TotalTime>
  <Words>108</Words>
  <Application>Microsoft Office PowerPoint</Application>
  <PresentationFormat>Widescreen</PresentationFormat>
  <Paragraphs>17</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 template</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utsav panchal</cp:lastModifiedBy>
  <cp:revision>448</cp:revision>
  <cp:lastPrinted>2016-04-06T18:59:25Z</cp:lastPrinted>
  <dcterms:created xsi:type="dcterms:W3CDTF">2016-11-04T11:46:04Z</dcterms:created>
  <dcterms:modified xsi:type="dcterms:W3CDTF">2021-07-06T04:43:43Z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