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gpFgEqCs9bvOkQEnzFmamk8py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3BA3A0-83C4-445D-8AD7-8B1E11FC002B}">
  <a:tblStyle styleId="{5A3BA3A0-83C4-445D-8AD7-8B1E11FC00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introduction-to-c-sharp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77d24a1f5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277d24a1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77d24a1f5_1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77d24a1f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https://www.geeksforgeeks.org/introduction-to-c-sharp/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hyperlink" Target="https://learn.microsoft.com/en-us/dotnet/csharp/language-reference/keywords/required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hyperlink" Target="https://learn.microsoft.com/en-us/dotnet/csharp/language-reference/keywords/const" TargetMode="External"/><Relationship Id="rId8" Type="http://schemas.openxmlformats.org/officeDocument/2006/relationships/hyperlink" Target="https://learn.microsoft.com/en-us/dotnet/csharp/language-reference/keywords/readonl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and Data Type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371500" y="923900"/>
            <a:ext cx="83349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Allowed in Variable Names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start the name with a letter(a-z, A-Z).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use numbers in the name, but not as the first character.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 use underscores in the name, and it can even be the first character.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C# is case-sensitive, so myVariable and MyVariable are different variables.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371500" y="2367500"/>
            <a:ext cx="83349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Not Allowed in Variable Names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 names cannot contain spaces. Use camelCase or underscores instead.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 names cannot begin with a number.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cannot use special characters like @, #, $, %, ^, &amp;, *, etc.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C# has certain reserved keywords (e.g., int, class, namespace, etc.) that you cannot use as variable names directly.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Hyphens are not allowed in variable names. Use underscores instead.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509176"/>
            <a:ext cx="61722" cy="1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0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7" name="Google Shape;157;p10"/>
          <p:cNvGraphicFramePr/>
          <p:nvPr/>
        </p:nvGraphicFramePr>
        <p:xfrm>
          <a:off x="229925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{5A3BA3A0-83C4-445D-8AD7-8B1E11FC002B}</a:tableStyleId>
              </a:tblPr>
              <a:tblGrid>
                <a:gridCol w="1303650"/>
                <a:gridCol w="2011500"/>
                <a:gridCol w="764100"/>
                <a:gridCol w="1471100"/>
                <a:gridCol w="3040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C# Data Type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Range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.NET Type	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 to 255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small positive numbers.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-128 to 127	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 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System.SByte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small signed integers.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-32,768 to 32,767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 bytes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System.Int16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small integers.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ushort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 to 65,535	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 bytes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System.UInt16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small positive integers.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-2,147,483,648 to 2,147,483,647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 bytes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System.Int32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Most commonly used for whole numbers.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 to 4,294,967,295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 bytes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System.UInt32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large positive numbers.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-9,223,372,036,854,775,808 to 9,223,372,036,854,775,807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 bytes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System.Int64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 very large integers.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7" name="Google Shape;167;p11"/>
          <p:cNvGraphicFramePr/>
          <p:nvPr/>
        </p:nvGraphicFramePr>
        <p:xfrm>
          <a:off x="229925" y="6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{5A3BA3A0-83C4-445D-8AD7-8B1E11FC002B}</a:tableStyleId>
              </a:tblPr>
              <a:tblGrid>
                <a:gridCol w="1303650"/>
                <a:gridCol w="2011500"/>
                <a:gridCol w="764100"/>
                <a:gridCol w="1471100"/>
                <a:gridCol w="3040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C# Data Type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Range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Size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.NET Type	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Notes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ulong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0 to 18,446,744,073,709,551,615	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8 bytes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System.UInt64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For very large positive numbers.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float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±1.5 × 10⁻⁴⁵ to ±3.4 × 10³⁸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4 bytes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System.Single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For floating-point numbers. Use f suffix (e.g., 3.14f).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double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±5.0 × 10⁻³²⁴ to ±1.7 × 10³⁰⁸	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8 bytes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System.Double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More precise than float. Default for decimal numbers.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decimal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±1.0 × 10⁻²⁸ to ±7.9 × 10²⁸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16 bytes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System.Decimal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Best for financial or monetary calculations. Use m suffix (e.g., 12.99m).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char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Any single Unicode character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2 bytes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System.Char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Use single quotes (e.g., 'A').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bool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true or false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1 byte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System.Boolean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For logical operations.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Nullable Types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371500" y="9025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Nullable Types in C#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C#, nullable types allow variables of value types (like int, double, bool, etc.) to hold a special value called null.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371500" y="18643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Why Use Nullable Types?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database query may return null for an empty field.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variable that hasn't been assigned a value yet might need to signify "no value."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19757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371500" y="2802150"/>
            <a:ext cx="833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How to Declare a Nullable Type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29663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623400" y="3217850"/>
            <a:ext cx="6376200" cy="4569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?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700" u="none" cap="none" strike="noStrike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0" i="1" lang="en" sz="1700" u="none" cap="none" strike="noStrike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Nullable integer</a:t>
            </a:r>
            <a:endParaRPr b="0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616500" y="3748525"/>
            <a:ext cx="6376200" cy="3732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Nullable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&lt;int&gt;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700" u="none" cap="none" strike="noStrike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b="0" i="1" lang="en" sz="1700" u="none" cap="none" strike="noStrike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Equivalent to int?</a:t>
            </a:r>
            <a:endParaRPr b="0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readonly and const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371500" y="913475"/>
            <a:ext cx="8334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const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constant 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a value that is known at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compile-time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never changes.</a:t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must be initialized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declared.</a:t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implicitly static,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meaning it belongs to the type (class/struct) rather than any instance.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850" y="76213"/>
            <a:ext cx="432826" cy="4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324300" y="2111550"/>
            <a:ext cx="6376200" cy="3732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data_type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field_name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700" u="none" cap="none" strike="noStrike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371500" y="2571750"/>
            <a:ext cx="8334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readonly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readonly field can only be assigned once, either:</a:t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the time of declaration.</a:t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Or, in the constructor (for instance fields).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7377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/>
        </p:nvSpPr>
        <p:spPr>
          <a:xfrm>
            <a:off x="324300" y="3822725"/>
            <a:ext cx="6376200" cy="3732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readonly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data_type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700" u="none" cap="none" strike="noStrike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field_name</a:t>
            </a:r>
            <a:r>
              <a:rPr b="0" i="0" lang="en" sz="17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0" i="0" sz="17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371500" y="4302400"/>
            <a:ext cx="283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const</a:t>
            </a:r>
            <a:endParaRPr b="0" i="0" sz="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8"/>
              </a:rPr>
              <a:t>readonly</a:t>
            </a:r>
            <a:endParaRPr b="0" i="0" sz="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required</a:t>
            </a:r>
            <a:endParaRPr b="0" i="0" sz="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Operators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371500" y="913200"/>
            <a:ext cx="83349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5091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371500" y="9025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Arithmetic Operators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Addition (+), Subtraction (-), Multiplication (*), Division (/), Modulus (%)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371500" y="18643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Why Use </a:t>
            </a: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Arithmetic </a:t>
            </a: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Types?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Arithmetic operators used to perform mathematical operations on numbers.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19757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371500" y="2802150"/>
            <a:ext cx="833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29663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623400" y="3217850"/>
            <a:ext cx="6376200" cy="8706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Addition (+), Subtraction (-), Multiplication (*), Division (/), Modulus (%)</a:t>
            </a:r>
            <a:endParaRPr sz="1700">
              <a:solidFill>
                <a:srgbClr val="0000F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Examples: a + b, a * b</a:t>
            </a:r>
            <a:endParaRPr sz="1700">
              <a:solidFill>
                <a:srgbClr val="0000F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77d24a1f5_1_16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g3277d24a1f5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277d24a1f5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277d24a1f5_1_16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g3277d24a1f5_1_16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Operators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g3277d24a1f5_1_16"/>
          <p:cNvSpPr txBox="1"/>
          <p:nvPr/>
        </p:nvSpPr>
        <p:spPr>
          <a:xfrm>
            <a:off x="371500" y="913200"/>
            <a:ext cx="83349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g3277d24a1f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277d24a1f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5091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277d24a1f5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277d24a1f5_1_16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g3277d24a1f5_1_16"/>
          <p:cNvSpPr txBox="1"/>
          <p:nvPr/>
        </p:nvSpPr>
        <p:spPr>
          <a:xfrm>
            <a:off x="371500" y="9025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Logical Operators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(&amp;&amp;), OR (||), NOT (!)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g3277d24a1f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277d24a1f5_1_16"/>
          <p:cNvSpPr txBox="1"/>
          <p:nvPr/>
        </p:nvSpPr>
        <p:spPr>
          <a:xfrm>
            <a:off x="371500" y="18643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Why Use </a:t>
            </a: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Logical </a:t>
            </a: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Types?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Logical operators are used for checking conditions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g3277d24a1f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19757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277d24a1f5_1_16"/>
          <p:cNvSpPr txBox="1"/>
          <p:nvPr/>
        </p:nvSpPr>
        <p:spPr>
          <a:xfrm>
            <a:off x="371500" y="2802150"/>
            <a:ext cx="833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g3277d24a1f5_1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29663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277d24a1f5_1_16"/>
          <p:cNvSpPr txBox="1"/>
          <p:nvPr/>
        </p:nvSpPr>
        <p:spPr>
          <a:xfrm>
            <a:off x="623400" y="3217850"/>
            <a:ext cx="6376200" cy="8706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Examples: a &amp;&amp; b, !a</a:t>
            </a:r>
            <a:endParaRPr sz="1700">
              <a:solidFill>
                <a:srgbClr val="0000F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77d24a1f5_1_39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g3277d24a1f5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277d24a1f5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277d24a1f5_1_39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g3277d24a1f5_1_39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Operators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g3277d24a1f5_1_39"/>
          <p:cNvSpPr txBox="1"/>
          <p:nvPr/>
        </p:nvSpPr>
        <p:spPr>
          <a:xfrm>
            <a:off x="371500" y="913200"/>
            <a:ext cx="83349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g3277d24a1f5_1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277d24a1f5_1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509176"/>
            <a:ext cx="61722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277d24a1f5_1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277d24a1f5_1_39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g3277d24a1f5_1_39"/>
          <p:cNvSpPr txBox="1"/>
          <p:nvPr/>
        </p:nvSpPr>
        <p:spPr>
          <a:xfrm>
            <a:off x="371500" y="9025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Assignment </a:t>
            </a: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Operators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 (&amp;&amp;), OR (||), NOT (!)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g3277d24a1f5_1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77d24a1f5_1_39"/>
          <p:cNvSpPr txBox="1"/>
          <p:nvPr/>
        </p:nvSpPr>
        <p:spPr>
          <a:xfrm>
            <a:off x="371500" y="1864325"/>
            <a:ext cx="8334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Why Use </a:t>
            </a: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Assignment </a:t>
            </a: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Types?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Basic Assignment (=): a = 5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Compound Assignments: Add and Assign (+=), Subtract and Assign (-=), Multiply and Assign (*=), etc.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g3277d24a1f5_1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19757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3277d24a1f5_1_39"/>
          <p:cNvSpPr txBox="1"/>
          <p:nvPr/>
        </p:nvSpPr>
        <p:spPr>
          <a:xfrm>
            <a:off x="371500" y="2802150"/>
            <a:ext cx="83349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Example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g3277d24a1f5_1_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578" y="2966376"/>
            <a:ext cx="59436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277d24a1f5_1_39"/>
          <p:cNvSpPr txBox="1"/>
          <p:nvPr/>
        </p:nvSpPr>
        <p:spPr>
          <a:xfrm>
            <a:off x="623400" y="3217850"/>
            <a:ext cx="6376200" cy="870600"/>
          </a:xfrm>
          <a:prstGeom prst="rect">
            <a:avLst/>
          </a:prstGeom>
          <a:solidFill>
            <a:srgbClr val="F2F8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Examples: a += 5, b *= 2</a:t>
            </a:r>
            <a:endParaRPr sz="1700">
              <a:solidFill>
                <a:srgbClr val="0000F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813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652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0" y="1959550"/>
            <a:ext cx="91440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Satisfaction</a:t>
            </a:r>
            <a:endParaRPr b="1" i="0" sz="4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Our Highest Priority</a:t>
            </a:r>
            <a:endParaRPr b="1" i="0" sz="4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5375" y="958600"/>
            <a:ext cx="789825" cy="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813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138" l="0" r="0" t="139"/>
          <a:stretch/>
        </p:blipFill>
        <p:spPr>
          <a:xfrm>
            <a:off x="0" y="0"/>
            <a:ext cx="91439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2" name="Google Shape;72;p4"/>
          <p:cNvGrpSpPr/>
          <p:nvPr/>
        </p:nvGrpSpPr>
        <p:grpSpPr>
          <a:xfrm>
            <a:off x="400492" y="1177050"/>
            <a:ext cx="2124583" cy="400200"/>
            <a:chOff x="400492" y="1177050"/>
            <a:chExt cx="2124583" cy="400200"/>
          </a:xfrm>
        </p:grpSpPr>
        <p:sp>
          <p:nvSpPr>
            <p:cNvPr id="73" name="Google Shape;73;p4"/>
            <p:cNvSpPr txBox="1"/>
            <p:nvPr/>
          </p:nvSpPr>
          <p:spPr>
            <a:xfrm>
              <a:off x="510275" y="1177050"/>
              <a:ext cx="20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Introduction</a:t>
              </a:r>
              <a:endParaRPr b="0" i="0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74" name="Google Shape;7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this session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294875" y="756732"/>
            <a:ext cx="681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we are learning in this session</a:t>
            </a:r>
            <a:endParaRPr b="1" i="0" sz="16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0" name="Google Shape;80;p4"/>
          <p:cNvGrpSpPr/>
          <p:nvPr/>
        </p:nvGrpSpPr>
        <p:grpSpPr>
          <a:xfrm>
            <a:off x="400492" y="1558050"/>
            <a:ext cx="2671183" cy="400200"/>
            <a:chOff x="400492" y="1177050"/>
            <a:chExt cx="2671183" cy="400200"/>
          </a:xfrm>
        </p:grpSpPr>
        <p:sp>
          <p:nvSpPr>
            <p:cNvPr id="81" name="Google Shape;81;p4"/>
            <p:cNvSpPr txBox="1"/>
            <p:nvPr/>
          </p:nvSpPr>
          <p:spPr>
            <a:xfrm>
              <a:off x="510275" y="1177050"/>
              <a:ext cx="256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Data Types and Variables</a:t>
              </a:r>
              <a:endParaRPr b="0" i="0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2" name="Google Shape;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4"/>
          <p:cNvGrpSpPr/>
          <p:nvPr/>
        </p:nvGrpSpPr>
        <p:grpSpPr>
          <a:xfrm>
            <a:off x="400492" y="1939050"/>
            <a:ext cx="2124583" cy="400200"/>
            <a:chOff x="400492" y="1177050"/>
            <a:chExt cx="2124583" cy="400200"/>
          </a:xfrm>
        </p:grpSpPr>
        <p:sp>
          <p:nvSpPr>
            <p:cNvPr id="84" name="Google Shape;84;p4"/>
            <p:cNvSpPr txBox="1"/>
            <p:nvPr/>
          </p:nvSpPr>
          <p:spPr>
            <a:xfrm>
              <a:off x="510275" y="1177050"/>
              <a:ext cx="20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222222"/>
                  </a:solidFill>
                  <a:latin typeface="Lato"/>
                  <a:ea typeface="Lato"/>
                  <a:cs typeface="Lato"/>
                  <a:sym typeface="Lato"/>
                </a:rPr>
                <a:t>Operators</a:t>
              </a:r>
              <a:endParaRPr b="0" i="0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5" name="Google Shape;8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492" y="1301037"/>
              <a:ext cx="61722" cy="1097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81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25" y="21536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Start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4572000" y="0"/>
            <a:ext cx="4572300" cy="5151300"/>
          </a:xfrm>
          <a:prstGeom prst="rect">
            <a:avLst/>
          </a:prstGeom>
          <a:solidFill>
            <a:srgbClr val="FF81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182350" y="2086950"/>
            <a:ext cx="3589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en" sz="46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Introduction</a:t>
            </a:r>
            <a:endParaRPr b="0" i="0" sz="4600" u="none" cap="none" strike="noStrike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50" y="44205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371500" y="913200"/>
            <a:ext cx="83349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is C#?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C# is pronounced "C-Sharp".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an object-oriented programming language created by Microsoft that runs on the .NET Framework.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C# has roots from the C family, and the language is close to other popular languages like C++ and Java.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first version was released in year 2002. The latest version, C# 13, was released in November 2024.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 txBox="1"/>
          <p:nvPr/>
        </p:nvSpPr>
        <p:spPr>
          <a:xfrm>
            <a:off x="386275" y="3190900"/>
            <a:ext cx="83349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C# is used for: 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Mobile applications, Desktop applications, Web applications, Web services, Web sites, Games, VR, Database applications, And much, much more!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3347376"/>
            <a:ext cx="61722" cy="1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371500" y="902525"/>
            <a:ext cx="8334900" cy="2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Why Use C#?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one of the most popular programming language in the world.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easy to learn and simple to use.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has a huge community support.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C# is an object oriented language which gives a clear structure to programs and allows code to be reused, lowering development costs.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C# is close to C, C++ and Java, it makes it easy for programmers to switch to C# or vice versa.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3143250" y="46325"/>
            <a:ext cx="227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Achieved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754" y="0"/>
            <a:ext cx="6151128" cy="58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774041"/>
            <a:ext cx="9144000" cy="36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3071696" y="4778448"/>
            <a:ext cx="29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www.bacancytechnology.com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2267074" y="13425"/>
            <a:ext cx="447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 and Data Type</a:t>
            </a:r>
            <a:endParaRPr b="1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371500" y="902525"/>
            <a:ext cx="83349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is a Variable?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 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 like a storage box where you can keep data. Each variable has: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Name: 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 you can refer to it (e.g., age, name).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Type: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 the computer knows what kind of data it will store (e.g., a number, a letter, or a true/false value).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</a:pP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Value: 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actual data you put into the box (e.g., 25 for age).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1061376"/>
            <a:ext cx="61722" cy="109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371500" y="2731375"/>
            <a:ext cx="8334900" cy="18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What is a Data Type?</a:t>
            </a:r>
            <a:endParaRPr b="1" i="0" sz="1400" u="none" cap="none" strike="noStrike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type</a:t>
            </a:r>
            <a:r>
              <a:rPr b="0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tells the computer what kind of data a variable will store. In C#, you must specify this when you create a variable. It ensures the variable behaves correctly (e.g., numbers can be added, and strings can be combined).</a:t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292" y="2890176"/>
            <a:ext cx="61722" cy="1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