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70" r:id="rId6"/>
    <p:sldId id="263" r:id="rId7"/>
    <p:sldId id="281" r:id="rId8"/>
    <p:sldId id="282" r:id="rId9"/>
    <p:sldId id="283" r:id="rId10"/>
    <p:sldId id="284" r:id="rId11"/>
    <p:sldId id="285" r:id="rId12"/>
    <p:sldId id="286" r:id="rId13"/>
    <p:sldId id="287" r:id="rId14"/>
    <p:sldId id="271" r:id="rId15"/>
    <p:sldId id="291" r:id="rId16"/>
    <p:sldId id="279" r:id="rId17"/>
    <p:sldId id="288" r:id="rId18"/>
    <p:sldId id="289" r:id="rId19"/>
    <p:sldId id="290" r:id="rId20"/>
    <p:sldId id="275" r:id="rId21"/>
    <p:sldId id="280" r:id="rId22"/>
    <p:sldId id="276" r:id="rId23"/>
  </p:sldIdLst>
  <p:sldSz cx="9144000" cy="5143500" type="screen16x9"/>
  <p:notesSz cx="6858000" cy="9144000"/>
  <p:embeddedFontLst>
    <p:embeddedFont>
      <p:font typeface="La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D4DBCF-77D6-4CEE-A755-C1948BE2A630}">
  <a:tblStyle styleId="{6FD4DBCF-77D6-4CEE-A755-C1948BE2A6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17ac6721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317ac6721a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442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533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473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746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7ac6721a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17ac6721a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7ac6721a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17ac6721a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841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9604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5968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0511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025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7ac6721a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317ac6721a0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5762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7767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651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7ac6721a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17ac6721a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7ac6721a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17ac6721a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50c50da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50c50da25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6071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558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306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a:stretch/>
        </p:blipFill>
        <p:spPr>
          <a:xfrm>
            <a:off x="0" y="4465"/>
            <a:ext cx="9144003" cy="513457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624" name="Google Shape;624;p4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625" name="Google Shape;625;p4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Methods and Functions</a:t>
            </a:r>
          </a:p>
        </p:txBody>
      </p:sp>
      <p:pic>
        <p:nvPicPr>
          <p:cNvPr id="626" name="Google Shape;626;p4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627" name="Google Shape;627;p4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628" name="Google Shape;628;p47"/>
          <p:cNvSpPr txBox="1"/>
          <p:nvPr/>
        </p:nvSpPr>
        <p:spPr>
          <a:xfrm>
            <a:off x="371500" y="695875"/>
            <a:ext cx="8334900" cy="1391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273239"/>
                </a:solidFill>
                <a:highlight>
                  <a:srgbClr val="FFFFFF"/>
                </a:highlight>
                <a:latin typeface="Lato"/>
                <a:ea typeface="Lato"/>
                <a:cs typeface="Lato"/>
                <a:sym typeface="Lato"/>
              </a:rPr>
              <a:t>There are certain pre-defined rules for naming methods which a user should follow:</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The method name must be some kind of Noun or a verb.</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It’s naming should be done in such a way that it must describe the purpose of that method.</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The first letter of the method name can be either a small letter or a Capital letter, however, it is recommended to use the capital one.</a:t>
            </a:r>
            <a:endParaRPr sz="1400" b="0" i="0" u="none" strike="noStrike" cap="none">
              <a:solidFill>
                <a:srgbClr val="273239"/>
              </a:solidFill>
              <a:highlight>
                <a:srgbClr val="FFFFFF"/>
              </a:highlight>
              <a:latin typeface="Lato"/>
              <a:ea typeface="Lato"/>
              <a:cs typeface="Lato"/>
              <a:sym typeface="Lato"/>
            </a:endParaRPr>
          </a:p>
        </p:txBody>
      </p:sp>
      <p:pic>
        <p:nvPicPr>
          <p:cNvPr id="629" name="Google Shape;629;p47"/>
          <p:cNvPicPr preferRelativeResize="0"/>
          <p:nvPr/>
        </p:nvPicPr>
        <p:blipFill rotWithShape="1">
          <a:blip r:embed="rId5">
            <a:alphaModFix/>
          </a:blip>
          <a:srcRect/>
          <a:stretch/>
        </p:blipFill>
        <p:spPr>
          <a:xfrm>
            <a:off x="324292" y="832776"/>
            <a:ext cx="61722" cy="109728"/>
          </a:xfrm>
          <a:prstGeom prst="rect">
            <a:avLst/>
          </a:prstGeom>
          <a:noFill/>
          <a:ln>
            <a:noFill/>
          </a:ln>
        </p:spPr>
      </p:pic>
      <p:sp>
        <p:nvSpPr>
          <p:cNvPr id="630" name="Google Shape;630;p47"/>
          <p:cNvSpPr txBox="1"/>
          <p:nvPr/>
        </p:nvSpPr>
        <p:spPr>
          <a:xfrm>
            <a:off x="371500" y="1991275"/>
            <a:ext cx="8334900" cy="1639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Advantages of using the Methods:</a:t>
            </a:r>
            <a:endParaRPr sz="1400" b="1" i="0" u="none" strike="noStrike" cap="none">
              <a:solidFill>
                <a:srgbClr val="273239"/>
              </a:solidFill>
              <a:highlight>
                <a:srgbClr val="FFFFFF"/>
              </a:highlight>
              <a:latin typeface="Lato"/>
              <a:ea typeface="Lato"/>
              <a:cs typeface="Lato"/>
              <a:sym typeface="Lato"/>
            </a:endParaRPr>
          </a:p>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273239"/>
                </a:solidFill>
                <a:highlight>
                  <a:srgbClr val="FFFFFF"/>
                </a:highlight>
                <a:latin typeface="Lato"/>
                <a:ea typeface="Lato"/>
                <a:cs typeface="Lato"/>
                <a:sym typeface="Lato"/>
              </a:rPr>
              <a:t>There are many advantages of using methods. Some of them are listed below:</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It makes the program well structured.</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Methods enhance the readability of the code.</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It provides an effective way for the user to reuse the existing code.</a:t>
            </a:r>
            <a:endParaRPr sz="1400" b="0" i="0" u="none" strike="noStrike" cap="none">
              <a:solidFill>
                <a:srgbClr val="273239"/>
              </a:solidFill>
              <a:highlight>
                <a:srgbClr val="FFFFFF"/>
              </a:highlight>
              <a:latin typeface="Lato"/>
              <a:ea typeface="Lato"/>
              <a:cs typeface="Lato"/>
              <a:sym typeface="Lato"/>
            </a:endParaRPr>
          </a:p>
          <a:p>
            <a:pPr marL="457200" marR="0" lvl="0" indent="-317500" algn="just" rtl="0">
              <a:lnSpc>
                <a:spcPct val="115000"/>
              </a:lnSpc>
              <a:spcBef>
                <a:spcPts val="0"/>
              </a:spcBef>
              <a:spcAft>
                <a:spcPts val="0"/>
              </a:spcAft>
              <a:buClr>
                <a:srgbClr val="273239"/>
              </a:buClr>
              <a:buSzPts val="1400"/>
              <a:buFont typeface="Lato"/>
              <a:buChar char="●"/>
            </a:pPr>
            <a:r>
              <a:rPr lang="en" sz="1400" b="0" i="0" u="none" strike="noStrike" cap="none">
                <a:solidFill>
                  <a:srgbClr val="273239"/>
                </a:solidFill>
                <a:highlight>
                  <a:srgbClr val="FFFFFF"/>
                </a:highlight>
                <a:latin typeface="Lato"/>
                <a:ea typeface="Lato"/>
                <a:cs typeface="Lato"/>
                <a:sym typeface="Lato"/>
              </a:rPr>
              <a:t>It optimizes the execution time and memory space.</a:t>
            </a:r>
            <a:endParaRPr sz="1400" b="0" i="0" u="none" strike="noStrike" cap="none">
              <a:solidFill>
                <a:srgbClr val="273239"/>
              </a:solidFill>
              <a:highlight>
                <a:srgbClr val="FFFFFF"/>
              </a:highlight>
              <a:latin typeface="Lato"/>
              <a:ea typeface="Lato"/>
              <a:cs typeface="Lato"/>
              <a:sym typeface="Lato"/>
            </a:endParaRPr>
          </a:p>
        </p:txBody>
      </p:sp>
      <p:pic>
        <p:nvPicPr>
          <p:cNvPr id="631" name="Google Shape;631;p47"/>
          <p:cNvPicPr preferRelativeResize="0"/>
          <p:nvPr/>
        </p:nvPicPr>
        <p:blipFill rotWithShape="1">
          <a:blip r:embed="rId5">
            <a:alphaModFix/>
          </a:blip>
          <a:srcRect/>
          <a:stretch/>
        </p:blipFill>
        <p:spPr>
          <a:xfrm>
            <a:off x="324292" y="2128176"/>
            <a:ext cx="61722" cy="109728"/>
          </a:xfrm>
          <a:prstGeom prst="rect">
            <a:avLst/>
          </a:prstGeom>
          <a:noFill/>
          <a:ln>
            <a:noFill/>
          </a:ln>
        </p:spPr>
      </p:pic>
    </p:spTree>
    <p:extLst>
      <p:ext uri="{BB962C8B-B14F-4D97-AF65-F5344CB8AC3E}">
        <p14:creationId xmlns:p14="http://schemas.microsoft.com/office/powerpoint/2010/main" val="162539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501" name="Google Shape;501;p3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502" name="Google Shape;502;p3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chemeClr val="lt1"/>
                </a:solidFill>
                <a:latin typeface="Lato"/>
                <a:ea typeface="Lato"/>
                <a:cs typeface="Lato"/>
                <a:sym typeface="Lato"/>
              </a:rPr>
              <a:t>Exception Handling</a:t>
            </a:r>
            <a:endParaRPr sz="2000" b="1" i="0" u="none" strike="noStrike" cap="none" dirty="0">
              <a:solidFill>
                <a:schemeClr val="lt1"/>
              </a:solidFill>
              <a:latin typeface="Lato"/>
              <a:ea typeface="Lato"/>
              <a:cs typeface="Lato"/>
              <a:sym typeface="Lato"/>
            </a:endParaRPr>
          </a:p>
        </p:txBody>
      </p:sp>
      <p:pic>
        <p:nvPicPr>
          <p:cNvPr id="503" name="Google Shape;503;p3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504" name="Google Shape;504;p3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505" name="Google Shape;505;p37"/>
          <p:cNvSpPr txBox="1"/>
          <p:nvPr/>
        </p:nvSpPr>
        <p:spPr>
          <a:xfrm>
            <a:off x="371500" y="1000675"/>
            <a:ext cx="8334900" cy="36972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rgbClr val="222222"/>
              </a:buClr>
              <a:buSzPts val="1400"/>
              <a:buFont typeface="Lato"/>
              <a:buChar char="●"/>
            </a:pPr>
            <a:r>
              <a:rPr lang="en" sz="1400" b="1" i="0" u="none" strike="noStrike" cap="none">
                <a:solidFill>
                  <a:schemeClr val="dk1"/>
                </a:solidFill>
                <a:highlight>
                  <a:srgbClr val="FFFFFF"/>
                </a:highlight>
                <a:latin typeface="Arial"/>
                <a:ea typeface="Arial"/>
                <a:cs typeface="Arial"/>
                <a:sym typeface="Arial"/>
              </a:rPr>
              <a:t>Exception </a:t>
            </a:r>
            <a:r>
              <a:rPr lang="en" sz="1400" b="0" i="0" u="none" strike="noStrike" cap="none">
                <a:solidFill>
                  <a:schemeClr val="dk1"/>
                </a:solidFill>
                <a:highlight>
                  <a:srgbClr val="FFFFFF"/>
                </a:highlight>
                <a:latin typeface="Arial"/>
                <a:ea typeface="Arial"/>
                <a:cs typeface="Arial"/>
                <a:sym typeface="Arial"/>
              </a:rPr>
              <a:t>occurs during execution of program and it breaks normal flow of program execution. If it is not handled It can cause the application to stop working. </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50000"/>
              </a:lnSpc>
              <a:spcBef>
                <a:spcPts val="0"/>
              </a:spcBef>
              <a:spcAft>
                <a:spcPts val="0"/>
              </a:spcAft>
              <a:buClr>
                <a:srgbClr val="222222"/>
              </a:buClr>
              <a:buSzPts val="1400"/>
              <a:buFont typeface="Lato"/>
              <a:buChar char="●"/>
            </a:pPr>
            <a:r>
              <a:rPr lang="en" sz="1400" b="0" i="0" u="none" strike="noStrike" cap="none">
                <a:solidFill>
                  <a:schemeClr val="dk1"/>
                </a:solidFill>
                <a:highlight>
                  <a:srgbClr val="FFFFFF"/>
                </a:highlight>
                <a:latin typeface="Arial"/>
                <a:ea typeface="Arial"/>
                <a:cs typeface="Arial"/>
                <a:sym typeface="Arial"/>
              </a:rPr>
              <a:t>C# provides built-in support to handle these exceptions using try-catch blocks.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5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Lato"/>
                <a:ea typeface="Lato"/>
                <a:cs typeface="Lato"/>
                <a:sym typeface="Lato"/>
              </a:rPr>
              <a:t>C# has its own set of specific exceptions which can be used in an  application. </a:t>
            </a:r>
            <a:endParaRPr sz="1400" b="0" i="0" u="none" strike="noStrike" cap="none">
              <a:solidFill>
                <a:schemeClr val="dk1"/>
              </a:solidFill>
              <a:highlight>
                <a:srgbClr val="FFFFFF"/>
              </a:highlight>
              <a:latin typeface="Lato"/>
              <a:ea typeface="Lato"/>
              <a:cs typeface="Lato"/>
              <a:sym typeface="Lato"/>
            </a:endParaRPr>
          </a:p>
          <a:p>
            <a:pPr marL="457200" marR="0" lvl="0" indent="-317500" algn="just" rtl="0">
              <a:lnSpc>
                <a:spcPct val="15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Lato"/>
                <a:ea typeface="Lato"/>
                <a:cs typeface="Lato"/>
                <a:sym typeface="Lato"/>
              </a:rPr>
              <a:t>Some of them are: </a:t>
            </a: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Lato"/>
                <a:ea typeface="Lato"/>
                <a:cs typeface="Lato"/>
                <a:sym typeface="Lato"/>
              </a:rPr>
              <a:t>NullReferenceException,</a:t>
            </a: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Lato"/>
                <a:ea typeface="Lato"/>
                <a:cs typeface="Lato"/>
                <a:sym typeface="Lato"/>
              </a:rPr>
              <a:t>ArgumentOutOfRangeException, </a:t>
            </a: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Lato"/>
                <a:ea typeface="Lato"/>
                <a:cs typeface="Lato"/>
                <a:sym typeface="Lato"/>
              </a:rPr>
              <a:t>InvalidCastException, </a:t>
            </a: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Lato"/>
                <a:ea typeface="Lato"/>
                <a:cs typeface="Lato"/>
                <a:sym typeface="Lato"/>
              </a:rPr>
              <a:t>FileNotFoundException, </a:t>
            </a: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Lato"/>
                <a:ea typeface="Lato"/>
                <a:cs typeface="Lato"/>
                <a:sym typeface="Lato"/>
              </a:rPr>
              <a:t>InvalidOperationException etc.</a:t>
            </a:r>
            <a:endParaRPr sz="1400" b="1" i="0" u="none" strike="noStrike" cap="none">
              <a:solidFill>
                <a:srgbClr val="181717"/>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endParaRPr sz="1400" b="0" i="0" u="none" strike="noStrike" cap="none">
              <a:solidFill>
                <a:srgbClr val="222222"/>
              </a:solidFill>
              <a:latin typeface="Lato"/>
              <a:ea typeface="Lato"/>
              <a:cs typeface="Lato"/>
              <a:sym typeface="Lato"/>
            </a:endParaRPr>
          </a:p>
        </p:txBody>
      </p:sp>
    </p:spTree>
    <p:extLst>
      <p:ext uri="{BB962C8B-B14F-4D97-AF65-F5344CB8AC3E}">
        <p14:creationId xmlns:p14="http://schemas.microsoft.com/office/powerpoint/2010/main" val="4137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8"/>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511" name="Google Shape;511;p38"/>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512" name="Google Shape;512;p38"/>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Exception Handling</a:t>
            </a:r>
            <a:endParaRPr sz="2000" b="1" i="0" u="none" strike="noStrike" cap="none">
              <a:solidFill>
                <a:schemeClr val="lt1"/>
              </a:solidFill>
              <a:latin typeface="Lato"/>
              <a:ea typeface="Lato"/>
              <a:cs typeface="Lato"/>
              <a:sym typeface="Lato"/>
            </a:endParaRPr>
          </a:p>
        </p:txBody>
      </p:sp>
      <p:pic>
        <p:nvPicPr>
          <p:cNvPr id="513" name="Google Shape;513;p38"/>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514" name="Google Shape;514;p38"/>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515" name="Google Shape;515;p38"/>
          <p:cNvSpPr txBox="1"/>
          <p:nvPr/>
        </p:nvSpPr>
        <p:spPr>
          <a:xfrm>
            <a:off x="371500" y="662738"/>
            <a:ext cx="8334900" cy="403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try{</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    // </a:t>
            </a:r>
            <a:r>
              <a:rPr lang="en" sz="1400" b="0" i="0" u="none" strike="noStrike" cap="none">
                <a:solidFill>
                  <a:srgbClr val="181717"/>
                </a:solidFill>
                <a:highlight>
                  <a:srgbClr val="FFFFFF"/>
                </a:highlight>
                <a:latin typeface="Lato"/>
                <a:ea typeface="Lato"/>
                <a:cs typeface="Lato"/>
                <a:sym typeface="Lato"/>
              </a:rPr>
              <a:t>Any suspected code that can raise exceptions should be put inside this block. </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catch {</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    // </a:t>
            </a:r>
            <a:r>
              <a:rPr lang="en" sz="1400" b="0" i="0" u="none" strike="noStrike" cap="none">
                <a:solidFill>
                  <a:srgbClr val="181717"/>
                </a:solidFill>
                <a:highlight>
                  <a:srgbClr val="FFFFFF"/>
                </a:highlight>
                <a:latin typeface="Lato"/>
                <a:ea typeface="Lato"/>
                <a:cs typeface="Lato"/>
                <a:sym typeface="Lato"/>
              </a:rPr>
              <a:t>This block is an exception handler block where some action such as logging and auditing an exception can be performed</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finally {</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r>
              <a:rPr lang="en" sz="1400" b="0" i="0" u="none" strike="noStrike" cap="none">
                <a:solidFill>
                  <a:srgbClr val="212529"/>
                </a:solidFill>
                <a:highlight>
                  <a:srgbClr val="FFFFFF"/>
                </a:highlight>
                <a:latin typeface="Lato"/>
                <a:ea typeface="Lato"/>
                <a:cs typeface="Lato"/>
                <a:sym typeface="Lato"/>
              </a:rPr>
              <a:t>    // </a:t>
            </a:r>
            <a:r>
              <a:rPr lang="en" sz="1400" b="0" i="0" u="none" strike="noStrike" cap="none">
                <a:solidFill>
                  <a:srgbClr val="181717"/>
                </a:solidFill>
                <a:highlight>
                  <a:srgbClr val="FFFFFF"/>
                </a:highlight>
                <a:latin typeface="Lato"/>
                <a:ea typeface="Lato"/>
                <a:cs typeface="Lato"/>
                <a:sym typeface="Lato"/>
              </a:rPr>
              <a:t>his block will always be executed whether an exception raised or not. Usually, this block should be used to release resources, e.g., to close any stream or file objects that were opened in the try block.</a:t>
            </a:r>
            <a:r>
              <a:rPr lang="en" sz="1400" b="0" i="0" u="none" strike="noStrike" cap="none">
                <a:solidFill>
                  <a:schemeClr val="dk1"/>
                </a:solidFill>
                <a:highlight>
                  <a:srgbClr val="FFFFFF"/>
                </a:highlight>
                <a:latin typeface="Lato"/>
                <a:ea typeface="Lato"/>
                <a:cs typeface="Lato"/>
                <a:sym typeface="Lato"/>
              </a:rPr>
              <a:t> </a:t>
            </a:r>
            <a:endParaRPr sz="1400" b="0" i="0" u="none" strike="noStrike" cap="none">
              <a:solidFill>
                <a:srgbClr val="212529"/>
              </a:solidFill>
              <a:highlight>
                <a:srgbClr val="FFFFFF"/>
              </a:highlight>
              <a:latin typeface="Lato"/>
              <a:ea typeface="Lato"/>
              <a:cs typeface="Lato"/>
              <a:sym typeface="Lato"/>
            </a:endParaRPr>
          </a:p>
          <a:p>
            <a:pPr marL="0" marR="0" lvl="0" indent="457200" algn="just" rtl="0">
              <a:lnSpc>
                <a:spcPct val="115000"/>
              </a:lnSpc>
              <a:spcBef>
                <a:spcPts val="0"/>
              </a:spcBef>
              <a:spcAft>
                <a:spcPts val="0"/>
              </a:spcAft>
              <a:buClr>
                <a:schemeClr val="dk1"/>
              </a:buClr>
              <a:buSzPts val="1100"/>
              <a:buFont typeface="Arial"/>
              <a:buNone/>
            </a:pPr>
            <a:r>
              <a:rPr lang="en" sz="1400" b="0" i="0" u="none" strike="noStrike" cap="none">
                <a:solidFill>
                  <a:srgbClr val="212529"/>
                </a:solidFill>
                <a:highlight>
                  <a:srgbClr val="FFFFFF"/>
                </a:highlight>
                <a:latin typeface="Lato"/>
                <a:ea typeface="Lato"/>
                <a:cs typeface="Lato"/>
                <a:sym typeface="Lato"/>
              </a:rPr>
              <a:t>}</a:t>
            </a:r>
            <a:endParaRPr sz="1400" b="0" i="0" u="none" strike="noStrike" cap="none">
              <a:solidFill>
                <a:srgbClr val="212529"/>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400"/>
              <a:buFont typeface="Arial"/>
              <a:buNone/>
            </a:pPr>
            <a:endParaRPr sz="1400" b="0" i="0" u="none" strike="noStrike" cap="none">
              <a:solidFill>
                <a:srgbClr val="222222"/>
              </a:solidFill>
              <a:latin typeface="Lato"/>
              <a:ea typeface="Lato"/>
              <a:cs typeface="Lato"/>
              <a:sym typeface="Lato"/>
            </a:endParaRPr>
          </a:p>
        </p:txBody>
      </p:sp>
    </p:spTree>
    <p:extLst>
      <p:ext uri="{BB962C8B-B14F-4D97-AF65-F5344CB8AC3E}">
        <p14:creationId xmlns:p14="http://schemas.microsoft.com/office/powerpoint/2010/main" val="280739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9"/>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521" name="Google Shape;521;p39"/>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522" name="Google Shape;522;p39"/>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Exception Handling</a:t>
            </a:r>
            <a:endParaRPr sz="2000" b="1" i="0" u="none" strike="noStrike" cap="none">
              <a:solidFill>
                <a:schemeClr val="lt1"/>
              </a:solidFill>
              <a:latin typeface="Lato"/>
              <a:ea typeface="Lato"/>
              <a:cs typeface="Lato"/>
              <a:sym typeface="Lato"/>
            </a:endParaRPr>
          </a:p>
        </p:txBody>
      </p:sp>
      <p:pic>
        <p:nvPicPr>
          <p:cNvPr id="523" name="Google Shape;523;p39"/>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524" name="Google Shape;524;p39"/>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525" name="Google Shape;525;p39"/>
          <p:cNvSpPr txBox="1"/>
          <p:nvPr/>
        </p:nvSpPr>
        <p:spPr>
          <a:xfrm>
            <a:off x="371500" y="685250"/>
            <a:ext cx="8334900" cy="415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class Program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static void Main(string[] args)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try</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Console.WriteLine("Enter your number: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int num = Convert.ToInt32(Console.ReadLine());			</a:t>
            </a:r>
            <a:r>
              <a:rPr lang="en" sz="1200" b="1" i="0" u="none" strike="noStrike" cap="none">
                <a:solidFill>
                  <a:schemeClr val="dk1"/>
                </a:solidFill>
                <a:latin typeface="Lato"/>
                <a:ea typeface="Lato"/>
                <a:cs typeface="Lato"/>
                <a:sym typeface="Lato"/>
              </a:rPr>
              <a:t>//input from User is twenty instead of 20</a:t>
            </a:r>
            <a:endParaRPr sz="1200" b="1"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Console.WriteLine($”Result is ${Math.Sqrt(num)}”);</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Console.ReadKey();</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catch (Exception ex)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Console.WriteLine($"There is something wrong, please look at this message: {ex.Message}");</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Console.ReadKey();</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Lato"/>
                <a:ea typeface="Lato"/>
                <a:cs typeface="Lato"/>
                <a:sym typeface="Lato"/>
              </a:rPr>
              <a:t>    }</a:t>
            </a:r>
            <a:endParaRPr sz="1200" b="0" i="0" u="none" strike="noStrike" cap="none">
              <a:solidFill>
                <a:schemeClr val="dk1"/>
              </a:solidFill>
              <a:latin typeface="Lato"/>
              <a:ea typeface="Lato"/>
              <a:cs typeface="Lato"/>
              <a:sym typeface="Lato"/>
            </a:endParaRPr>
          </a:p>
          <a:p>
            <a:pPr marL="101600" marR="101600" lvl="0" indent="0" algn="l" rtl="0">
              <a:lnSpc>
                <a:spcPct val="115000"/>
              </a:lnSpc>
              <a:spcBef>
                <a:spcPts val="0"/>
              </a:spcBef>
              <a:spcAft>
                <a:spcPts val="0"/>
              </a:spcAft>
              <a:buClr>
                <a:schemeClr val="dk1"/>
              </a:buClr>
              <a:buSzPts val="1100"/>
              <a:buFont typeface="Arial"/>
              <a:buNone/>
            </a:pPr>
            <a:r>
              <a:rPr lang="en" sz="1200" b="0" i="0" u="none" strike="noStrike" cap="none">
                <a:solidFill>
                  <a:schemeClr val="dk1"/>
                </a:solidFill>
                <a:latin typeface="Lato"/>
                <a:ea typeface="Lato"/>
                <a:cs typeface="Lato"/>
                <a:sym typeface="Lato"/>
              </a:rPr>
              <a:t>	}</a:t>
            </a:r>
            <a:endParaRPr sz="1200" b="0" i="0" u="none" strike="noStrike" cap="none">
              <a:solidFill>
                <a:schemeClr val="dk1"/>
              </a:solidFill>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endParaRPr sz="1200" b="0" i="0" u="none" strike="noStrike" cap="none">
              <a:solidFill>
                <a:srgbClr val="161616"/>
              </a:solidFill>
              <a:highlight>
                <a:srgbClr val="FFFFFF"/>
              </a:highlight>
              <a:latin typeface="Lato"/>
              <a:ea typeface="Lato"/>
              <a:cs typeface="Lato"/>
              <a:sym typeface="Lato"/>
            </a:endParaRPr>
          </a:p>
          <a:p>
            <a:pPr marL="457200" marR="0" lvl="0" indent="0" algn="just" rtl="0">
              <a:lnSpc>
                <a:spcPct val="150000"/>
              </a:lnSpc>
              <a:spcBef>
                <a:spcPts val="0"/>
              </a:spcBef>
              <a:spcAft>
                <a:spcPts val="0"/>
              </a:spcAft>
              <a:buClr>
                <a:srgbClr val="000000"/>
              </a:buClr>
              <a:buSzPts val="1200"/>
              <a:buFont typeface="Arial"/>
              <a:buNone/>
            </a:pPr>
            <a:endParaRPr sz="1200" b="0" i="0" u="none" strike="noStrike" cap="none">
              <a:solidFill>
                <a:srgbClr val="222222"/>
              </a:solidFill>
              <a:latin typeface="Lato"/>
              <a:ea typeface="Lato"/>
              <a:cs typeface="Lato"/>
              <a:sym typeface="Lato"/>
            </a:endParaRPr>
          </a:p>
        </p:txBody>
      </p:sp>
    </p:spTree>
    <p:extLst>
      <p:ext uri="{BB962C8B-B14F-4D97-AF65-F5344CB8AC3E}">
        <p14:creationId xmlns:p14="http://schemas.microsoft.com/office/powerpoint/2010/main" val="338230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233"/>
        <p:cNvGrpSpPr/>
        <p:nvPr/>
      </p:nvGrpSpPr>
      <p:grpSpPr>
        <a:xfrm>
          <a:off x="0" y="0"/>
          <a:ext cx="0" cy="0"/>
          <a:chOff x="0" y="0"/>
          <a:chExt cx="0" cy="0"/>
        </a:xfrm>
      </p:grpSpPr>
      <p:sp>
        <p:nvSpPr>
          <p:cNvPr id="234" name="Google Shape;234;p29"/>
          <p:cNvSpPr txBox="1"/>
          <p:nvPr/>
        </p:nvSpPr>
        <p:spPr>
          <a:xfrm>
            <a:off x="25" y="2153650"/>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Arial"/>
                <a:ea typeface="Arial"/>
                <a:cs typeface="Arial"/>
                <a:sym typeface="Arial"/>
              </a:rPr>
              <a:t>Thank you</a:t>
            </a:r>
            <a:endParaRPr sz="36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233"/>
        <p:cNvGrpSpPr/>
        <p:nvPr/>
      </p:nvGrpSpPr>
      <p:grpSpPr>
        <a:xfrm>
          <a:off x="0" y="0"/>
          <a:ext cx="0" cy="0"/>
          <a:chOff x="0" y="0"/>
          <a:chExt cx="0" cy="0"/>
        </a:xfrm>
      </p:grpSpPr>
      <p:sp>
        <p:nvSpPr>
          <p:cNvPr id="234" name="Google Shape;234;p29"/>
          <p:cNvSpPr txBox="1"/>
          <p:nvPr/>
        </p:nvSpPr>
        <p:spPr>
          <a:xfrm>
            <a:off x="0" y="622723"/>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dirty="0" smtClean="0">
                <a:solidFill>
                  <a:schemeClr val="lt1"/>
                </a:solidFill>
                <a:latin typeface="Arial"/>
                <a:ea typeface="Arial"/>
                <a:cs typeface="Arial"/>
                <a:sym typeface="Arial"/>
              </a:rPr>
              <a:t>Self Learning</a:t>
            </a:r>
            <a:endParaRPr sz="3600" b="0" i="0" u="none" strike="noStrike" cap="none" dirty="0">
              <a:solidFill>
                <a:schemeClr val="lt1"/>
              </a:solidFill>
              <a:latin typeface="Arial"/>
              <a:ea typeface="Arial"/>
              <a:cs typeface="Arial"/>
              <a:sym typeface="Arial"/>
            </a:endParaRPr>
          </a:p>
        </p:txBody>
      </p:sp>
      <p:grpSp>
        <p:nvGrpSpPr>
          <p:cNvPr id="3" name="Google Shape;92;p17"/>
          <p:cNvGrpSpPr/>
          <p:nvPr/>
        </p:nvGrpSpPr>
        <p:grpSpPr>
          <a:xfrm>
            <a:off x="3337653" y="2141386"/>
            <a:ext cx="2124583" cy="400200"/>
            <a:chOff x="400492" y="1177050"/>
            <a:chExt cx="2124583" cy="400200"/>
          </a:xfrm>
        </p:grpSpPr>
        <p:sp>
          <p:nvSpPr>
            <p:cNvPr id="4" name="Google Shape;93;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Collections and LINQ</a:t>
              </a:r>
              <a:endParaRPr sz="1400" b="0" i="0" u="none" strike="noStrike" cap="none" dirty="0">
                <a:solidFill>
                  <a:srgbClr val="222222"/>
                </a:solidFill>
                <a:latin typeface="Lato"/>
                <a:ea typeface="Lato"/>
                <a:cs typeface="Lato"/>
                <a:sym typeface="Lato"/>
              </a:endParaRPr>
            </a:p>
          </p:txBody>
        </p:sp>
        <p:pic>
          <p:nvPicPr>
            <p:cNvPr id="5" name="Google Shape;94;p17"/>
            <p:cNvPicPr preferRelativeResize="0"/>
            <p:nvPr/>
          </p:nvPicPr>
          <p:blipFill rotWithShape="1">
            <a:blip r:embed="rId3">
              <a:alphaModFix/>
            </a:blip>
            <a:srcRect/>
            <a:stretch/>
          </p:blipFill>
          <p:spPr>
            <a:xfrm>
              <a:off x="400492" y="1301037"/>
              <a:ext cx="61722" cy="109728"/>
            </a:xfrm>
            <a:prstGeom prst="rect">
              <a:avLst/>
            </a:prstGeom>
            <a:noFill/>
            <a:ln>
              <a:noFill/>
            </a:ln>
          </p:spPr>
        </p:pic>
      </p:grpSp>
      <p:grpSp>
        <p:nvGrpSpPr>
          <p:cNvPr id="6" name="Google Shape;95;p17"/>
          <p:cNvGrpSpPr/>
          <p:nvPr/>
        </p:nvGrpSpPr>
        <p:grpSpPr>
          <a:xfrm>
            <a:off x="3337653" y="2522386"/>
            <a:ext cx="2124583" cy="400200"/>
            <a:chOff x="400492" y="1177050"/>
            <a:chExt cx="2124583" cy="400200"/>
          </a:xfrm>
        </p:grpSpPr>
        <p:sp>
          <p:nvSpPr>
            <p:cNvPr id="7" name="Google Shape;96;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Control Flow</a:t>
              </a:r>
              <a:endParaRPr sz="1400" b="0" i="0" u="none" strike="noStrike" cap="none" dirty="0">
                <a:solidFill>
                  <a:srgbClr val="222222"/>
                </a:solidFill>
                <a:latin typeface="Lato"/>
                <a:ea typeface="Lato"/>
                <a:cs typeface="Lato"/>
                <a:sym typeface="Lato"/>
              </a:endParaRPr>
            </a:p>
          </p:txBody>
        </p:sp>
        <p:pic>
          <p:nvPicPr>
            <p:cNvPr id="8" name="Google Shape;97;p17"/>
            <p:cNvPicPr preferRelativeResize="0"/>
            <p:nvPr/>
          </p:nvPicPr>
          <p:blipFill rotWithShape="1">
            <a:blip r:embed="rId3">
              <a:alphaModFix/>
            </a:blip>
            <a:srcRect/>
            <a:stretch/>
          </p:blipFill>
          <p:spPr>
            <a:xfrm>
              <a:off x="400492" y="1301037"/>
              <a:ext cx="61722" cy="109728"/>
            </a:xfrm>
            <a:prstGeom prst="rect">
              <a:avLst/>
            </a:prstGeom>
            <a:noFill/>
            <a:ln>
              <a:noFill/>
            </a:ln>
          </p:spPr>
        </p:pic>
      </p:grpSp>
      <p:grpSp>
        <p:nvGrpSpPr>
          <p:cNvPr id="9" name="Google Shape;98;p17"/>
          <p:cNvGrpSpPr/>
          <p:nvPr/>
        </p:nvGrpSpPr>
        <p:grpSpPr>
          <a:xfrm>
            <a:off x="3337653" y="2903386"/>
            <a:ext cx="2124583" cy="400200"/>
            <a:chOff x="400492" y="1177050"/>
            <a:chExt cx="2124583" cy="400200"/>
          </a:xfrm>
        </p:grpSpPr>
        <p:sp>
          <p:nvSpPr>
            <p:cNvPr id="10" name="Google Shape;99;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Enums and Structs</a:t>
              </a:r>
              <a:endParaRPr sz="1400" b="0" i="0" u="none" strike="noStrike" cap="none" dirty="0">
                <a:solidFill>
                  <a:srgbClr val="222222"/>
                </a:solidFill>
                <a:latin typeface="Lato"/>
                <a:ea typeface="Lato"/>
                <a:cs typeface="Lato"/>
                <a:sym typeface="Lato"/>
              </a:endParaRPr>
            </a:p>
          </p:txBody>
        </p:sp>
        <p:pic>
          <p:nvPicPr>
            <p:cNvPr id="11" name="Google Shape;100;p17"/>
            <p:cNvPicPr preferRelativeResize="0"/>
            <p:nvPr/>
          </p:nvPicPr>
          <p:blipFill rotWithShape="1">
            <a:blip r:embed="rId3">
              <a:alphaModFix/>
            </a:blip>
            <a:srcRect/>
            <a:stretch/>
          </p:blipFill>
          <p:spPr>
            <a:xfrm>
              <a:off x="400492" y="1301037"/>
              <a:ext cx="61722" cy="109728"/>
            </a:xfrm>
            <a:prstGeom prst="rect">
              <a:avLst/>
            </a:prstGeom>
            <a:noFill/>
            <a:ln>
              <a:noFill/>
            </a:ln>
          </p:spPr>
        </p:pic>
      </p:grpSp>
    </p:spTree>
    <p:extLst>
      <p:ext uri="{BB962C8B-B14F-4D97-AF65-F5344CB8AC3E}">
        <p14:creationId xmlns:p14="http://schemas.microsoft.com/office/powerpoint/2010/main" val="189329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pic>
        <p:nvPicPr>
          <p:cNvPr id="144" name="Google Shape;144;p21"/>
          <p:cNvPicPr preferRelativeResize="0"/>
          <p:nvPr/>
        </p:nvPicPr>
        <p:blipFill rotWithShape="1">
          <a:blip r:embed="rId5">
            <a:alphaModFix/>
          </a:blip>
          <a:srcRect/>
          <a:stretch/>
        </p:blipFill>
        <p:spPr>
          <a:xfrm>
            <a:off x="1301035" y="1573993"/>
            <a:ext cx="61722" cy="109728"/>
          </a:xfrm>
          <a:prstGeom prst="rect">
            <a:avLst/>
          </a:prstGeom>
          <a:noFill/>
          <a:ln>
            <a:noFill/>
          </a:ln>
        </p:spPr>
      </p:pic>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Collections and LINQ</a:t>
            </a:r>
          </a:p>
        </p:txBody>
      </p:sp>
      <p:sp>
        <p:nvSpPr>
          <p:cNvPr id="3" name="Rectangle 2"/>
          <p:cNvSpPr/>
          <p:nvPr/>
        </p:nvSpPr>
        <p:spPr>
          <a:xfrm>
            <a:off x="1524185" y="1463616"/>
            <a:ext cx="5268278" cy="1600438"/>
          </a:xfrm>
          <a:prstGeom prst="rect">
            <a:avLst/>
          </a:prstGeom>
        </p:spPr>
        <p:txBody>
          <a:bodyPr wrap="square">
            <a:spAutoFit/>
          </a:bodyPr>
          <a:lstStyle/>
          <a:p>
            <a:r>
              <a:rPr lang="en-US" b="1" dirty="0"/>
              <a:t>What is a Collection</a:t>
            </a:r>
            <a:r>
              <a:rPr lang="en-US" b="1" dirty="0" smtClean="0"/>
              <a:t>?</a:t>
            </a:r>
            <a:br>
              <a:rPr lang="en-US" b="1" dirty="0" smtClean="0"/>
            </a:br>
            <a:endParaRPr lang="en-US" b="1" dirty="0"/>
          </a:p>
          <a:p>
            <a:r>
              <a:rPr lang="en-US" dirty="0"/>
              <a:t>In programming, a </a:t>
            </a:r>
            <a:r>
              <a:rPr lang="en-US" b="1" dirty="0"/>
              <a:t>collection</a:t>
            </a:r>
            <a:r>
              <a:rPr lang="en-US" dirty="0"/>
              <a:t> is a data structure used to store, manage, and manipulate multiple items (objects) as a single unit. Collections provide a way to group items, often of the same type, for operations like adding, removing, iterating, and searching.</a:t>
            </a:r>
          </a:p>
        </p:txBody>
      </p:sp>
    </p:spTree>
    <p:extLst>
      <p:ext uri="{BB962C8B-B14F-4D97-AF65-F5344CB8AC3E}">
        <p14:creationId xmlns:p14="http://schemas.microsoft.com/office/powerpoint/2010/main" val="144918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pic>
        <p:nvPicPr>
          <p:cNvPr id="144" name="Google Shape;144;p21"/>
          <p:cNvPicPr preferRelativeResize="0"/>
          <p:nvPr/>
        </p:nvPicPr>
        <p:blipFill rotWithShape="1">
          <a:blip r:embed="rId5">
            <a:alphaModFix/>
          </a:blip>
          <a:srcRect/>
          <a:stretch/>
        </p:blipFill>
        <p:spPr>
          <a:xfrm>
            <a:off x="1051656" y="903780"/>
            <a:ext cx="61722" cy="109728"/>
          </a:xfrm>
          <a:prstGeom prst="rect">
            <a:avLst/>
          </a:prstGeom>
          <a:noFill/>
          <a:ln>
            <a:noFill/>
          </a:ln>
        </p:spPr>
      </p:pic>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Collections and LINQ</a:t>
            </a:r>
          </a:p>
        </p:txBody>
      </p:sp>
      <p:sp>
        <p:nvSpPr>
          <p:cNvPr id="2" name="Rectangle 1"/>
          <p:cNvSpPr/>
          <p:nvPr/>
        </p:nvSpPr>
        <p:spPr>
          <a:xfrm>
            <a:off x="1418554" y="804755"/>
            <a:ext cx="2392001" cy="307777"/>
          </a:xfrm>
          <a:prstGeom prst="rect">
            <a:avLst/>
          </a:prstGeom>
        </p:spPr>
        <p:txBody>
          <a:bodyPr wrap="none">
            <a:spAutoFit/>
          </a:bodyPr>
          <a:lstStyle/>
          <a:p>
            <a:r>
              <a:rPr lang="en-US" b="1" dirty="0"/>
              <a:t>Dictionary&lt;</a:t>
            </a:r>
            <a:r>
              <a:rPr lang="en-US" b="1" dirty="0" err="1"/>
              <a:t>TKey</a:t>
            </a:r>
            <a:r>
              <a:rPr lang="en-US" b="1" dirty="0"/>
              <a:t>, TValue&gt;</a:t>
            </a:r>
          </a:p>
        </p:txBody>
      </p:sp>
      <p:sp>
        <p:nvSpPr>
          <p:cNvPr id="3" name="TextBox 2"/>
          <p:cNvSpPr txBox="1"/>
          <p:nvPr/>
        </p:nvSpPr>
        <p:spPr>
          <a:xfrm>
            <a:off x="1226127" y="2223651"/>
            <a:ext cx="7029355" cy="2462213"/>
          </a:xfrm>
          <a:prstGeom prst="rect">
            <a:avLst/>
          </a:prstGeom>
          <a:solidFill>
            <a:schemeClr val="bg1">
              <a:lumMod val="85000"/>
            </a:schemeClr>
          </a:solidFill>
        </p:spPr>
        <p:txBody>
          <a:bodyPr wrap="square" rtlCol="0">
            <a:spAutoFit/>
          </a:bodyPr>
          <a:lstStyle/>
          <a:p>
            <a:r>
              <a:rPr lang="en-US" dirty="0" err="1"/>
              <a:t>var</a:t>
            </a:r>
            <a:r>
              <a:rPr lang="en-US" dirty="0"/>
              <a:t> dictionary = new Dictionary&lt;</a:t>
            </a:r>
            <a:r>
              <a:rPr lang="en-US" dirty="0" err="1"/>
              <a:t>int</a:t>
            </a:r>
            <a:r>
              <a:rPr lang="en-US" dirty="0"/>
              <a:t>, string&gt;</a:t>
            </a:r>
          </a:p>
          <a:p>
            <a:r>
              <a:rPr lang="en-US" dirty="0"/>
              <a:t>{</a:t>
            </a:r>
          </a:p>
          <a:p>
            <a:r>
              <a:rPr lang="en-US" dirty="0"/>
              <a:t>    { 1, "One" },</a:t>
            </a:r>
          </a:p>
          <a:p>
            <a:r>
              <a:rPr lang="en-US" dirty="0"/>
              <a:t>    { 2, "Two" },</a:t>
            </a:r>
          </a:p>
          <a:p>
            <a:r>
              <a:rPr lang="en-US" dirty="0"/>
              <a:t>    { 3, "Three" }</a:t>
            </a:r>
          </a:p>
          <a:p>
            <a:r>
              <a:rPr lang="en-US" dirty="0"/>
              <a:t>};</a:t>
            </a:r>
          </a:p>
          <a:p>
            <a:endParaRPr lang="en-US" dirty="0"/>
          </a:p>
          <a:p>
            <a:r>
              <a:rPr lang="en-US" dirty="0"/>
              <a:t>if (</a:t>
            </a:r>
            <a:r>
              <a:rPr lang="en-US" dirty="0" err="1"/>
              <a:t>dictionary.TryGetValue</a:t>
            </a:r>
            <a:r>
              <a:rPr lang="en-US" dirty="0"/>
              <a:t>(2, out </a:t>
            </a:r>
            <a:r>
              <a:rPr lang="en-US" dirty="0" err="1"/>
              <a:t>var</a:t>
            </a:r>
            <a:r>
              <a:rPr lang="en-US" dirty="0"/>
              <a:t> value))</a:t>
            </a:r>
          </a:p>
          <a:p>
            <a:r>
              <a:rPr lang="en-US" dirty="0"/>
              <a:t>{</a:t>
            </a:r>
          </a:p>
          <a:p>
            <a:r>
              <a:rPr lang="en-US" dirty="0"/>
              <a:t>    </a:t>
            </a:r>
            <a:r>
              <a:rPr lang="en-US" dirty="0" err="1"/>
              <a:t>Console.WriteLine</a:t>
            </a:r>
            <a:r>
              <a:rPr lang="en-US" dirty="0"/>
              <a:t>($"Key 2: {value}"); // Output: Key 2: Two</a:t>
            </a:r>
          </a:p>
          <a:p>
            <a:r>
              <a:rPr lang="en-US" dirty="0"/>
              <a:t>}</a:t>
            </a:r>
          </a:p>
        </p:txBody>
      </p:sp>
      <p:sp>
        <p:nvSpPr>
          <p:cNvPr id="5" name="Rectangle 2"/>
          <p:cNvSpPr>
            <a:spLocks noChangeArrowheads="1"/>
          </p:cNvSpPr>
          <p:nvPr/>
        </p:nvSpPr>
        <p:spPr bwMode="auto">
          <a:xfrm>
            <a:off x="1149870" y="1434725"/>
            <a:ext cx="93310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A </a:t>
            </a:r>
            <a:r>
              <a:rPr kumimoji="0" lang="en-US" altLang="en-US" b="0" i="0" u="none" strike="noStrike" cap="none" normalizeH="0" baseline="0" dirty="0" smtClean="0">
                <a:ln>
                  <a:noFill/>
                </a:ln>
                <a:solidFill>
                  <a:schemeClr val="tx1"/>
                </a:solidFill>
                <a:effectLst/>
                <a:latin typeface="Lato" panose="020B0604020202020204" charset="0"/>
              </a:rPr>
              <a:t>collection</a:t>
            </a:r>
            <a:r>
              <a:rPr kumimoji="0" lang="en-US" altLang="en-US" b="0" i="0" u="none" strike="noStrike" cap="none" normalizeH="0" baseline="0" dirty="0" smtClean="0">
                <a:ln>
                  <a:noFill/>
                </a:ln>
                <a:solidFill>
                  <a:schemeClr val="tx1"/>
                </a:solidFill>
                <a:effectLst/>
                <a:latin typeface="Arial" panose="020B0604020202020204" pitchFamily="34" charset="0"/>
              </a:rPr>
              <a:t> of key-value pairs where keys must be unique.</a:t>
            </a:r>
          </a:p>
          <a:p>
            <a:pPr lvl="4" eaLnBrk="0" fontAlgn="base" hangingPunct="0">
              <a:spcBef>
                <a:spcPct val="0"/>
              </a:spcBef>
              <a:spcAft>
                <a:spcPct val="0"/>
              </a:spcAft>
              <a:buClrTx/>
              <a:buFontTx/>
              <a:buChar char="•"/>
            </a:pPr>
            <a:r>
              <a:rPr kumimoji="0" lang="en-US" altLang="en-US" b="1" i="0" u="none" strike="noStrike" cap="none" normalizeH="0" baseline="0" dirty="0" smtClean="0">
                <a:ln>
                  <a:noFill/>
                </a:ln>
                <a:solidFill>
                  <a:schemeClr val="tx1"/>
                </a:solidFill>
                <a:effectLst/>
                <a:latin typeface="Arial" panose="020B0604020202020204" pitchFamily="34" charset="0"/>
              </a:rPr>
              <a:t>     Use Case:</a:t>
            </a:r>
            <a:r>
              <a:rPr kumimoji="0" lang="en-US" altLang="en-US" b="0" i="0" u="none" strike="noStrike" cap="none" normalizeH="0" baseline="0" dirty="0" smtClean="0">
                <a:ln>
                  <a:noFill/>
                </a:ln>
                <a:solidFill>
                  <a:schemeClr val="tx1"/>
                </a:solidFill>
                <a:effectLst/>
                <a:latin typeface="Arial" panose="020B0604020202020204" pitchFamily="34" charset="0"/>
              </a:rPr>
              <a:t> Efficient lookups by key. </a:t>
            </a:r>
          </a:p>
        </p:txBody>
      </p:sp>
    </p:spTree>
    <p:extLst>
      <p:ext uri="{BB962C8B-B14F-4D97-AF65-F5344CB8AC3E}">
        <p14:creationId xmlns:p14="http://schemas.microsoft.com/office/powerpoint/2010/main" val="3642082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Collections and LINQ</a:t>
            </a:r>
          </a:p>
        </p:txBody>
      </p:sp>
      <p:pic>
        <p:nvPicPr>
          <p:cNvPr id="8" name="Google Shape;144;p21"/>
          <p:cNvPicPr preferRelativeResize="0"/>
          <p:nvPr/>
        </p:nvPicPr>
        <p:blipFill rotWithShape="1">
          <a:blip r:embed="rId5">
            <a:alphaModFix/>
          </a:blip>
          <a:srcRect/>
          <a:stretch/>
        </p:blipFill>
        <p:spPr>
          <a:xfrm>
            <a:off x="1051656" y="903780"/>
            <a:ext cx="61722" cy="109728"/>
          </a:xfrm>
          <a:prstGeom prst="rect">
            <a:avLst/>
          </a:prstGeom>
          <a:noFill/>
          <a:ln>
            <a:noFill/>
          </a:ln>
        </p:spPr>
      </p:pic>
      <p:sp>
        <p:nvSpPr>
          <p:cNvPr id="9" name="Rectangle 8"/>
          <p:cNvSpPr/>
          <p:nvPr/>
        </p:nvSpPr>
        <p:spPr>
          <a:xfrm>
            <a:off x="1418554" y="804755"/>
            <a:ext cx="1218603" cy="307777"/>
          </a:xfrm>
          <a:prstGeom prst="rect">
            <a:avLst/>
          </a:prstGeom>
        </p:spPr>
        <p:txBody>
          <a:bodyPr wrap="none">
            <a:spAutoFit/>
          </a:bodyPr>
          <a:lstStyle/>
          <a:p>
            <a:r>
              <a:rPr lang="en-US" b="1" dirty="0" err="1"/>
              <a:t>HashSet</a:t>
            </a:r>
            <a:r>
              <a:rPr lang="en-US" b="1" dirty="0"/>
              <a:t>&lt;T&gt;</a:t>
            </a:r>
          </a:p>
        </p:txBody>
      </p:sp>
      <p:sp>
        <p:nvSpPr>
          <p:cNvPr id="10" name="TextBox 9"/>
          <p:cNvSpPr txBox="1"/>
          <p:nvPr/>
        </p:nvSpPr>
        <p:spPr>
          <a:xfrm>
            <a:off x="1226127" y="2860961"/>
            <a:ext cx="7029355" cy="1384995"/>
          </a:xfrm>
          <a:prstGeom prst="rect">
            <a:avLst/>
          </a:prstGeom>
          <a:solidFill>
            <a:schemeClr val="bg1">
              <a:lumMod val="85000"/>
            </a:schemeClr>
          </a:solidFill>
        </p:spPr>
        <p:txBody>
          <a:bodyPr wrap="square" rtlCol="0">
            <a:spAutoFit/>
          </a:bodyPr>
          <a:lstStyle/>
          <a:p>
            <a:r>
              <a:rPr lang="en-US" dirty="0" err="1"/>
              <a:t>var</a:t>
            </a:r>
            <a:r>
              <a:rPr lang="en-US" dirty="0"/>
              <a:t> </a:t>
            </a:r>
            <a:r>
              <a:rPr lang="en-US" dirty="0" err="1"/>
              <a:t>hashSet</a:t>
            </a:r>
            <a:r>
              <a:rPr lang="en-US" dirty="0"/>
              <a:t> = new </a:t>
            </a:r>
            <a:r>
              <a:rPr lang="en-US" dirty="0" err="1"/>
              <a:t>HashSet</a:t>
            </a:r>
            <a:r>
              <a:rPr lang="en-US" dirty="0"/>
              <a:t>&lt;</a:t>
            </a:r>
            <a:r>
              <a:rPr lang="en-US" dirty="0" err="1"/>
              <a:t>int</a:t>
            </a:r>
            <a:r>
              <a:rPr lang="en-US" dirty="0"/>
              <a:t>&gt; { 1, 2, 3, 3 }; // Duplicates are ignored</a:t>
            </a:r>
          </a:p>
          <a:p>
            <a:endParaRPr lang="en-US" dirty="0"/>
          </a:p>
          <a:p>
            <a:r>
              <a:rPr lang="en-US" dirty="0" err="1"/>
              <a:t>hashSet.Add</a:t>
            </a:r>
            <a:r>
              <a:rPr lang="en-US" dirty="0"/>
              <a:t>(4);</a:t>
            </a:r>
          </a:p>
          <a:p>
            <a:r>
              <a:rPr lang="en-US" dirty="0" err="1"/>
              <a:t>hashSet.Remove</a:t>
            </a:r>
            <a:r>
              <a:rPr lang="en-US" dirty="0"/>
              <a:t>(2);</a:t>
            </a:r>
          </a:p>
          <a:p>
            <a:endParaRPr lang="en-US" dirty="0"/>
          </a:p>
          <a:p>
            <a:r>
              <a:rPr lang="en-US" dirty="0" err="1"/>
              <a:t>Console.WriteLine</a:t>
            </a:r>
            <a:r>
              <a:rPr lang="en-US" dirty="0"/>
              <a:t>(</a:t>
            </a:r>
            <a:r>
              <a:rPr lang="en-US" dirty="0" err="1"/>
              <a:t>string.Join</a:t>
            </a:r>
            <a:r>
              <a:rPr lang="en-US" dirty="0"/>
              <a:t>(", ", </a:t>
            </a:r>
            <a:r>
              <a:rPr lang="en-US" dirty="0" err="1"/>
              <a:t>hashSet</a:t>
            </a:r>
            <a:r>
              <a:rPr lang="en-US" dirty="0"/>
              <a:t>)); // Output: 1, 3, 4</a:t>
            </a:r>
          </a:p>
        </p:txBody>
      </p:sp>
      <p:sp>
        <p:nvSpPr>
          <p:cNvPr id="11" name="Rectangle 2"/>
          <p:cNvSpPr>
            <a:spLocks noChangeArrowheads="1"/>
          </p:cNvSpPr>
          <p:nvPr/>
        </p:nvSpPr>
        <p:spPr bwMode="auto">
          <a:xfrm>
            <a:off x="1149870" y="1434725"/>
            <a:ext cx="93310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Font typeface="Arial" panose="020B0604020202020204" pitchFamily="34" charset="0"/>
              <a:buChar char="•"/>
            </a:pPr>
            <a:r>
              <a:rPr lang="en-US" dirty="0" smtClean="0"/>
              <a:t>A </a:t>
            </a:r>
            <a:r>
              <a:rPr lang="en-US" dirty="0"/>
              <a:t>collection of unique elements that does not allow duplicates</a:t>
            </a:r>
            <a:r>
              <a:rPr lang="en-US" dirty="0" smtClean="0"/>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lvl="4" eaLnBrk="0" fontAlgn="base" hangingPunct="0">
              <a:spcBef>
                <a:spcPct val="0"/>
              </a:spcBef>
              <a:spcAft>
                <a:spcPct val="0"/>
              </a:spcAft>
              <a:buClrTx/>
              <a:buFontTx/>
              <a:buChar char="•"/>
            </a:pPr>
            <a:r>
              <a:rPr kumimoji="0" lang="en-US" altLang="en-US" b="1" i="0" u="none" strike="noStrike" cap="none" normalizeH="0" baseline="0" dirty="0" smtClean="0">
                <a:ln>
                  <a:noFill/>
                </a:ln>
                <a:solidFill>
                  <a:schemeClr val="tx1"/>
                </a:solidFill>
                <a:effectLst/>
                <a:latin typeface="Arial" panose="020B0604020202020204" pitchFamily="34" charset="0"/>
              </a:rPr>
              <a:t>     </a:t>
            </a:r>
            <a:r>
              <a:rPr lang="en-US" b="1" dirty="0"/>
              <a:t>Use Case:</a:t>
            </a:r>
            <a:r>
              <a:rPr lang="en-US" dirty="0"/>
              <a:t> Fast operations like checking existence, adding, or removing elements.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576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Collections and LINQ</a:t>
            </a:r>
          </a:p>
        </p:txBody>
      </p:sp>
      <p:pic>
        <p:nvPicPr>
          <p:cNvPr id="8" name="Google Shape;144;p21"/>
          <p:cNvPicPr preferRelativeResize="0"/>
          <p:nvPr/>
        </p:nvPicPr>
        <p:blipFill rotWithShape="1">
          <a:blip r:embed="rId5">
            <a:alphaModFix/>
          </a:blip>
          <a:srcRect/>
          <a:stretch/>
        </p:blipFill>
        <p:spPr>
          <a:xfrm>
            <a:off x="1051656" y="903780"/>
            <a:ext cx="61722" cy="109728"/>
          </a:xfrm>
          <a:prstGeom prst="rect">
            <a:avLst/>
          </a:prstGeom>
          <a:noFill/>
          <a:ln>
            <a:noFill/>
          </a:ln>
        </p:spPr>
      </p:pic>
      <p:sp>
        <p:nvSpPr>
          <p:cNvPr id="9" name="Rectangle 8"/>
          <p:cNvSpPr/>
          <p:nvPr/>
        </p:nvSpPr>
        <p:spPr>
          <a:xfrm>
            <a:off x="1418554" y="804755"/>
            <a:ext cx="3684022" cy="307777"/>
          </a:xfrm>
          <a:prstGeom prst="rect">
            <a:avLst/>
          </a:prstGeom>
        </p:spPr>
        <p:txBody>
          <a:bodyPr wrap="none">
            <a:spAutoFit/>
          </a:bodyPr>
          <a:lstStyle/>
          <a:p>
            <a:r>
              <a:rPr lang="en-US" b="1" dirty="0"/>
              <a:t>LINQ </a:t>
            </a:r>
            <a:r>
              <a:rPr lang="en-US" b="1" dirty="0" smtClean="0"/>
              <a:t>Queries </a:t>
            </a:r>
            <a:r>
              <a:rPr lang="en-US" dirty="0"/>
              <a:t>(Language Integrated Query)</a:t>
            </a:r>
            <a:endParaRPr lang="en-US" b="1" dirty="0"/>
          </a:p>
        </p:txBody>
      </p:sp>
      <p:sp>
        <p:nvSpPr>
          <p:cNvPr id="10" name="TextBox 9"/>
          <p:cNvSpPr txBox="1"/>
          <p:nvPr/>
        </p:nvSpPr>
        <p:spPr>
          <a:xfrm>
            <a:off x="1221063" y="2003515"/>
            <a:ext cx="7029355" cy="954107"/>
          </a:xfrm>
          <a:prstGeom prst="rect">
            <a:avLst/>
          </a:prstGeom>
          <a:solidFill>
            <a:schemeClr val="bg1">
              <a:lumMod val="85000"/>
            </a:schemeClr>
          </a:solidFill>
        </p:spPr>
        <p:txBody>
          <a:bodyPr wrap="square" rtlCol="0">
            <a:spAutoFit/>
          </a:bodyPr>
          <a:lstStyle/>
          <a:p>
            <a:r>
              <a:rPr lang="en-US" dirty="0" err="1"/>
              <a:t>var</a:t>
            </a:r>
            <a:r>
              <a:rPr lang="en-US" dirty="0"/>
              <a:t> numbers = new List&lt;</a:t>
            </a:r>
            <a:r>
              <a:rPr lang="en-US" dirty="0" err="1"/>
              <a:t>int</a:t>
            </a:r>
            <a:r>
              <a:rPr lang="en-US" dirty="0"/>
              <a:t>&gt; { 1, 2, 3, 4, 5, 6 };</a:t>
            </a:r>
          </a:p>
          <a:p>
            <a:r>
              <a:rPr lang="en-US" dirty="0" err="1"/>
              <a:t>var</a:t>
            </a:r>
            <a:r>
              <a:rPr lang="en-US" dirty="0"/>
              <a:t> </a:t>
            </a:r>
            <a:r>
              <a:rPr lang="en-US" dirty="0" err="1"/>
              <a:t>evenNumbers</a:t>
            </a:r>
            <a:r>
              <a:rPr lang="en-US" dirty="0"/>
              <a:t> = </a:t>
            </a:r>
            <a:r>
              <a:rPr lang="en-US" dirty="0" err="1"/>
              <a:t>numbers.Where</a:t>
            </a:r>
            <a:r>
              <a:rPr lang="en-US" dirty="0"/>
              <a:t>(n =&gt; n % 2 == 0);</a:t>
            </a:r>
          </a:p>
          <a:p>
            <a:endParaRPr lang="en-US" dirty="0"/>
          </a:p>
          <a:p>
            <a:r>
              <a:rPr lang="en-US" dirty="0" err="1"/>
              <a:t>Console.WriteLine</a:t>
            </a:r>
            <a:r>
              <a:rPr lang="en-US" dirty="0"/>
              <a:t>(</a:t>
            </a:r>
            <a:r>
              <a:rPr lang="en-US" dirty="0" err="1"/>
              <a:t>string.Join</a:t>
            </a:r>
            <a:r>
              <a:rPr lang="en-US" dirty="0"/>
              <a:t>(", ", </a:t>
            </a:r>
            <a:r>
              <a:rPr lang="en-US" dirty="0" err="1"/>
              <a:t>evenNumbers</a:t>
            </a:r>
            <a:r>
              <a:rPr lang="en-US" dirty="0"/>
              <a:t>)); // Output: 2, 4, 6</a:t>
            </a:r>
          </a:p>
        </p:txBody>
      </p:sp>
      <p:sp>
        <p:nvSpPr>
          <p:cNvPr id="11" name="Rectangle 2"/>
          <p:cNvSpPr>
            <a:spLocks noChangeArrowheads="1"/>
          </p:cNvSpPr>
          <p:nvPr/>
        </p:nvSpPr>
        <p:spPr bwMode="auto">
          <a:xfrm>
            <a:off x="1168796" y="1327718"/>
            <a:ext cx="93310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Filtering (Where)</a:t>
            </a:r>
          </a:p>
          <a:p>
            <a:pPr marL="285750" indent="-285750">
              <a:buFont typeface="Arial" panose="020B0604020202020204" pitchFamily="34" charset="0"/>
              <a:buChar char="•"/>
            </a:pPr>
            <a:r>
              <a:rPr lang="en-US" b="1" dirty="0" smtClean="0"/>
              <a:t>Use </a:t>
            </a:r>
            <a:r>
              <a:rPr lang="en-US" b="1" dirty="0"/>
              <a:t>Case</a:t>
            </a:r>
            <a:r>
              <a:rPr lang="en-US" b="1" dirty="0" smtClean="0"/>
              <a:t>: </a:t>
            </a:r>
            <a:r>
              <a:rPr lang="en-US" dirty="0"/>
              <a:t>Filters elements based on a condition</a:t>
            </a:r>
            <a:r>
              <a:rPr lang="en-US" dirty="0" smtClean="0"/>
              <a:t>.</a:t>
            </a:r>
            <a:endParaRPr lang="en-US" dirty="0"/>
          </a:p>
        </p:txBody>
      </p:sp>
      <p:sp>
        <p:nvSpPr>
          <p:cNvPr id="15" name="TextBox 14"/>
          <p:cNvSpPr txBox="1"/>
          <p:nvPr/>
        </p:nvSpPr>
        <p:spPr>
          <a:xfrm>
            <a:off x="1158717" y="3790743"/>
            <a:ext cx="7029355" cy="954107"/>
          </a:xfrm>
          <a:prstGeom prst="rect">
            <a:avLst/>
          </a:prstGeom>
          <a:solidFill>
            <a:schemeClr val="bg1">
              <a:lumMod val="85000"/>
            </a:schemeClr>
          </a:solidFill>
        </p:spPr>
        <p:txBody>
          <a:bodyPr wrap="square" rtlCol="0">
            <a:spAutoFit/>
          </a:bodyPr>
          <a:lstStyle/>
          <a:p>
            <a:r>
              <a:rPr lang="en-US" dirty="0" err="1"/>
              <a:t>var</a:t>
            </a:r>
            <a:r>
              <a:rPr lang="en-US" dirty="0"/>
              <a:t> names = new List&lt;string&gt; { "John", "Alice", "Bob" };</a:t>
            </a:r>
          </a:p>
          <a:p>
            <a:r>
              <a:rPr lang="en-US" dirty="0" err="1"/>
              <a:t>var</a:t>
            </a:r>
            <a:r>
              <a:rPr lang="en-US" dirty="0"/>
              <a:t> </a:t>
            </a:r>
            <a:r>
              <a:rPr lang="en-US" dirty="0" err="1"/>
              <a:t>sortedNames</a:t>
            </a:r>
            <a:r>
              <a:rPr lang="en-US" dirty="0"/>
              <a:t> = </a:t>
            </a:r>
            <a:r>
              <a:rPr lang="en-US" dirty="0" err="1"/>
              <a:t>names.OrderBy</a:t>
            </a:r>
            <a:r>
              <a:rPr lang="en-US" dirty="0"/>
              <a:t>(name =&gt; name);</a:t>
            </a:r>
          </a:p>
          <a:p>
            <a:endParaRPr lang="en-US" dirty="0"/>
          </a:p>
          <a:p>
            <a:r>
              <a:rPr lang="en-US" dirty="0" err="1"/>
              <a:t>Console.WriteLine</a:t>
            </a:r>
            <a:r>
              <a:rPr lang="en-US" dirty="0"/>
              <a:t>(</a:t>
            </a:r>
            <a:r>
              <a:rPr lang="en-US" dirty="0" err="1"/>
              <a:t>string.Join</a:t>
            </a:r>
            <a:r>
              <a:rPr lang="en-US" dirty="0"/>
              <a:t>(", ", </a:t>
            </a:r>
            <a:r>
              <a:rPr lang="en-US" dirty="0" err="1"/>
              <a:t>sortedNames</a:t>
            </a:r>
            <a:r>
              <a:rPr lang="en-US" dirty="0"/>
              <a:t>)); // Output: Alice, Bob, John</a:t>
            </a:r>
          </a:p>
        </p:txBody>
      </p:sp>
      <p:sp>
        <p:nvSpPr>
          <p:cNvPr id="16" name="Rectangle 2"/>
          <p:cNvSpPr>
            <a:spLocks noChangeArrowheads="1"/>
          </p:cNvSpPr>
          <p:nvPr/>
        </p:nvSpPr>
        <p:spPr bwMode="auto">
          <a:xfrm>
            <a:off x="1106450" y="3114946"/>
            <a:ext cx="93310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Ordering (</a:t>
            </a:r>
            <a:r>
              <a:rPr lang="en-US" b="1" dirty="0" err="1"/>
              <a:t>OrderBy</a:t>
            </a:r>
            <a:r>
              <a:rPr lang="en-US" b="1" dirty="0"/>
              <a:t>/</a:t>
            </a:r>
            <a:r>
              <a:rPr lang="en-US" b="1" dirty="0" err="1"/>
              <a:t>OrderByDescending</a:t>
            </a:r>
            <a:r>
              <a:rPr lang="en-US" b="1" dirty="0" smtClean="0"/>
              <a:t>)</a:t>
            </a:r>
            <a:r>
              <a:rPr lang="en-US" dirty="0" smtClean="0"/>
              <a:t/>
            </a:r>
            <a:br>
              <a:rPr lang="en-US" dirty="0" smtClean="0"/>
            </a:br>
            <a:r>
              <a:rPr lang="en-US" b="1" dirty="0" smtClean="0"/>
              <a:t>Use </a:t>
            </a:r>
            <a:r>
              <a:rPr lang="en-US" b="1" dirty="0"/>
              <a:t>Case</a:t>
            </a:r>
            <a:r>
              <a:rPr lang="en-US" b="1" dirty="0" smtClean="0"/>
              <a:t>: </a:t>
            </a:r>
            <a:r>
              <a:rPr lang="en-US" dirty="0"/>
              <a:t>Orders elements in ascending or descending order.</a:t>
            </a:r>
          </a:p>
        </p:txBody>
      </p:sp>
    </p:spTree>
    <p:extLst>
      <p:ext uri="{BB962C8B-B14F-4D97-AF65-F5344CB8AC3E}">
        <p14:creationId xmlns:p14="http://schemas.microsoft.com/office/powerpoint/2010/main" val="676778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59"/>
        <p:cNvGrpSpPr/>
        <p:nvPr/>
      </p:nvGrpSpPr>
      <p:grpSpPr>
        <a:xfrm>
          <a:off x="0" y="0"/>
          <a:ext cx="0" cy="0"/>
          <a:chOff x="0" y="0"/>
          <a:chExt cx="0" cy="0"/>
        </a:xfrm>
      </p:grpSpPr>
      <p:sp>
        <p:nvSpPr>
          <p:cNvPr id="60" name="Google Shape;60;p15"/>
          <p:cNvSpPr txBox="1"/>
          <p:nvPr/>
        </p:nvSpPr>
        <p:spPr>
          <a:xfrm>
            <a:off x="0" y="1959550"/>
            <a:ext cx="9144000" cy="170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Customer Satisfaction</a:t>
            </a:r>
            <a:endParaRPr sz="4600" b="1" i="0" u="none" strike="noStrike" cap="none">
              <a:solidFill>
                <a:schemeClr val="lt1"/>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Is Our Highest Priority</a:t>
            </a:r>
            <a:endParaRPr sz="4600" b="1" i="0" u="none" strike="noStrike" cap="none">
              <a:solidFill>
                <a:schemeClr val="lt1"/>
              </a:solidFill>
              <a:latin typeface="Lato"/>
              <a:ea typeface="Lato"/>
              <a:cs typeface="Lato"/>
              <a:sym typeface="Lato"/>
            </a:endParaRPr>
          </a:p>
        </p:txBody>
      </p:sp>
      <p:pic>
        <p:nvPicPr>
          <p:cNvPr id="61" name="Google Shape;61;p15"/>
          <p:cNvPicPr preferRelativeResize="0"/>
          <p:nvPr/>
        </p:nvPicPr>
        <p:blipFill rotWithShape="1">
          <a:blip r:embed="rId3">
            <a:alphaModFix/>
          </a:blip>
          <a:srcRect/>
          <a:stretch/>
        </p:blipFill>
        <p:spPr>
          <a:xfrm>
            <a:off x="4275375" y="958600"/>
            <a:ext cx="789825" cy="8783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pic>
        <p:nvPicPr>
          <p:cNvPr id="144" name="Google Shape;144;p21"/>
          <p:cNvPicPr preferRelativeResize="0"/>
          <p:nvPr/>
        </p:nvPicPr>
        <p:blipFill rotWithShape="1">
          <a:blip r:embed="rId5">
            <a:alphaModFix/>
          </a:blip>
          <a:srcRect/>
          <a:stretch/>
        </p:blipFill>
        <p:spPr>
          <a:xfrm>
            <a:off x="324292" y="2890176"/>
            <a:ext cx="61722" cy="109728"/>
          </a:xfrm>
          <a:prstGeom prst="rect">
            <a:avLst/>
          </a:prstGeom>
          <a:noFill/>
          <a:ln>
            <a:noFill/>
          </a:ln>
        </p:spPr>
      </p:pic>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Control Flow</a:t>
            </a:r>
          </a:p>
        </p:txBody>
      </p:sp>
      <p:sp>
        <p:nvSpPr>
          <p:cNvPr id="4" name="Rectangle 3"/>
          <p:cNvSpPr/>
          <p:nvPr/>
        </p:nvSpPr>
        <p:spPr>
          <a:xfrm>
            <a:off x="1494754" y="731992"/>
            <a:ext cx="2182008" cy="307777"/>
          </a:xfrm>
          <a:prstGeom prst="rect">
            <a:avLst/>
          </a:prstGeom>
        </p:spPr>
        <p:txBody>
          <a:bodyPr wrap="none">
            <a:spAutoFit/>
          </a:bodyPr>
          <a:lstStyle/>
          <a:p>
            <a:r>
              <a:rPr lang="en-US" b="1" dirty="0"/>
              <a:t>Conditional Statements</a:t>
            </a:r>
          </a:p>
        </p:txBody>
      </p:sp>
      <p:sp>
        <p:nvSpPr>
          <p:cNvPr id="5" name="Rectangle 4"/>
          <p:cNvSpPr/>
          <p:nvPr/>
        </p:nvSpPr>
        <p:spPr>
          <a:xfrm>
            <a:off x="1494754" y="3607092"/>
            <a:ext cx="720069" cy="307777"/>
          </a:xfrm>
          <a:prstGeom prst="rect">
            <a:avLst/>
          </a:prstGeom>
        </p:spPr>
        <p:txBody>
          <a:bodyPr wrap="none">
            <a:spAutoFit/>
          </a:bodyPr>
          <a:lstStyle/>
          <a:p>
            <a:r>
              <a:rPr lang="en-US" b="1" dirty="0"/>
              <a:t>Loops</a:t>
            </a:r>
          </a:p>
        </p:txBody>
      </p:sp>
      <p:sp>
        <p:nvSpPr>
          <p:cNvPr id="6" name="Rectangle 5"/>
          <p:cNvSpPr/>
          <p:nvPr/>
        </p:nvSpPr>
        <p:spPr>
          <a:xfrm>
            <a:off x="1494754" y="1934186"/>
            <a:ext cx="1677062" cy="307777"/>
          </a:xfrm>
          <a:prstGeom prst="rect">
            <a:avLst/>
          </a:prstGeom>
        </p:spPr>
        <p:txBody>
          <a:bodyPr wrap="none">
            <a:spAutoFit/>
          </a:bodyPr>
          <a:lstStyle/>
          <a:p>
            <a:r>
              <a:rPr lang="en-US" b="1" dirty="0"/>
              <a:t>Jump Statements</a:t>
            </a:r>
          </a:p>
        </p:txBody>
      </p:sp>
      <p:sp>
        <p:nvSpPr>
          <p:cNvPr id="7" name="TextBox 6"/>
          <p:cNvSpPr txBox="1"/>
          <p:nvPr/>
        </p:nvSpPr>
        <p:spPr>
          <a:xfrm>
            <a:off x="1630590" y="2424082"/>
            <a:ext cx="3082452" cy="95410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Break</a:t>
            </a:r>
          </a:p>
          <a:p>
            <a:pPr marL="285750" indent="-285750">
              <a:buFont typeface="Arial" panose="020B0604020202020204" pitchFamily="34" charset="0"/>
              <a:buChar char="•"/>
            </a:pPr>
            <a:r>
              <a:rPr lang="en-US" dirty="0" smtClean="0"/>
              <a:t>Continue</a:t>
            </a:r>
            <a:endParaRPr lang="en-US" dirty="0"/>
          </a:p>
          <a:p>
            <a:pPr marL="285750" indent="-285750">
              <a:buFont typeface="Arial" panose="020B0604020202020204" pitchFamily="34" charset="0"/>
              <a:buChar char="•"/>
            </a:pPr>
            <a:r>
              <a:rPr lang="en-US" dirty="0" smtClean="0"/>
              <a:t>Return</a:t>
            </a:r>
            <a:endParaRPr lang="en-US" dirty="0"/>
          </a:p>
          <a:p>
            <a:pPr marL="285750" indent="-285750">
              <a:buFont typeface="Arial" panose="020B0604020202020204" pitchFamily="34" charset="0"/>
              <a:buChar char="•"/>
            </a:pPr>
            <a:r>
              <a:rPr lang="en-US" dirty="0" err="1" smtClean="0"/>
              <a:t>goto</a:t>
            </a:r>
            <a:endParaRPr lang="en-US" dirty="0"/>
          </a:p>
        </p:txBody>
      </p:sp>
      <p:sp>
        <p:nvSpPr>
          <p:cNvPr id="14" name="TextBox 13"/>
          <p:cNvSpPr txBox="1"/>
          <p:nvPr/>
        </p:nvSpPr>
        <p:spPr>
          <a:xfrm>
            <a:off x="1602024" y="3914869"/>
            <a:ext cx="3082452" cy="95410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a:t>
            </a:r>
          </a:p>
          <a:p>
            <a:pPr marL="285750" indent="-285750">
              <a:buFont typeface="Arial" panose="020B0604020202020204" pitchFamily="34" charset="0"/>
              <a:buChar char="•"/>
            </a:pPr>
            <a:r>
              <a:rPr lang="en-US" dirty="0" err="1" smtClean="0"/>
              <a:t>ForEach</a:t>
            </a:r>
            <a:endParaRPr lang="en-US" dirty="0"/>
          </a:p>
          <a:p>
            <a:pPr marL="285750" indent="-285750">
              <a:buFont typeface="Arial" panose="020B0604020202020204" pitchFamily="34" charset="0"/>
              <a:buChar char="•"/>
            </a:pPr>
            <a:r>
              <a:rPr lang="en-US" dirty="0" smtClean="0"/>
              <a:t>While</a:t>
            </a:r>
            <a:endParaRPr lang="en-US" dirty="0"/>
          </a:p>
          <a:p>
            <a:pPr marL="285750" indent="-285750">
              <a:buFont typeface="Arial" panose="020B0604020202020204" pitchFamily="34" charset="0"/>
              <a:buChar char="•"/>
            </a:pPr>
            <a:r>
              <a:rPr lang="en-US" dirty="0" smtClean="0"/>
              <a:t>Do-While</a:t>
            </a:r>
            <a:endParaRPr lang="en-US" dirty="0"/>
          </a:p>
        </p:txBody>
      </p:sp>
      <p:sp>
        <p:nvSpPr>
          <p:cNvPr id="15" name="TextBox 14"/>
          <p:cNvSpPr txBox="1"/>
          <p:nvPr/>
        </p:nvSpPr>
        <p:spPr>
          <a:xfrm>
            <a:off x="1602024" y="1057573"/>
            <a:ext cx="3082452" cy="73866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If-else</a:t>
            </a:r>
          </a:p>
          <a:p>
            <a:pPr marL="285750" indent="-285750">
              <a:buFont typeface="Arial" panose="020B0604020202020204" pitchFamily="34" charset="0"/>
              <a:buChar char="•"/>
            </a:pPr>
            <a:r>
              <a:rPr lang="en-US" dirty="0"/>
              <a:t>e</a:t>
            </a:r>
            <a:r>
              <a:rPr lang="en-US" dirty="0" smtClean="0"/>
              <a:t>lse-if</a:t>
            </a:r>
          </a:p>
          <a:p>
            <a:pPr marL="285750" indent="-285750">
              <a:buFont typeface="Arial" panose="020B0604020202020204" pitchFamily="34" charset="0"/>
              <a:buChar char="•"/>
            </a:pPr>
            <a:r>
              <a:rPr lang="en-US" dirty="0" smtClean="0"/>
              <a:t>Switch-case</a:t>
            </a:r>
            <a:endParaRPr lang="en-US" dirty="0"/>
          </a:p>
        </p:txBody>
      </p:sp>
    </p:spTree>
    <p:extLst>
      <p:ext uri="{BB962C8B-B14F-4D97-AF65-F5344CB8AC3E}">
        <p14:creationId xmlns:p14="http://schemas.microsoft.com/office/powerpoint/2010/main" val="1657582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err="1">
                <a:solidFill>
                  <a:schemeClr val="lt1"/>
                </a:solidFill>
                <a:latin typeface="Lato"/>
                <a:ea typeface="Lato"/>
                <a:cs typeface="Lato"/>
                <a:sym typeface="Lato"/>
              </a:rPr>
              <a:t>Enums</a:t>
            </a:r>
            <a:r>
              <a:rPr lang="en-US" sz="2000" b="1" dirty="0">
                <a:solidFill>
                  <a:schemeClr val="lt1"/>
                </a:solidFill>
                <a:latin typeface="Lato"/>
                <a:ea typeface="Lato"/>
                <a:cs typeface="Lato"/>
                <a:sym typeface="Lato"/>
              </a:rPr>
              <a:t> and </a:t>
            </a:r>
            <a:r>
              <a:rPr lang="en-US" sz="2000" b="1" dirty="0" err="1">
                <a:solidFill>
                  <a:schemeClr val="lt1"/>
                </a:solidFill>
                <a:latin typeface="Lato"/>
                <a:ea typeface="Lato"/>
                <a:cs typeface="Lato"/>
                <a:sym typeface="Lato"/>
              </a:rPr>
              <a:t>Structs</a:t>
            </a:r>
            <a:endParaRPr lang="en-US" sz="2000" b="1" dirty="0">
              <a:solidFill>
                <a:schemeClr val="lt1"/>
              </a:solidFill>
              <a:latin typeface="Lato"/>
              <a:ea typeface="Lato"/>
              <a:cs typeface="Lato"/>
              <a:sym typeface="Lato"/>
            </a:endParaRPr>
          </a:p>
        </p:txBody>
      </p:sp>
      <p:sp>
        <p:nvSpPr>
          <p:cNvPr id="2" name="Rectangle 1"/>
          <p:cNvSpPr/>
          <p:nvPr/>
        </p:nvSpPr>
        <p:spPr>
          <a:xfrm>
            <a:off x="436417" y="955964"/>
            <a:ext cx="7550727" cy="2246769"/>
          </a:xfrm>
          <a:prstGeom prst="rect">
            <a:avLst/>
          </a:prstGeom>
        </p:spPr>
        <p:txBody>
          <a:bodyPr wrap="square">
            <a:spAutoFit/>
          </a:bodyPr>
          <a:lstStyle/>
          <a:p>
            <a:pPr algn="just" fontAlgn="base">
              <a:buFont typeface="Arial" panose="020B0604020202020204" pitchFamily="34" charset="0"/>
              <a:buChar char="•"/>
            </a:pPr>
            <a:r>
              <a:rPr lang="en-US" dirty="0">
                <a:solidFill>
                  <a:srgbClr val="222222"/>
                </a:solidFill>
                <a:latin typeface="Lato" panose="020B0604020202020204" charset="0"/>
              </a:rPr>
              <a:t>An </a:t>
            </a:r>
            <a:r>
              <a:rPr lang="en-US" dirty="0" err="1">
                <a:solidFill>
                  <a:srgbClr val="222222"/>
                </a:solidFill>
                <a:latin typeface="Lato" panose="020B0604020202020204" charset="0"/>
              </a:rPr>
              <a:t>enum</a:t>
            </a:r>
            <a:r>
              <a:rPr lang="en-US" dirty="0">
                <a:solidFill>
                  <a:srgbClr val="222222"/>
                </a:solidFill>
                <a:latin typeface="Lato" panose="020B0604020202020204" charset="0"/>
              </a:rPr>
              <a:t> type (or enumeration  type) is a value type defined by a set of constants of with their underlying numeric type. </a:t>
            </a:r>
          </a:p>
          <a:p>
            <a:pPr algn="just" fontAlgn="base">
              <a:buFont typeface="Arial" panose="020B0604020202020204" pitchFamily="34" charset="0"/>
              <a:buChar char="•"/>
            </a:pPr>
            <a:r>
              <a:rPr lang="en-US" dirty="0">
                <a:solidFill>
                  <a:srgbClr val="222222"/>
                </a:solidFill>
                <a:latin typeface="Lato" panose="020B0604020202020204" charset="0"/>
              </a:rPr>
              <a:t>To define an enumeration type, use the </a:t>
            </a:r>
            <a:r>
              <a:rPr lang="en-US" dirty="0" err="1">
                <a:solidFill>
                  <a:srgbClr val="222222"/>
                </a:solidFill>
                <a:latin typeface="Lato" panose="020B0604020202020204" charset="0"/>
              </a:rPr>
              <a:t>enum</a:t>
            </a:r>
            <a:r>
              <a:rPr lang="en-US" dirty="0">
                <a:solidFill>
                  <a:srgbClr val="222222"/>
                </a:solidFill>
                <a:latin typeface="Lato" panose="020B0604020202020204" charset="0"/>
              </a:rPr>
              <a:t> keyword and specify the names of </a:t>
            </a:r>
            <a:r>
              <a:rPr lang="en-US" dirty="0" err="1">
                <a:solidFill>
                  <a:srgbClr val="222222"/>
                </a:solidFill>
                <a:latin typeface="Lato" panose="020B0604020202020204" charset="0"/>
              </a:rPr>
              <a:t>enum</a:t>
            </a:r>
            <a:r>
              <a:rPr lang="en-US" dirty="0">
                <a:solidFill>
                  <a:srgbClr val="222222"/>
                </a:solidFill>
                <a:latin typeface="Lato" panose="020B0604020202020204" charset="0"/>
              </a:rPr>
              <a:t> members.</a:t>
            </a:r>
          </a:p>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583876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13" name="Google Shape;76;p17"/>
          <p:cNvSpPr txBox="1"/>
          <p:nvPr/>
        </p:nvSpPr>
        <p:spPr>
          <a:xfrm>
            <a:off x="2267074" y="13425"/>
            <a:ext cx="4476900" cy="492412"/>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err="1">
                <a:solidFill>
                  <a:schemeClr val="lt1"/>
                </a:solidFill>
                <a:latin typeface="Lato"/>
                <a:ea typeface="Lato"/>
                <a:cs typeface="Lato"/>
                <a:sym typeface="Lato"/>
              </a:rPr>
              <a:t>Enums</a:t>
            </a:r>
            <a:r>
              <a:rPr lang="en-US" sz="2000" b="1" dirty="0">
                <a:solidFill>
                  <a:schemeClr val="lt1"/>
                </a:solidFill>
                <a:latin typeface="Lato"/>
                <a:ea typeface="Lato"/>
                <a:cs typeface="Lato"/>
                <a:sym typeface="Lato"/>
              </a:rPr>
              <a:t> and </a:t>
            </a:r>
            <a:r>
              <a:rPr lang="en-US" sz="2000" b="1" dirty="0" err="1">
                <a:solidFill>
                  <a:schemeClr val="lt1"/>
                </a:solidFill>
                <a:latin typeface="Lato"/>
                <a:ea typeface="Lato"/>
                <a:cs typeface="Lato"/>
                <a:sym typeface="Lato"/>
              </a:rPr>
              <a:t>Structs</a:t>
            </a:r>
            <a:endParaRPr lang="en-US" sz="2000" b="1" dirty="0">
              <a:solidFill>
                <a:schemeClr val="lt1"/>
              </a:solidFill>
              <a:latin typeface="Lato"/>
              <a:ea typeface="Lato"/>
              <a:cs typeface="Lato"/>
              <a:sym typeface="Lato"/>
            </a:endParaRPr>
          </a:p>
        </p:txBody>
      </p:sp>
      <p:sp>
        <p:nvSpPr>
          <p:cNvPr id="2" name="Rectangle 1"/>
          <p:cNvSpPr/>
          <p:nvPr/>
        </p:nvSpPr>
        <p:spPr>
          <a:xfrm>
            <a:off x="152400" y="521024"/>
            <a:ext cx="9177867" cy="4893647"/>
          </a:xfrm>
          <a:prstGeom prst="rect">
            <a:avLst/>
          </a:prstGeom>
        </p:spPr>
        <p:txBody>
          <a:bodyPr wrap="square">
            <a:spAutoFit/>
          </a:bodyPr>
          <a:lstStyle/>
          <a:p>
            <a:pPr algn="just"/>
            <a:r>
              <a:rPr lang="en-US" sz="1300" dirty="0">
                <a:latin typeface="Lato" panose="020B0604020202020204" charset="0"/>
              </a:rPr>
              <a:t>public </a:t>
            </a:r>
            <a:r>
              <a:rPr lang="en-US" sz="1300" dirty="0" err="1">
                <a:latin typeface="Lato" panose="020B0604020202020204" charset="0"/>
              </a:rPr>
              <a:t>enum</a:t>
            </a:r>
            <a:r>
              <a:rPr lang="en-US" sz="1300" dirty="0">
                <a:latin typeface="Lato" panose="020B0604020202020204" charset="0"/>
              </a:rPr>
              <a:t> Season</a:t>
            </a:r>
            <a:endParaRPr lang="en-US" sz="1300" dirty="0"/>
          </a:p>
          <a:p>
            <a:pPr algn="just"/>
            <a:r>
              <a:rPr lang="en-US" sz="1300" dirty="0">
                <a:latin typeface="Lato" panose="020B0604020202020204" charset="0"/>
              </a:rPr>
              <a:t>{</a:t>
            </a:r>
            <a:endParaRPr lang="en-US" sz="1300" dirty="0"/>
          </a:p>
          <a:p>
            <a:pPr algn="just"/>
            <a:r>
              <a:rPr lang="en-US" sz="1300" dirty="0">
                <a:latin typeface="Lato" panose="020B0604020202020204" charset="0"/>
              </a:rPr>
              <a:t>    Spring,</a:t>
            </a:r>
            <a:endParaRPr lang="en-US" sz="1300" dirty="0"/>
          </a:p>
          <a:p>
            <a:pPr algn="just"/>
            <a:r>
              <a:rPr lang="en-US" sz="1300" dirty="0">
                <a:latin typeface="Lato" panose="020B0604020202020204" charset="0"/>
              </a:rPr>
              <a:t>    Summer,</a:t>
            </a:r>
            <a:endParaRPr lang="en-US" sz="1300" dirty="0"/>
          </a:p>
          <a:p>
            <a:pPr algn="just"/>
            <a:r>
              <a:rPr lang="en-US" sz="1300" dirty="0">
                <a:latin typeface="Lato" panose="020B0604020202020204" charset="0"/>
              </a:rPr>
              <a:t>    Autumn,</a:t>
            </a:r>
            <a:endParaRPr lang="en-US" sz="1300" dirty="0"/>
          </a:p>
          <a:p>
            <a:pPr algn="just"/>
            <a:r>
              <a:rPr lang="en-US" sz="1300" dirty="0">
                <a:latin typeface="Lato" panose="020B0604020202020204" charset="0"/>
              </a:rPr>
              <a:t>    Winter</a:t>
            </a:r>
            <a:endParaRPr lang="en-US" sz="1300" dirty="0"/>
          </a:p>
          <a:p>
            <a:pPr algn="just"/>
            <a:r>
              <a:rPr lang="en-US" sz="1300" dirty="0">
                <a:latin typeface="Lato" panose="020B0604020202020204" charset="0"/>
              </a:rPr>
              <a:t>}</a:t>
            </a:r>
            <a:endParaRPr lang="en-US" sz="1300" dirty="0"/>
          </a:p>
          <a:p>
            <a:pPr algn="just"/>
            <a:r>
              <a:rPr lang="en-US" sz="1300" dirty="0"/>
              <a:t/>
            </a:r>
            <a:br>
              <a:rPr lang="en-US" sz="1300" dirty="0"/>
            </a:br>
            <a:r>
              <a:rPr lang="en-US" sz="1300" dirty="0">
                <a:latin typeface="Lato" panose="020B0604020202020204" charset="0"/>
              </a:rPr>
              <a:t>public class </a:t>
            </a:r>
            <a:r>
              <a:rPr lang="en-US" sz="1300" dirty="0" err="1">
                <a:latin typeface="Lato" panose="020B0604020202020204" charset="0"/>
              </a:rPr>
              <a:t>EnumConversionExample</a:t>
            </a:r>
            <a:endParaRPr lang="en-US" sz="1300" dirty="0"/>
          </a:p>
          <a:p>
            <a:pPr algn="just"/>
            <a:r>
              <a:rPr lang="en-US" sz="1300" dirty="0">
                <a:latin typeface="Lato" panose="020B0604020202020204" charset="0"/>
              </a:rPr>
              <a:t>{</a:t>
            </a:r>
            <a:endParaRPr lang="en-US" sz="1300" dirty="0"/>
          </a:p>
          <a:p>
            <a:pPr algn="just"/>
            <a:r>
              <a:rPr lang="en-US" sz="1300" dirty="0">
                <a:latin typeface="Lato" panose="020B0604020202020204" charset="0"/>
              </a:rPr>
              <a:t>    public static void Main()</a:t>
            </a:r>
            <a:endParaRPr lang="en-US" sz="1300" dirty="0"/>
          </a:p>
          <a:p>
            <a:pPr algn="just"/>
            <a:r>
              <a:rPr lang="en-US" sz="1300" dirty="0">
                <a:latin typeface="Lato" panose="020B0604020202020204" charset="0"/>
              </a:rPr>
              <a:t>    {</a:t>
            </a:r>
            <a:endParaRPr lang="en-US" sz="1300" dirty="0"/>
          </a:p>
          <a:p>
            <a:pPr algn="just"/>
            <a:r>
              <a:rPr lang="en-US" sz="1300" dirty="0">
                <a:latin typeface="Lato" panose="020B0604020202020204" charset="0"/>
              </a:rPr>
              <a:t>        Season a = </a:t>
            </a:r>
            <a:r>
              <a:rPr lang="en-US" sz="1300" dirty="0" err="1">
                <a:latin typeface="Lato" panose="020B0604020202020204" charset="0"/>
              </a:rPr>
              <a:t>Season.Autumn</a:t>
            </a:r>
            <a:r>
              <a:rPr lang="en-US" sz="1300" dirty="0">
                <a:latin typeface="Lato" panose="020B0604020202020204" charset="0"/>
              </a:rPr>
              <a:t>;</a:t>
            </a:r>
            <a:endParaRPr lang="en-US" sz="1300" dirty="0"/>
          </a:p>
          <a:p>
            <a:pPr algn="just"/>
            <a:r>
              <a:rPr lang="en-US" sz="1300" dirty="0">
                <a:latin typeface="Lato" panose="020B0604020202020204" charset="0"/>
              </a:rPr>
              <a:t>        </a:t>
            </a:r>
            <a:r>
              <a:rPr lang="en-US" sz="1300" dirty="0" err="1">
                <a:latin typeface="Lato" panose="020B0604020202020204" charset="0"/>
              </a:rPr>
              <a:t>Console.WriteLine</a:t>
            </a:r>
            <a:r>
              <a:rPr lang="en-US" sz="1300" dirty="0">
                <a:latin typeface="Lato" panose="020B0604020202020204" charset="0"/>
              </a:rPr>
              <a:t>($"Integral value of {a} is {(</a:t>
            </a:r>
            <a:r>
              <a:rPr lang="en-US" sz="1300" dirty="0" err="1">
                <a:latin typeface="Lato" panose="020B0604020202020204" charset="0"/>
              </a:rPr>
              <a:t>int</a:t>
            </a:r>
            <a:r>
              <a:rPr lang="en-US" sz="1300" dirty="0">
                <a:latin typeface="Lato" panose="020B0604020202020204" charset="0"/>
              </a:rPr>
              <a:t>)a}");                           </a:t>
            </a:r>
            <a:r>
              <a:rPr lang="en-US" sz="1300" b="1" dirty="0">
                <a:latin typeface="Lato" panose="020B0604020202020204" charset="0"/>
              </a:rPr>
              <a:t> </a:t>
            </a:r>
            <a:r>
              <a:rPr lang="en-US" sz="1300" b="1" dirty="0">
                <a:solidFill>
                  <a:srgbClr val="595959"/>
                </a:solidFill>
                <a:latin typeface="Lato" panose="020B0604020202020204" charset="0"/>
              </a:rPr>
              <a:t>// output: Integral value of Autumn is 2</a:t>
            </a:r>
            <a:endParaRPr lang="en-US" sz="1300" dirty="0"/>
          </a:p>
          <a:p>
            <a:pPr algn="just"/>
            <a:r>
              <a:rPr lang="en-US" sz="1300" dirty="0"/>
              <a:t/>
            </a:r>
            <a:br>
              <a:rPr lang="en-US" sz="1300" dirty="0"/>
            </a:br>
            <a:r>
              <a:rPr lang="en-US" sz="1300" dirty="0">
                <a:latin typeface="Lato" panose="020B0604020202020204" charset="0"/>
              </a:rPr>
              <a:t>        </a:t>
            </a:r>
            <a:r>
              <a:rPr lang="en-US" sz="1300" dirty="0" err="1">
                <a:latin typeface="Lato" panose="020B0604020202020204" charset="0"/>
              </a:rPr>
              <a:t>var</a:t>
            </a:r>
            <a:r>
              <a:rPr lang="en-US" sz="1300" dirty="0">
                <a:latin typeface="Lato" panose="020B0604020202020204" charset="0"/>
              </a:rPr>
              <a:t> b = (Season)1;</a:t>
            </a:r>
            <a:endParaRPr lang="en-US" sz="1300" dirty="0"/>
          </a:p>
          <a:p>
            <a:pPr algn="just"/>
            <a:r>
              <a:rPr lang="en-US" sz="1300" dirty="0">
                <a:latin typeface="Lato" panose="020B0604020202020204" charset="0"/>
              </a:rPr>
              <a:t>        </a:t>
            </a:r>
            <a:r>
              <a:rPr lang="en-US" sz="1300" dirty="0" err="1">
                <a:latin typeface="Lato" panose="020B0604020202020204" charset="0"/>
              </a:rPr>
              <a:t>Console.WriteLine</a:t>
            </a:r>
            <a:r>
              <a:rPr lang="en-US" sz="1300" dirty="0">
                <a:latin typeface="Lato" panose="020B0604020202020204" charset="0"/>
              </a:rPr>
              <a:t>(b);  </a:t>
            </a:r>
            <a:r>
              <a:rPr lang="en-US" sz="1300" dirty="0">
                <a:solidFill>
                  <a:srgbClr val="595959"/>
                </a:solidFill>
                <a:latin typeface="Lato" panose="020B0604020202020204" charset="0"/>
              </a:rPr>
              <a:t> </a:t>
            </a:r>
            <a:r>
              <a:rPr lang="en-US" sz="1300" b="1" dirty="0">
                <a:solidFill>
                  <a:srgbClr val="595959"/>
                </a:solidFill>
                <a:latin typeface="Lato" panose="020B0604020202020204" charset="0"/>
              </a:rPr>
              <a:t>// output: Summer</a:t>
            </a:r>
            <a:endParaRPr lang="en-US" sz="1300" dirty="0"/>
          </a:p>
          <a:p>
            <a:pPr algn="just"/>
            <a:r>
              <a:rPr lang="en-US" sz="1300" dirty="0"/>
              <a:t/>
            </a:r>
            <a:br>
              <a:rPr lang="en-US" sz="1300" dirty="0"/>
            </a:br>
            <a:r>
              <a:rPr lang="en-US" sz="1300" dirty="0">
                <a:latin typeface="Lato" panose="020B0604020202020204" charset="0"/>
              </a:rPr>
              <a:t>        </a:t>
            </a:r>
            <a:r>
              <a:rPr lang="en-US" sz="1300" dirty="0" err="1">
                <a:latin typeface="Lato" panose="020B0604020202020204" charset="0"/>
              </a:rPr>
              <a:t>var</a:t>
            </a:r>
            <a:r>
              <a:rPr lang="en-US" sz="1300" dirty="0">
                <a:latin typeface="Lato" panose="020B0604020202020204" charset="0"/>
              </a:rPr>
              <a:t> c = (Season)4;</a:t>
            </a:r>
            <a:endParaRPr lang="en-US" sz="1300" dirty="0"/>
          </a:p>
          <a:p>
            <a:pPr algn="just"/>
            <a:r>
              <a:rPr lang="en-US" sz="1300" dirty="0">
                <a:latin typeface="Lato" panose="020B0604020202020204" charset="0"/>
              </a:rPr>
              <a:t>        </a:t>
            </a:r>
            <a:r>
              <a:rPr lang="en-US" sz="1300" dirty="0" err="1">
                <a:latin typeface="Lato" panose="020B0604020202020204" charset="0"/>
              </a:rPr>
              <a:t>Console.WriteLine</a:t>
            </a:r>
            <a:r>
              <a:rPr lang="en-US" sz="1300" dirty="0">
                <a:latin typeface="Lato" panose="020B0604020202020204" charset="0"/>
              </a:rPr>
              <a:t>(c);  </a:t>
            </a:r>
            <a:r>
              <a:rPr lang="en-US" sz="1300" b="1" dirty="0">
                <a:solidFill>
                  <a:srgbClr val="595959"/>
                </a:solidFill>
                <a:latin typeface="Lato" panose="020B0604020202020204" charset="0"/>
              </a:rPr>
              <a:t>// output: 4</a:t>
            </a:r>
            <a:endParaRPr lang="en-US" sz="1300" dirty="0"/>
          </a:p>
          <a:p>
            <a:pPr algn="just"/>
            <a:r>
              <a:rPr lang="en-US" sz="1300" dirty="0">
                <a:latin typeface="Lato" panose="020B0604020202020204" charset="0"/>
              </a:rPr>
              <a:t>    }</a:t>
            </a:r>
            <a:endParaRPr lang="en-US" sz="1300" dirty="0"/>
          </a:p>
          <a:p>
            <a:pPr algn="just"/>
            <a:r>
              <a:rPr lang="en-US" sz="1300" dirty="0">
                <a:latin typeface="Lato" panose="020B0604020202020204" charset="0"/>
              </a:rPr>
              <a:t>}</a:t>
            </a:r>
            <a:endParaRPr lang="en-US" sz="1300" dirty="0"/>
          </a:p>
          <a:p>
            <a:r>
              <a:rPr lang="en-US" sz="1300" dirty="0"/>
              <a:t/>
            </a:r>
            <a:br>
              <a:rPr lang="en-US" sz="1300" dirty="0"/>
            </a:br>
            <a:endParaRPr lang="en-US" sz="1300" dirty="0"/>
          </a:p>
        </p:txBody>
      </p:sp>
    </p:spTree>
    <p:extLst>
      <p:ext uri="{BB962C8B-B14F-4D97-AF65-F5344CB8AC3E}">
        <p14:creationId xmlns:p14="http://schemas.microsoft.com/office/powerpoint/2010/main" val="2395019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65"/>
        <p:cNvGrpSpPr/>
        <p:nvPr/>
      </p:nvGrpSpPr>
      <p:grpSpPr>
        <a:xfrm>
          <a:off x="0" y="0"/>
          <a:ext cx="0" cy="0"/>
          <a:chOff x="0" y="0"/>
          <a:chExt cx="0" cy="0"/>
        </a:xfrm>
      </p:grpSpPr>
      <p:pic>
        <p:nvPicPr>
          <p:cNvPr id="66" name="Google Shape;66;p16"/>
          <p:cNvPicPr preferRelativeResize="0"/>
          <p:nvPr/>
        </p:nvPicPr>
        <p:blipFill rotWithShape="1">
          <a:blip r:embed="rId3">
            <a:alphaModFix/>
          </a:blip>
          <a:srcRect t="139" b="139"/>
          <a:stretch/>
        </p:blipFill>
        <p:spPr>
          <a:xfrm>
            <a:off x="0" y="0"/>
            <a:ext cx="9143996" cy="51435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5" name="Google Shape;75;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6" name="Google Shape;76;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 sz="2000" b="1" i="0" u="none" strike="noStrike" cap="none" dirty="0" smtClean="0">
                <a:solidFill>
                  <a:schemeClr val="lt1"/>
                </a:solidFill>
                <a:latin typeface="Lato"/>
                <a:ea typeface="Lato"/>
                <a:cs typeface="Lato"/>
                <a:sym typeface="Lato"/>
              </a:rPr>
              <a:t>In this session</a:t>
            </a:r>
            <a:endParaRPr sz="2000" b="1" i="0" u="none" strike="noStrike" cap="none" dirty="0">
              <a:solidFill>
                <a:schemeClr val="lt1"/>
              </a:solidFill>
              <a:latin typeface="Lato"/>
              <a:ea typeface="Lato"/>
              <a:cs typeface="Lato"/>
              <a:sym typeface="Lato"/>
            </a:endParaRPr>
          </a:p>
        </p:txBody>
      </p:sp>
      <p:pic>
        <p:nvPicPr>
          <p:cNvPr id="77" name="Google Shape;77;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8" name="Google Shape;78;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9" name="Google Shape;79;p17"/>
          <p:cNvSpPr txBox="1"/>
          <p:nvPr/>
        </p:nvSpPr>
        <p:spPr>
          <a:xfrm>
            <a:off x="294875" y="756732"/>
            <a:ext cx="6819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222222"/>
                </a:solidFill>
                <a:latin typeface="Lato"/>
                <a:ea typeface="Lato"/>
                <a:cs typeface="Lato"/>
                <a:sym typeface="Lato"/>
              </a:rPr>
              <a:t>What we are learning in this session</a:t>
            </a:r>
            <a:endParaRPr sz="1600" b="1" i="0" u="none" strike="noStrike" cap="none">
              <a:solidFill>
                <a:srgbClr val="222222"/>
              </a:solidFill>
              <a:latin typeface="Lato"/>
              <a:ea typeface="Lato"/>
              <a:cs typeface="Lato"/>
              <a:sym typeface="Lato"/>
            </a:endParaRPr>
          </a:p>
        </p:txBody>
      </p:sp>
      <p:grpSp>
        <p:nvGrpSpPr>
          <p:cNvPr id="80" name="Google Shape;80;p17"/>
          <p:cNvGrpSpPr/>
          <p:nvPr/>
        </p:nvGrpSpPr>
        <p:grpSpPr>
          <a:xfrm>
            <a:off x="455908" y="1088441"/>
            <a:ext cx="2124583" cy="400200"/>
            <a:chOff x="400492" y="1177050"/>
            <a:chExt cx="2124583" cy="400200"/>
          </a:xfrm>
        </p:grpSpPr>
        <p:sp>
          <p:nvSpPr>
            <p:cNvPr id="81" name="Google Shape;81;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Arrays and Collections</a:t>
              </a:r>
              <a:endParaRPr sz="1400" b="0" i="0" u="none" strike="noStrike" cap="none" dirty="0">
                <a:solidFill>
                  <a:srgbClr val="222222"/>
                </a:solidFill>
                <a:latin typeface="Lato"/>
                <a:ea typeface="Lato"/>
                <a:cs typeface="Lato"/>
                <a:sym typeface="Lato"/>
              </a:endParaRPr>
            </a:p>
          </p:txBody>
        </p:sp>
        <p:pic>
          <p:nvPicPr>
            <p:cNvPr id="82" name="Google Shape;82;p17"/>
            <p:cNvPicPr preferRelativeResize="0"/>
            <p:nvPr/>
          </p:nvPicPr>
          <p:blipFill rotWithShape="1">
            <a:blip r:embed="rId5">
              <a:alphaModFix/>
            </a:blip>
            <a:srcRect/>
            <a:stretch/>
          </p:blipFill>
          <p:spPr>
            <a:xfrm>
              <a:off x="400492" y="1301037"/>
              <a:ext cx="61722" cy="109728"/>
            </a:xfrm>
            <a:prstGeom prst="rect">
              <a:avLst/>
            </a:prstGeom>
            <a:noFill/>
            <a:ln>
              <a:noFill/>
            </a:ln>
          </p:spPr>
        </p:pic>
      </p:grpSp>
      <p:grpSp>
        <p:nvGrpSpPr>
          <p:cNvPr id="83" name="Google Shape;83;p17"/>
          <p:cNvGrpSpPr/>
          <p:nvPr/>
        </p:nvGrpSpPr>
        <p:grpSpPr>
          <a:xfrm>
            <a:off x="455908" y="1469441"/>
            <a:ext cx="2124583" cy="400200"/>
            <a:chOff x="400492" y="1177050"/>
            <a:chExt cx="2124583" cy="400200"/>
          </a:xfrm>
        </p:grpSpPr>
        <p:sp>
          <p:nvSpPr>
            <p:cNvPr id="84" name="Google Shape;84;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Methods and Functions</a:t>
              </a:r>
              <a:endParaRPr sz="1400" b="0" i="0" u="none" strike="noStrike" cap="none" dirty="0">
                <a:solidFill>
                  <a:srgbClr val="222222"/>
                </a:solidFill>
                <a:latin typeface="Lato"/>
                <a:ea typeface="Lato"/>
                <a:cs typeface="Lato"/>
                <a:sym typeface="Lato"/>
              </a:endParaRPr>
            </a:p>
          </p:txBody>
        </p:sp>
        <p:pic>
          <p:nvPicPr>
            <p:cNvPr id="85" name="Google Shape;85;p17"/>
            <p:cNvPicPr preferRelativeResize="0"/>
            <p:nvPr/>
          </p:nvPicPr>
          <p:blipFill rotWithShape="1">
            <a:blip r:embed="rId5">
              <a:alphaModFix/>
            </a:blip>
            <a:srcRect/>
            <a:stretch/>
          </p:blipFill>
          <p:spPr>
            <a:xfrm>
              <a:off x="400492" y="1301037"/>
              <a:ext cx="61722" cy="109728"/>
            </a:xfrm>
            <a:prstGeom prst="rect">
              <a:avLst/>
            </a:prstGeom>
            <a:noFill/>
            <a:ln>
              <a:noFill/>
            </a:ln>
          </p:spPr>
        </p:pic>
      </p:grpSp>
      <p:grpSp>
        <p:nvGrpSpPr>
          <p:cNvPr id="86" name="Google Shape;86;p17"/>
          <p:cNvGrpSpPr/>
          <p:nvPr/>
        </p:nvGrpSpPr>
        <p:grpSpPr>
          <a:xfrm>
            <a:off x="455908" y="1850441"/>
            <a:ext cx="2124583" cy="400200"/>
            <a:chOff x="400492" y="1177050"/>
            <a:chExt cx="2124583" cy="400200"/>
          </a:xfrm>
        </p:grpSpPr>
        <p:sp>
          <p:nvSpPr>
            <p:cNvPr id="87" name="Google Shape;87;p17"/>
            <p:cNvSpPr txBox="1"/>
            <p:nvPr/>
          </p:nvSpPr>
          <p:spPr>
            <a:xfrm>
              <a:off x="510275" y="1177050"/>
              <a:ext cx="201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 dirty="0">
                  <a:solidFill>
                    <a:srgbClr val="222222"/>
                  </a:solidFill>
                  <a:latin typeface="Lato"/>
                  <a:ea typeface="Lato"/>
                  <a:cs typeface="Lato"/>
                  <a:sym typeface="Lato"/>
                </a:rPr>
                <a:t>Exception Handling</a:t>
              </a:r>
              <a:endParaRPr sz="1400" b="0" i="0" u="none" strike="noStrike" cap="none" dirty="0">
                <a:solidFill>
                  <a:srgbClr val="222222"/>
                </a:solidFill>
                <a:latin typeface="Lato"/>
                <a:ea typeface="Lato"/>
                <a:cs typeface="Lato"/>
                <a:sym typeface="Lato"/>
              </a:endParaRPr>
            </a:p>
          </p:txBody>
        </p:sp>
        <p:pic>
          <p:nvPicPr>
            <p:cNvPr id="88" name="Google Shape;88;p17"/>
            <p:cNvPicPr preferRelativeResize="0"/>
            <p:nvPr/>
          </p:nvPicPr>
          <p:blipFill rotWithShape="1">
            <a:blip r:embed="rId5">
              <a:alphaModFix/>
            </a:blip>
            <a:srcRect/>
            <a:stretch/>
          </p:blipFill>
          <p:spPr>
            <a:xfrm>
              <a:off x="400492" y="1301037"/>
              <a:ext cx="61722" cy="109728"/>
            </a:xfrm>
            <a:prstGeom prst="rect">
              <a:avLst/>
            </a:prstGeom>
            <a:noFill/>
            <a:ln>
              <a:noFill/>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228"/>
        <p:cNvGrpSpPr/>
        <p:nvPr/>
      </p:nvGrpSpPr>
      <p:grpSpPr>
        <a:xfrm>
          <a:off x="0" y="0"/>
          <a:ext cx="0" cy="0"/>
          <a:chOff x="0" y="0"/>
          <a:chExt cx="0" cy="0"/>
        </a:xfrm>
      </p:grpSpPr>
      <p:sp>
        <p:nvSpPr>
          <p:cNvPr id="229" name="Google Shape;229;p28"/>
          <p:cNvSpPr txBox="1"/>
          <p:nvPr/>
        </p:nvSpPr>
        <p:spPr>
          <a:xfrm>
            <a:off x="25" y="2153650"/>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Arial"/>
                <a:ea typeface="Arial"/>
                <a:cs typeface="Arial"/>
                <a:sym typeface="Arial"/>
              </a:rPr>
              <a:t>Let’s Start</a:t>
            </a:r>
            <a:endParaRPr sz="36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137" name="Google Shape;137;p21"/>
          <p:cNvPicPr preferRelativeResize="0"/>
          <p:nvPr/>
        </p:nvPicPr>
        <p:blipFill rotWithShape="1">
          <a:blip r:embed="rId3">
            <a:alphaModFix/>
          </a:blip>
          <a:srcRect/>
          <a:stretch/>
        </p:blipFill>
        <p:spPr>
          <a:xfrm>
            <a:off x="1494754" y="0"/>
            <a:ext cx="6151128" cy="585216"/>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139" name="Google Shape;139;p21"/>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pic>
        <p:nvPicPr>
          <p:cNvPr id="144" name="Google Shape;144;p21"/>
          <p:cNvPicPr preferRelativeResize="0"/>
          <p:nvPr/>
        </p:nvPicPr>
        <p:blipFill rotWithShape="1">
          <a:blip r:embed="rId5">
            <a:alphaModFix/>
          </a:blip>
          <a:srcRect/>
          <a:stretch/>
        </p:blipFill>
        <p:spPr>
          <a:xfrm>
            <a:off x="324292" y="2890176"/>
            <a:ext cx="61722" cy="109728"/>
          </a:xfrm>
          <a:prstGeom prst="rect">
            <a:avLst/>
          </a:prstGeom>
          <a:noFill/>
          <a:ln>
            <a:noFill/>
          </a:ln>
        </p:spPr>
      </p:pic>
      <p:sp>
        <p:nvSpPr>
          <p:cNvPr id="13" name="Google Shape;76;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Arrays and </a:t>
            </a:r>
            <a:r>
              <a:rPr lang="en-US" sz="2000" b="1" dirty="0" smtClean="0">
                <a:solidFill>
                  <a:schemeClr val="lt1"/>
                </a:solidFill>
                <a:latin typeface="Lato"/>
                <a:ea typeface="Lato"/>
                <a:cs typeface="Lato"/>
                <a:sym typeface="Lato"/>
              </a:rPr>
              <a:t>Collections</a:t>
            </a:r>
            <a:endParaRPr sz="2000" b="1" i="0" u="none" strike="noStrike" cap="none" dirty="0">
              <a:solidFill>
                <a:schemeClr val="lt1"/>
              </a:solidFill>
              <a:latin typeface="Lato"/>
              <a:ea typeface="Lato"/>
              <a:cs typeface="Lato"/>
              <a:sym typeface="Lato"/>
            </a:endParaRPr>
          </a:p>
        </p:txBody>
      </p:sp>
      <p:sp>
        <p:nvSpPr>
          <p:cNvPr id="3" name="Rectangle 2"/>
          <p:cNvSpPr/>
          <p:nvPr/>
        </p:nvSpPr>
        <p:spPr>
          <a:xfrm>
            <a:off x="1745673" y="2580361"/>
            <a:ext cx="4572000" cy="954107"/>
          </a:xfrm>
          <a:prstGeom prst="rect">
            <a:avLst/>
          </a:prstGeom>
        </p:spPr>
        <p:txBody>
          <a:bodyPr>
            <a:spAutoFit/>
          </a:bodyPr>
          <a:lstStyle/>
          <a:p>
            <a:pPr marL="285750" indent="-285750">
              <a:buFont typeface="Wingdings" panose="05000000000000000000" pitchFamily="2" charset="2"/>
              <a:buChar char="Ø"/>
            </a:pPr>
            <a:r>
              <a:rPr lang="en-US" b="1" dirty="0" smtClean="0">
                <a:latin typeface="Lato" panose="020B0604020202020204" charset="0"/>
              </a:rPr>
              <a:t>Lists </a:t>
            </a:r>
            <a:r>
              <a:rPr lang="en-US" b="1" dirty="0">
                <a:latin typeface="Lato" panose="020B0604020202020204" charset="0"/>
              </a:rPr>
              <a:t>and Dictionaries</a:t>
            </a:r>
            <a:endParaRPr lang="en-US" dirty="0">
              <a:latin typeface="Lato" panose="020B0604020202020204" charset="0"/>
            </a:endParaRPr>
          </a:p>
          <a:p>
            <a:pPr marL="742950" lvl="1" indent="-285750">
              <a:buFont typeface="Arial" panose="020B0604020202020204" pitchFamily="34" charset="0"/>
              <a:buChar char="•"/>
            </a:pPr>
            <a:r>
              <a:rPr lang="en-US" dirty="0">
                <a:latin typeface="Lato" panose="020B0604020202020204" charset="0"/>
              </a:rPr>
              <a:t>Lists: Dynamic-sized </a:t>
            </a:r>
            <a:r>
              <a:rPr lang="en-US" dirty="0" smtClean="0">
                <a:latin typeface="Lato" panose="020B0604020202020204" charset="0"/>
              </a:rPr>
              <a:t>collection</a:t>
            </a:r>
          </a:p>
          <a:p>
            <a:pPr marL="742950" lvl="1" indent="-285750">
              <a:buFont typeface="Arial" panose="020B0604020202020204" pitchFamily="34" charset="0"/>
              <a:buChar char="•"/>
            </a:pPr>
            <a:r>
              <a:rPr lang="en-US" dirty="0" smtClean="0">
                <a:latin typeface="Lato" panose="020B0604020202020204" charset="0"/>
              </a:rPr>
              <a:t>Dictionaries</a:t>
            </a:r>
            <a:r>
              <a:rPr lang="en-US" dirty="0">
                <a:latin typeface="Lato" panose="020B0604020202020204" charset="0"/>
              </a:rPr>
              <a:t>: Key-value pairs for efficient lookups</a:t>
            </a:r>
          </a:p>
        </p:txBody>
      </p:sp>
      <p:sp>
        <p:nvSpPr>
          <p:cNvPr id="4" name="Rectangle 3"/>
          <p:cNvSpPr/>
          <p:nvPr/>
        </p:nvSpPr>
        <p:spPr>
          <a:xfrm>
            <a:off x="1745673" y="944770"/>
            <a:ext cx="4572000" cy="954107"/>
          </a:xfrm>
          <a:prstGeom prst="rect">
            <a:avLst/>
          </a:prstGeom>
        </p:spPr>
        <p:txBody>
          <a:bodyPr>
            <a:spAutoFit/>
          </a:bodyPr>
          <a:lstStyle/>
          <a:p>
            <a:pPr marL="285750" indent="-285750">
              <a:buFont typeface="Wingdings" panose="05000000000000000000" pitchFamily="2" charset="2"/>
              <a:buChar char="Ø"/>
            </a:pPr>
            <a:r>
              <a:rPr lang="en-US" b="1" dirty="0">
                <a:latin typeface="Lato" panose="020B0604020202020204" charset="0"/>
              </a:rPr>
              <a:t>Array Basics</a:t>
            </a:r>
            <a:endParaRPr lang="en-US" dirty="0">
              <a:latin typeface="Lato" panose="020B0604020202020204" charset="0"/>
            </a:endParaRPr>
          </a:p>
          <a:p>
            <a:pPr marL="742950" lvl="1" indent="-285750">
              <a:buFont typeface="Arial" panose="020B0604020202020204" pitchFamily="34" charset="0"/>
              <a:buChar char="•"/>
            </a:pPr>
            <a:r>
              <a:rPr lang="en-US" dirty="0">
                <a:latin typeface="Lato" panose="020B0604020202020204" charset="0"/>
              </a:rPr>
              <a:t>Fixed-size collection of elements</a:t>
            </a:r>
          </a:p>
          <a:p>
            <a:pPr marL="742950" lvl="1" indent="-285750">
              <a:buFont typeface="Arial" panose="020B0604020202020204" pitchFamily="34" charset="0"/>
              <a:buChar char="•"/>
            </a:pPr>
            <a:r>
              <a:rPr lang="en-US" dirty="0">
                <a:latin typeface="Lato" panose="020B0604020202020204" charset="0"/>
              </a:rPr>
              <a:t>Elements are of the same type</a:t>
            </a:r>
          </a:p>
          <a:p>
            <a:pPr marL="742950" lvl="1" indent="-285750">
              <a:buFont typeface="Arial" panose="020B0604020202020204" pitchFamily="34" charset="0"/>
              <a:buChar char="•"/>
            </a:pPr>
            <a:r>
              <a:rPr lang="en-US" dirty="0">
                <a:latin typeface="Lato" panose="020B0604020202020204" charset="0"/>
              </a:rPr>
              <a:t>Accessed by index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4"/>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572" name="Google Shape;572;p44"/>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573" name="Google Shape;573;p44"/>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Methods and Functions</a:t>
            </a:r>
          </a:p>
        </p:txBody>
      </p:sp>
      <p:pic>
        <p:nvPicPr>
          <p:cNvPr id="574" name="Google Shape;574;p44"/>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575" name="Google Shape;575;p44"/>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576" name="Google Shape;576;p44"/>
          <p:cNvSpPr txBox="1"/>
          <p:nvPr/>
        </p:nvSpPr>
        <p:spPr>
          <a:xfrm>
            <a:off x="371500" y="695875"/>
            <a:ext cx="8334900" cy="1391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Lato"/>
                <a:ea typeface="Lato"/>
                <a:cs typeface="Lato"/>
                <a:sym typeface="Lato"/>
              </a:rPr>
              <a:t>Methods are generally the block of codes or statements in a program that gives the user the ability to reuse the same code which ultimately saves the excessive use of memory, acts as a time saver and more importantly, it provides a better readability of code. So basically, a method is a collection of statements that perform some specific task and return the result to the caller. A method can also perform some specific task without returning anything.</a:t>
            </a:r>
            <a:endParaRPr sz="1400" b="0" i="0" u="none" strike="noStrike" cap="none">
              <a:solidFill>
                <a:schemeClr val="dk1"/>
              </a:solidFill>
              <a:highlight>
                <a:schemeClr val="lt1"/>
              </a:highlight>
              <a:latin typeface="Lato"/>
              <a:ea typeface="Lato"/>
              <a:cs typeface="Lato"/>
              <a:sym typeface="Lato"/>
            </a:endParaRPr>
          </a:p>
        </p:txBody>
      </p:sp>
      <p:pic>
        <p:nvPicPr>
          <p:cNvPr id="577" name="Google Shape;577;p44"/>
          <p:cNvPicPr preferRelativeResize="0"/>
          <p:nvPr/>
        </p:nvPicPr>
        <p:blipFill rotWithShape="1">
          <a:blip r:embed="rId5">
            <a:alphaModFix/>
          </a:blip>
          <a:srcRect/>
          <a:stretch/>
        </p:blipFill>
        <p:spPr>
          <a:xfrm>
            <a:off x="324292" y="832776"/>
            <a:ext cx="61722" cy="109728"/>
          </a:xfrm>
          <a:prstGeom prst="rect">
            <a:avLst/>
          </a:prstGeom>
          <a:noFill/>
          <a:ln>
            <a:noFill/>
          </a:ln>
        </p:spPr>
      </p:pic>
      <p:sp>
        <p:nvSpPr>
          <p:cNvPr id="578" name="Google Shape;578;p44"/>
          <p:cNvSpPr txBox="1"/>
          <p:nvPr/>
        </p:nvSpPr>
        <p:spPr>
          <a:xfrm>
            <a:off x="371500" y="19912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Method Declaration:</a:t>
            </a:r>
            <a:r>
              <a:rPr lang="en" sz="1400" b="0" i="0" u="none" strike="noStrike" cap="none">
                <a:solidFill>
                  <a:srgbClr val="273239"/>
                </a:solidFill>
                <a:highlight>
                  <a:srgbClr val="FFFFFF"/>
                </a:highlight>
                <a:latin typeface="Lato"/>
                <a:ea typeface="Lato"/>
                <a:cs typeface="Lato"/>
                <a:sym typeface="Lato"/>
              </a:rPr>
              <a:t/>
            </a:r>
            <a:br>
              <a:rPr lang="en" sz="1400" b="0" i="0" u="none" strike="noStrike" cap="none">
                <a:solidFill>
                  <a:srgbClr val="273239"/>
                </a:solidFill>
                <a:highlight>
                  <a:srgbClr val="FFFFFF"/>
                </a:highlight>
                <a:latin typeface="Lato"/>
                <a:ea typeface="Lato"/>
                <a:cs typeface="Lato"/>
                <a:sym typeface="Lato"/>
              </a:rPr>
            </a:br>
            <a:r>
              <a:rPr lang="en" sz="1400" b="0" i="0" u="none" strike="noStrike" cap="none">
                <a:solidFill>
                  <a:srgbClr val="273239"/>
                </a:solidFill>
                <a:highlight>
                  <a:srgbClr val="FFFFFF"/>
                </a:highlight>
                <a:latin typeface="Lato"/>
                <a:ea typeface="Lato"/>
                <a:cs typeface="Lato"/>
                <a:sym typeface="Lato"/>
              </a:rPr>
              <a:t>Method declaration means the way to construct method including its naming.</a:t>
            </a:r>
            <a:endParaRPr sz="1400" b="0" i="0" u="none" strike="noStrike" cap="none">
              <a:solidFill>
                <a:schemeClr val="dk1"/>
              </a:solidFill>
              <a:highlight>
                <a:schemeClr val="lt1"/>
              </a:highlight>
              <a:latin typeface="Lato"/>
              <a:ea typeface="Lato"/>
              <a:cs typeface="Lato"/>
              <a:sym typeface="Lato"/>
            </a:endParaRPr>
          </a:p>
        </p:txBody>
      </p:sp>
      <p:pic>
        <p:nvPicPr>
          <p:cNvPr id="579" name="Google Shape;579;p44"/>
          <p:cNvPicPr preferRelativeResize="0"/>
          <p:nvPr/>
        </p:nvPicPr>
        <p:blipFill rotWithShape="1">
          <a:blip r:embed="rId5">
            <a:alphaModFix/>
          </a:blip>
          <a:srcRect/>
          <a:stretch/>
        </p:blipFill>
        <p:spPr>
          <a:xfrm>
            <a:off x="324292" y="2128176"/>
            <a:ext cx="61722" cy="109728"/>
          </a:xfrm>
          <a:prstGeom prst="rect">
            <a:avLst/>
          </a:prstGeom>
          <a:noFill/>
          <a:ln>
            <a:noFill/>
          </a:ln>
        </p:spPr>
      </p:pic>
      <p:sp>
        <p:nvSpPr>
          <p:cNvPr id="580" name="Google Shape;580;p44"/>
          <p:cNvSpPr txBox="1"/>
          <p:nvPr/>
        </p:nvSpPr>
        <p:spPr>
          <a:xfrm>
            <a:off x="371500" y="26008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Syntax:</a:t>
            </a:r>
            <a:r>
              <a:rPr lang="en" sz="1400" b="0" i="0" u="none" strike="noStrike" cap="none">
                <a:solidFill>
                  <a:srgbClr val="273239"/>
                </a:solidFill>
                <a:highlight>
                  <a:srgbClr val="FFFFFF"/>
                </a:highlight>
                <a:latin typeface="Lato"/>
                <a:ea typeface="Lato"/>
                <a:cs typeface="Lato"/>
                <a:sym typeface="Lato"/>
              </a:rPr>
              <a:t/>
            </a:r>
            <a:br>
              <a:rPr lang="en" sz="1400" b="0" i="0" u="none" strike="noStrike" cap="none">
                <a:solidFill>
                  <a:srgbClr val="273239"/>
                </a:solidFill>
                <a:highlight>
                  <a:srgbClr val="FFFFFF"/>
                </a:highlight>
                <a:latin typeface="Lato"/>
                <a:ea typeface="Lato"/>
                <a:cs typeface="Lato"/>
                <a:sym typeface="Lato"/>
              </a:rPr>
            </a:br>
            <a:r>
              <a:rPr lang="en" sz="1400" b="0" i="0" u="none" strike="noStrike" cap="none">
                <a:solidFill>
                  <a:srgbClr val="273239"/>
                </a:solidFill>
                <a:latin typeface="Lato"/>
                <a:ea typeface="Lato"/>
                <a:cs typeface="Lato"/>
                <a:sym typeface="Lato"/>
              </a:rPr>
              <a:t>&lt;Access_Modifier&gt; &lt;return_type&gt; &lt;method_name&gt;([&lt;param_list&gt;])</a:t>
            </a:r>
            <a:endParaRPr sz="1400" b="0" i="0" u="none" strike="noStrike" cap="none">
              <a:solidFill>
                <a:srgbClr val="273239"/>
              </a:solidFill>
              <a:highlight>
                <a:srgbClr val="FFFFFF"/>
              </a:highlight>
              <a:latin typeface="Lato"/>
              <a:ea typeface="Lato"/>
              <a:cs typeface="Lato"/>
              <a:sym typeface="Lato"/>
            </a:endParaRPr>
          </a:p>
        </p:txBody>
      </p:sp>
      <p:pic>
        <p:nvPicPr>
          <p:cNvPr id="581" name="Google Shape;581;p44"/>
          <p:cNvPicPr preferRelativeResize="0"/>
          <p:nvPr/>
        </p:nvPicPr>
        <p:blipFill rotWithShape="1">
          <a:blip r:embed="rId5">
            <a:alphaModFix/>
          </a:blip>
          <a:srcRect/>
          <a:stretch/>
        </p:blipFill>
        <p:spPr>
          <a:xfrm>
            <a:off x="324292" y="2737776"/>
            <a:ext cx="61722" cy="109728"/>
          </a:xfrm>
          <a:prstGeom prst="rect">
            <a:avLst/>
          </a:prstGeom>
          <a:noFill/>
          <a:ln>
            <a:noFill/>
          </a:ln>
        </p:spPr>
      </p:pic>
    </p:spTree>
    <p:extLst>
      <p:ext uri="{BB962C8B-B14F-4D97-AF65-F5344CB8AC3E}">
        <p14:creationId xmlns:p14="http://schemas.microsoft.com/office/powerpoint/2010/main" val="176039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5"/>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587" name="Google Shape;587;p45"/>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588" name="Google Shape;588;p45"/>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Methods and Functions</a:t>
            </a:r>
          </a:p>
        </p:txBody>
      </p:sp>
      <p:pic>
        <p:nvPicPr>
          <p:cNvPr id="589" name="Google Shape;589;p45"/>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590" name="Google Shape;590;p45"/>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pic>
        <p:nvPicPr>
          <p:cNvPr id="591" name="Google Shape;591;p45"/>
          <p:cNvPicPr preferRelativeResize="0"/>
          <p:nvPr/>
        </p:nvPicPr>
        <p:blipFill rotWithShape="1">
          <a:blip r:embed="rId5">
            <a:alphaModFix/>
          </a:blip>
          <a:srcRect/>
          <a:stretch/>
        </p:blipFill>
        <p:spPr>
          <a:xfrm>
            <a:off x="2287925" y="687848"/>
            <a:ext cx="4543551" cy="2178000"/>
          </a:xfrm>
          <a:prstGeom prst="rect">
            <a:avLst/>
          </a:prstGeom>
          <a:noFill/>
          <a:ln>
            <a:noFill/>
          </a:ln>
        </p:spPr>
      </p:pic>
      <p:sp>
        <p:nvSpPr>
          <p:cNvPr id="592" name="Google Shape;592;p45"/>
          <p:cNvSpPr txBox="1"/>
          <p:nvPr/>
        </p:nvSpPr>
        <p:spPr>
          <a:xfrm>
            <a:off x="371500" y="2677075"/>
            <a:ext cx="83349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273239"/>
                </a:solidFill>
                <a:highlight>
                  <a:srgbClr val="FFFFFF"/>
                </a:highlight>
                <a:latin typeface="Lato"/>
                <a:ea typeface="Lato"/>
                <a:cs typeface="Lato"/>
                <a:sym typeface="Lato"/>
              </a:rPr>
              <a:t>In C# a method declaration consists of the following components as follows :</a:t>
            </a:r>
            <a:endParaRPr sz="1400" b="0" i="0" u="none" strike="noStrike" cap="none">
              <a:solidFill>
                <a:schemeClr val="dk1"/>
              </a:solidFill>
              <a:highlight>
                <a:schemeClr val="lt1"/>
              </a:highlight>
              <a:latin typeface="Lato"/>
              <a:ea typeface="Lato"/>
              <a:cs typeface="Lato"/>
              <a:sym typeface="Lato"/>
            </a:endParaRPr>
          </a:p>
        </p:txBody>
      </p:sp>
      <p:pic>
        <p:nvPicPr>
          <p:cNvPr id="593" name="Google Shape;593;p45"/>
          <p:cNvPicPr preferRelativeResize="0"/>
          <p:nvPr/>
        </p:nvPicPr>
        <p:blipFill rotWithShape="1">
          <a:blip r:embed="rId6">
            <a:alphaModFix/>
          </a:blip>
          <a:srcRect/>
          <a:stretch/>
        </p:blipFill>
        <p:spPr>
          <a:xfrm>
            <a:off x="324292" y="2813976"/>
            <a:ext cx="61722" cy="109728"/>
          </a:xfrm>
          <a:prstGeom prst="rect">
            <a:avLst/>
          </a:prstGeom>
          <a:noFill/>
          <a:ln>
            <a:noFill/>
          </a:ln>
        </p:spPr>
      </p:pic>
      <p:sp>
        <p:nvSpPr>
          <p:cNvPr id="594" name="Google Shape;594;p45"/>
          <p:cNvSpPr txBox="1"/>
          <p:nvPr/>
        </p:nvSpPr>
        <p:spPr>
          <a:xfrm>
            <a:off x="371500" y="29818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Modifier:</a:t>
            </a:r>
            <a:r>
              <a:rPr lang="en" sz="1400" b="0" i="0" u="none" strike="noStrike" cap="none">
                <a:solidFill>
                  <a:srgbClr val="273239"/>
                </a:solidFill>
                <a:highlight>
                  <a:srgbClr val="FFFFFF"/>
                </a:highlight>
                <a:latin typeface="Lato"/>
                <a:ea typeface="Lato"/>
                <a:cs typeface="Lato"/>
                <a:sym typeface="Lato"/>
              </a:rPr>
              <a:t> It defines access type of the method i.e. from where it can be accessed in your application. In C# there are Public, Protected, Private access modifiers.</a:t>
            </a:r>
            <a:endParaRPr sz="1400" b="0" i="0" u="none" strike="noStrike" cap="none">
              <a:solidFill>
                <a:schemeClr val="dk1"/>
              </a:solidFill>
              <a:highlight>
                <a:schemeClr val="lt1"/>
              </a:highlight>
              <a:latin typeface="Lato"/>
              <a:ea typeface="Lato"/>
              <a:cs typeface="Lato"/>
              <a:sym typeface="Lato"/>
            </a:endParaRPr>
          </a:p>
        </p:txBody>
      </p:sp>
      <p:pic>
        <p:nvPicPr>
          <p:cNvPr id="595" name="Google Shape;595;p45"/>
          <p:cNvPicPr preferRelativeResize="0"/>
          <p:nvPr/>
        </p:nvPicPr>
        <p:blipFill rotWithShape="1">
          <a:blip r:embed="rId6">
            <a:alphaModFix/>
          </a:blip>
          <a:srcRect/>
          <a:stretch/>
        </p:blipFill>
        <p:spPr>
          <a:xfrm>
            <a:off x="324292" y="3118776"/>
            <a:ext cx="61722" cy="109728"/>
          </a:xfrm>
          <a:prstGeom prst="rect">
            <a:avLst/>
          </a:prstGeom>
          <a:noFill/>
          <a:ln>
            <a:noFill/>
          </a:ln>
        </p:spPr>
      </p:pic>
      <p:sp>
        <p:nvSpPr>
          <p:cNvPr id="596" name="Google Shape;596;p45"/>
          <p:cNvSpPr txBox="1"/>
          <p:nvPr/>
        </p:nvSpPr>
        <p:spPr>
          <a:xfrm>
            <a:off x="371500" y="35152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Name of the Method: </a:t>
            </a:r>
            <a:r>
              <a:rPr lang="en" sz="1400" b="0" i="0" u="none" strike="noStrike" cap="none">
                <a:solidFill>
                  <a:srgbClr val="273239"/>
                </a:solidFill>
                <a:highlight>
                  <a:srgbClr val="FFFFFF"/>
                </a:highlight>
                <a:latin typeface="Lato"/>
                <a:ea typeface="Lato"/>
                <a:cs typeface="Lato"/>
                <a:sym typeface="Lato"/>
              </a:rPr>
              <a:t>It describes the name of the user defined method by which the user calls it or refer it. Eg. GetName()</a:t>
            </a:r>
            <a:endParaRPr sz="1400" b="0" i="0" u="none" strike="noStrike" cap="none">
              <a:solidFill>
                <a:schemeClr val="dk1"/>
              </a:solidFill>
              <a:highlight>
                <a:schemeClr val="lt1"/>
              </a:highlight>
              <a:latin typeface="Lato"/>
              <a:ea typeface="Lato"/>
              <a:cs typeface="Lato"/>
              <a:sym typeface="Lato"/>
            </a:endParaRPr>
          </a:p>
        </p:txBody>
      </p:sp>
      <p:pic>
        <p:nvPicPr>
          <p:cNvPr id="597" name="Google Shape;597;p45"/>
          <p:cNvPicPr preferRelativeResize="0"/>
          <p:nvPr/>
        </p:nvPicPr>
        <p:blipFill rotWithShape="1">
          <a:blip r:embed="rId6">
            <a:alphaModFix/>
          </a:blip>
          <a:srcRect/>
          <a:stretch/>
        </p:blipFill>
        <p:spPr>
          <a:xfrm>
            <a:off x="324292" y="3652176"/>
            <a:ext cx="61722" cy="109728"/>
          </a:xfrm>
          <a:prstGeom prst="rect">
            <a:avLst/>
          </a:prstGeom>
          <a:noFill/>
          <a:ln>
            <a:noFill/>
          </a:ln>
        </p:spPr>
      </p:pic>
      <p:sp>
        <p:nvSpPr>
          <p:cNvPr id="598" name="Google Shape;598;p45"/>
          <p:cNvSpPr txBox="1"/>
          <p:nvPr/>
        </p:nvSpPr>
        <p:spPr>
          <a:xfrm>
            <a:off x="371500" y="40486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Return type: </a:t>
            </a:r>
            <a:r>
              <a:rPr lang="en" sz="1400" b="0" i="0" u="none" strike="noStrike" cap="none">
                <a:solidFill>
                  <a:srgbClr val="273239"/>
                </a:solidFill>
                <a:highlight>
                  <a:srgbClr val="FFFFFF"/>
                </a:highlight>
                <a:latin typeface="Lato"/>
                <a:ea typeface="Lato"/>
                <a:cs typeface="Lato"/>
                <a:sym typeface="Lato"/>
              </a:rPr>
              <a:t>It defines the data type returned by the method. It depends upon user as it may also return void value i.e return nothing</a:t>
            </a:r>
            <a:endParaRPr sz="1400" b="0" i="0" u="none" strike="noStrike" cap="none">
              <a:solidFill>
                <a:schemeClr val="dk1"/>
              </a:solidFill>
              <a:highlight>
                <a:schemeClr val="lt1"/>
              </a:highlight>
              <a:latin typeface="Lato"/>
              <a:ea typeface="Lato"/>
              <a:cs typeface="Lato"/>
              <a:sym typeface="Lato"/>
            </a:endParaRPr>
          </a:p>
        </p:txBody>
      </p:sp>
      <p:pic>
        <p:nvPicPr>
          <p:cNvPr id="599" name="Google Shape;599;p45"/>
          <p:cNvPicPr preferRelativeResize="0"/>
          <p:nvPr/>
        </p:nvPicPr>
        <p:blipFill rotWithShape="1">
          <a:blip r:embed="rId6">
            <a:alphaModFix/>
          </a:blip>
          <a:srcRect/>
          <a:stretch/>
        </p:blipFill>
        <p:spPr>
          <a:xfrm>
            <a:off x="324292" y="4185576"/>
            <a:ext cx="61722" cy="109728"/>
          </a:xfrm>
          <a:prstGeom prst="rect">
            <a:avLst/>
          </a:prstGeom>
          <a:noFill/>
          <a:ln>
            <a:noFill/>
          </a:ln>
        </p:spPr>
      </p:pic>
    </p:spTree>
    <p:extLst>
      <p:ext uri="{BB962C8B-B14F-4D97-AF65-F5344CB8AC3E}">
        <p14:creationId xmlns:p14="http://schemas.microsoft.com/office/powerpoint/2010/main" val="365436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6"/>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605" name="Google Shape;605;p46"/>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606" name="Google Shape;606;p46"/>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lvl="0" algn="ctr">
              <a:buSzPts val="2000"/>
            </a:pPr>
            <a:r>
              <a:rPr lang="en-US" sz="2000" b="1" dirty="0">
                <a:solidFill>
                  <a:schemeClr val="lt1"/>
                </a:solidFill>
                <a:latin typeface="Lato"/>
                <a:ea typeface="Lato"/>
                <a:cs typeface="Lato"/>
                <a:sym typeface="Lato"/>
              </a:rPr>
              <a:t>Methods and Functions</a:t>
            </a:r>
          </a:p>
        </p:txBody>
      </p:sp>
      <p:pic>
        <p:nvPicPr>
          <p:cNvPr id="607" name="Google Shape;607;p46"/>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608" name="Google Shape;608;p46"/>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609" name="Google Shape;609;p46"/>
          <p:cNvSpPr txBox="1"/>
          <p:nvPr/>
        </p:nvSpPr>
        <p:spPr>
          <a:xfrm>
            <a:off x="371500" y="6958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Body of the Method: </a:t>
            </a:r>
            <a:r>
              <a:rPr lang="en" sz="1400" b="0" i="0" u="none" strike="noStrike" cap="none">
                <a:solidFill>
                  <a:srgbClr val="273239"/>
                </a:solidFill>
                <a:highlight>
                  <a:srgbClr val="FFFFFF"/>
                </a:highlight>
                <a:latin typeface="Lato"/>
                <a:ea typeface="Lato"/>
                <a:cs typeface="Lato"/>
                <a:sym typeface="Lato"/>
              </a:rPr>
              <a:t>It refers to the line of code of tasks to be performed by the method during its execution. It is enclosed between braces.</a:t>
            </a:r>
            <a:endParaRPr sz="1400" b="0" i="0" u="none" strike="noStrike" cap="none">
              <a:solidFill>
                <a:schemeClr val="dk1"/>
              </a:solidFill>
              <a:highlight>
                <a:schemeClr val="lt1"/>
              </a:highlight>
              <a:latin typeface="Lato"/>
              <a:ea typeface="Lato"/>
              <a:cs typeface="Lato"/>
              <a:sym typeface="Lato"/>
            </a:endParaRPr>
          </a:p>
        </p:txBody>
      </p:sp>
      <p:pic>
        <p:nvPicPr>
          <p:cNvPr id="610" name="Google Shape;610;p46"/>
          <p:cNvPicPr preferRelativeResize="0"/>
          <p:nvPr/>
        </p:nvPicPr>
        <p:blipFill rotWithShape="1">
          <a:blip r:embed="rId5">
            <a:alphaModFix/>
          </a:blip>
          <a:srcRect/>
          <a:stretch/>
        </p:blipFill>
        <p:spPr>
          <a:xfrm>
            <a:off x="324292" y="832776"/>
            <a:ext cx="61722" cy="109728"/>
          </a:xfrm>
          <a:prstGeom prst="rect">
            <a:avLst/>
          </a:prstGeom>
          <a:noFill/>
          <a:ln>
            <a:noFill/>
          </a:ln>
        </p:spPr>
      </p:pic>
      <p:sp>
        <p:nvSpPr>
          <p:cNvPr id="611" name="Google Shape;611;p46"/>
          <p:cNvSpPr txBox="1"/>
          <p:nvPr/>
        </p:nvSpPr>
        <p:spPr>
          <a:xfrm>
            <a:off x="371500" y="1229275"/>
            <a:ext cx="8334900" cy="648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Parameter list: </a:t>
            </a:r>
            <a:r>
              <a:rPr lang="en" sz="1400" b="0" i="0" u="none" strike="noStrike" cap="none">
                <a:solidFill>
                  <a:srgbClr val="273239"/>
                </a:solidFill>
                <a:highlight>
                  <a:srgbClr val="FFFFFF"/>
                </a:highlight>
                <a:latin typeface="Lato"/>
                <a:ea typeface="Lato"/>
                <a:cs typeface="Lato"/>
                <a:sym typeface="Lato"/>
              </a:rPr>
              <a:t>Comma separated list of the input parameters are defined, preceded with their data type, within the enclosed parentheses. If there are no parameters, then empty parentheses () have to use out.</a:t>
            </a:r>
            <a:endParaRPr sz="1400" b="0" i="0" u="none" strike="noStrike" cap="none">
              <a:solidFill>
                <a:schemeClr val="dk1"/>
              </a:solidFill>
              <a:highlight>
                <a:schemeClr val="lt1"/>
              </a:highlight>
              <a:latin typeface="Lato"/>
              <a:ea typeface="Lato"/>
              <a:cs typeface="Lato"/>
              <a:sym typeface="Lato"/>
            </a:endParaRPr>
          </a:p>
        </p:txBody>
      </p:sp>
      <p:pic>
        <p:nvPicPr>
          <p:cNvPr id="612" name="Google Shape;612;p46"/>
          <p:cNvPicPr preferRelativeResize="0"/>
          <p:nvPr/>
        </p:nvPicPr>
        <p:blipFill rotWithShape="1">
          <a:blip r:embed="rId5">
            <a:alphaModFix/>
          </a:blip>
          <a:srcRect/>
          <a:stretch/>
        </p:blipFill>
        <p:spPr>
          <a:xfrm>
            <a:off x="324292" y="1366176"/>
            <a:ext cx="61722" cy="109728"/>
          </a:xfrm>
          <a:prstGeom prst="rect">
            <a:avLst/>
          </a:prstGeom>
          <a:noFill/>
          <a:ln>
            <a:noFill/>
          </a:ln>
        </p:spPr>
      </p:pic>
      <p:sp>
        <p:nvSpPr>
          <p:cNvPr id="613" name="Google Shape;613;p46"/>
          <p:cNvSpPr txBox="1"/>
          <p:nvPr/>
        </p:nvSpPr>
        <p:spPr>
          <a:xfrm>
            <a:off x="371500" y="1838875"/>
            <a:ext cx="8334900" cy="895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Method Signature:</a:t>
            </a:r>
            <a:br>
              <a:rPr lang="en" sz="1400" b="1" i="0" u="none" strike="noStrike" cap="none">
                <a:solidFill>
                  <a:srgbClr val="273239"/>
                </a:solidFill>
                <a:highlight>
                  <a:srgbClr val="FFFFFF"/>
                </a:highlight>
                <a:latin typeface="Lato"/>
                <a:ea typeface="Lato"/>
                <a:cs typeface="Lato"/>
                <a:sym typeface="Lato"/>
              </a:rPr>
            </a:br>
            <a:r>
              <a:rPr lang="en" sz="1400" b="0" i="0" u="none" strike="noStrike" cap="none">
                <a:solidFill>
                  <a:srgbClr val="273239"/>
                </a:solidFill>
                <a:highlight>
                  <a:srgbClr val="FFFFFF"/>
                </a:highlight>
                <a:latin typeface="Lato"/>
                <a:ea typeface="Lato"/>
                <a:cs typeface="Lato"/>
                <a:sym typeface="Lato"/>
              </a:rPr>
              <a:t>Method Signature is defined by mainly two parameters(number of parameters, type of the parameters and order of the parameters), One of them is Method Name and second one is its Parameter list.</a:t>
            </a:r>
            <a:endParaRPr sz="1400" b="0" i="0" u="none" strike="noStrike" cap="none">
              <a:solidFill>
                <a:schemeClr val="dk1"/>
              </a:solidFill>
              <a:highlight>
                <a:schemeClr val="lt1"/>
              </a:highlight>
              <a:latin typeface="Lato"/>
              <a:ea typeface="Lato"/>
              <a:cs typeface="Lato"/>
              <a:sym typeface="Lato"/>
            </a:endParaRPr>
          </a:p>
        </p:txBody>
      </p:sp>
      <p:pic>
        <p:nvPicPr>
          <p:cNvPr id="614" name="Google Shape;614;p46"/>
          <p:cNvPicPr preferRelativeResize="0"/>
          <p:nvPr/>
        </p:nvPicPr>
        <p:blipFill rotWithShape="1">
          <a:blip r:embed="rId5">
            <a:alphaModFix/>
          </a:blip>
          <a:srcRect/>
          <a:stretch/>
        </p:blipFill>
        <p:spPr>
          <a:xfrm>
            <a:off x="324292" y="1975776"/>
            <a:ext cx="61722" cy="109728"/>
          </a:xfrm>
          <a:prstGeom prst="rect">
            <a:avLst/>
          </a:prstGeom>
          <a:noFill/>
          <a:ln>
            <a:noFill/>
          </a:ln>
        </p:spPr>
      </p:pic>
      <p:sp>
        <p:nvSpPr>
          <p:cNvPr id="615" name="Google Shape;615;p46"/>
          <p:cNvSpPr txBox="1"/>
          <p:nvPr/>
        </p:nvSpPr>
        <p:spPr>
          <a:xfrm>
            <a:off x="371500" y="2677075"/>
            <a:ext cx="8334900" cy="895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Method Signature:</a:t>
            </a:r>
            <a:br>
              <a:rPr lang="en" sz="1400" b="1" i="0" u="none" strike="noStrike" cap="none">
                <a:solidFill>
                  <a:srgbClr val="273239"/>
                </a:solidFill>
                <a:highlight>
                  <a:srgbClr val="FFFFFF"/>
                </a:highlight>
                <a:latin typeface="Lato"/>
                <a:ea typeface="Lato"/>
                <a:cs typeface="Lato"/>
                <a:sym typeface="Lato"/>
              </a:rPr>
            </a:br>
            <a:r>
              <a:rPr lang="en" sz="1400" b="0" i="0" u="none" strike="noStrike" cap="none">
                <a:solidFill>
                  <a:srgbClr val="273239"/>
                </a:solidFill>
                <a:highlight>
                  <a:srgbClr val="FFFFFF"/>
                </a:highlight>
                <a:latin typeface="Lato"/>
                <a:ea typeface="Lato"/>
                <a:cs typeface="Lato"/>
                <a:sym typeface="Lato"/>
              </a:rPr>
              <a:t>Method Signature is defined by mainly two parameters(number of parameters, type of the parameters and order of the parameters), One of them is Method Name and second one is its Parameter list.</a:t>
            </a:r>
            <a:endParaRPr sz="1400" b="0" i="0" u="none" strike="noStrike" cap="none">
              <a:solidFill>
                <a:schemeClr val="dk1"/>
              </a:solidFill>
              <a:highlight>
                <a:schemeClr val="lt1"/>
              </a:highlight>
              <a:latin typeface="Lato"/>
              <a:ea typeface="Lato"/>
              <a:cs typeface="Lato"/>
              <a:sym typeface="Lato"/>
            </a:endParaRPr>
          </a:p>
        </p:txBody>
      </p:sp>
      <p:pic>
        <p:nvPicPr>
          <p:cNvPr id="616" name="Google Shape;616;p46"/>
          <p:cNvPicPr preferRelativeResize="0"/>
          <p:nvPr/>
        </p:nvPicPr>
        <p:blipFill rotWithShape="1">
          <a:blip r:embed="rId5">
            <a:alphaModFix/>
          </a:blip>
          <a:srcRect/>
          <a:stretch/>
        </p:blipFill>
        <p:spPr>
          <a:xfrm>
            <a:off x="324292" y="2813976"/>
            <a:ext cx="61722" cy="109728"/>
          </a:xfrm>
          <a:prstGeom prst="rect">
            <a:avLst/>
          </a:prstGeom>
          <a:noFill/>
          <a:ln>
            <a:noFill/>
          </a:ln>
        </p:spPr>
      </p:pic>
      <p:sp>
        <p:nvSpPr>
          <p:cNvPr id="617" name="Google Shape;617;p46"/>
          <p:cNvSpPr txBox="1"/>
          <p:nvPr/>
        </p:nvSpPr>
        <p:spPr>
          <a:xfrm>
            <a:off x="371500" y="3515275"/>
            <a:ext cx="8334900" cy="1143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273239"/>
                </a:solidFill>
                <a:highlight>
                  <a:srgbClr val="FFFFFF"/>
                </a:highlight>
                <a:latin typeface="Lato"/>
                <a:ea typeface="Lato"/>
                <a:cs typeface="Lato"/>
                <a:sym typeface="Lato"/>
              </a:rPr>
              <a:t>Method Naming:</a:t>
            </a:r>
            <a:br>
              <a:rPr lang="en" sz="1400" b="1" i="0" u="none" strike="noStrike" cap="none">
                <a:solidFill>
                  <a:srgbClr val="273239"/>
                </a:solidFill>
                <a:highlight>
                  <a:srgbClr val="FFFFFF"/>
                </a:highlight>
                <a:latin typeface="Lato"/>
                <a:ea typeface="Lato"/>
                <a:cs typeface="Lato"/>
                <a:sym typeface="Lato"/>
              </a:rPr>
            </a:br>
            <a:r>
              <a:rPr lang="en" sz="1400" b="0" i="0" u="none" strike="noStrike" cap="none">
                <a:solidFill>
                  <a:srgbClr val="273239"/>
                </a:solidFill>
                <a:highlight>
                  <a:srgbClr val="FFFFFF"/>
                </a:highlight>
                <a:latin typeface="Lato"/>
                <a:ea typeface="Lato"/>
                <a:cs typeface="Lato"/>
                <a:sym typeface="Lato"/>
              </a:rPr>
              <a:t>Name of a method or a function in any programming language whether in C++ or Java or C# holds great importance and is mainly used in order to call that method for its execution. For example, findSum, computeMax, setX and getX etc.</a:t>
            </a:r>
            <a:endParaRPr sz="1400" b="0" i="0" u="none" strike="noStrike" cap="none">
              <a:solidFill>
                <a:schemeClr val="dk1"/>
              </a:solidFill>
              <a:highlight>
                <a:schemeClr val="lt1"/>
              </a:highlight>
              <a:latin typeface="Lato"/>
              <a:ea typeface="Lato"/>
              <a:cs typeface="Lato"/>
              <a:sym typeface="Lato"/>
            </a:endParaRPr>
          </a:p>
        </p:txBody>
      </p:sp>
      <p:pic>
        <p:nvPicPr>
          <p:cNvPr id="618" name="Google Shape;618;p46"/>
          <p:cNvPicPr preferRelativeResize="0"/>
          <p:nvPr/>
        </p:nvPicPr>
        <p:blipFill rotWithShape="1">
          <a:blip r:embed="rId5">
            <a:alphaModFix/>
          </a:blip>
          <a:srcRect/>
          <a:stretch/>
        </p:blipFill>
        <p:spPr>
          <a:xfrm>
            <a:off x="324292" y="3652176"/>
            <a:ext cx="61722" cy="109728"/>
          </a:xfrm>
          <a:prstGeom prst="rect">
            <a:avLst/>
          </a:prstGeom>
          <a:noFill/>
          <a:ln>
            <a:noFill/>
          </a:ln>
        </p:spPr>
      </p:pic>
    </p:spTree>
    <p:extLst>
      <p:ext uri="{BB962C8B-B14F-4D97-AF65-F5344CB8AC3E}">
        <p14:creationId xmlns:p14="http://schemas.microsoft.com/office/powerpoint/2010/main" val="33426305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5995</TotalTime>
  <Words>1521</Words>
  <Application>Microsoft Office PowerPoint</Application>
  <PresentationFormat>On-screen Show (16:9)</PresentationFormat>
  <Paragraphs>197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Lato</vt: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Bacancy</cp:lastModifiedBy>
  <cp:revision>30</cp:revision>
  <dcterms:modified xsi:type="dcterms:W3CDTF">2025-01-27T10:06:19Z</dcterms:modified>
</cp:coreProperties>
</file>