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0" r:id="rId6"/>
    <p:sldId id="295" r:id="rId7"/>
    <p:sldId id="263" r:id="rId8"/>
    <p:sldId id="297" r:id="rId9"/>
    <p:sldId id="294" r:id="rId10"/>
    <p:sldId id="292" r:id="rId11"/>
    <p:sldId id="293" r:id="rId12"/>
    <p:sldId id="271" r:id="rId13"/>
    <p:sldId id="291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D4DBCF-77D6-4CEE-A755-C1948BE2A630}">
  <a:tblStyle styleId="{6FD4DBCF-77D6-4CEE-A755-C1948BE2A6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17ac6721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17ac6721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101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8" name="Google Shape;55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696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7ac6721a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317ac6721a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7ac6721a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317ac6721a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41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7ac6721a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317ac6721a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7ac6721a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317ac6721a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ac6721a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17ac6721a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7ac6721a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317ac6721a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50c50da25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3150c50da25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384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50c50da25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3150c50da25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50c50da25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3150c50da25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146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50c50da25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3150c50da25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09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2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1" name="Google Shape;55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2"/>
          <p:cNvSpPr txBox="1"/>
          <p:nvPr/>
        </p:nvSpPr>
        <p:spPr>
          <a:xfrm>
            <a:off x="2267074" y="13425"/>
            <a:ext cx="447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Generics</a:t>
            </a:r>
            <a:endParaRPr sz="20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3" name="Google Shape;553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2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5" name="Google Shape;555;p42"/>
          <p:cNvSpPr txBox="1"/>
          <p:nvPr/>
        </p:nvSpPr>
        <p:spPr>
          <a:xfrm>
            <a:off x="371500" y="609050"/>
            <a:ext cx="8334900" cy="4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sz="1400" b="0" i="0" u="none" strike="noStrike" cap="none">
                <a:solidFill>
                  <a:srgbClr val="27323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Generic is to allow type to be a parameter to methods, classes, and interfaces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" sz="1300" b="0" i="0" u="none" strike="noStrike" cap="none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1300" b="0" i="0" u="none" strike="noStrike" cap="none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sz="1400" b="0" i="0" u="none" strike="noStrike" cap="none">
                <a:solidFill>
                  <a:srgbClr val="27323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enables to create classes, interfaces, and methods that work with different data types without having to define the data type explicitly.</a:t>
            </a:r>
            <a:endParaRPr sz="1400" b="0" i="0" u="none" strike="noStrike" cap="none">
              <a:solidFill>
                <a:srgbClr val="27323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●"/>
            </a:pPr>
            <a:r>
              <a:rPr lang="en" sz="1400" b="0" i="0" u="none" strike="noStrike" cap="none">
                <a:solidFill>
                  <a:srgbClr val="27323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provides type safety. When a generic class, interface or method is defined, the type parameter that it can work with can be specified. </a:t>
            </a:r>
            <a:endParaRPr sz="1400" b="0" i="0" u="none" strike="noStrike" cap="none">
              <a:solidFill>
                <a:srgbClr val="27323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●"/>
            </a:pPr>
            <a:r>
              <a:rPr lang="en" sz="1400" b="0" i="0" u="none" strike="noStrike" cap="none">
                <a:solidFill>
                  <a:srgbClr val="27323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ensures that the code will only accept and operate on data types that match the specified type parameter, preventing errors that can occur due to data type mismatches.</a:t>
            </a:r>
            <a:endParaRPr sz="1400" b="0" i="0" u="none" strike="noStrike" cap="none">
              <a:solidFill>
                <a:srgbClr val="27323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00"/>
              <a:buFont typeface="Lato"/>
              <a:buChar char="●"/>
            </a:pPr>
            <a:r>
              <a:rPr lang="en" sz="1400" b="0" i="0" u="none" strike="noStrike" cap="none">
                <a:solidFill>
                  <a:srgbClr val="27323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C# provides a number of built-in generic types, such as List&lt;T&gt;, Dictionary&lt;TKey, TValue&gt;,</a:t>
            </a:r>
            <a:endParaRPr sz="1500" b="0" i="0" u="none" strike="noStrike" cap="none">
              <a:solidFill>
                <a:srgbClr val="27323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468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3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1" name="Google Shape;56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3"/>
          <p:cNvSpPr txBox="1"/>
          <p:nvPr/>
        </p:nvSpPr>
        <p:spPr>
          <a:xfrm>
            <a:off x="2267074" y="13425"/>
            <a:ext cx="447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Generics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3" name="Google Shape;56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3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5" name="Google Shape;565;p43"/>
          <p:cNvSpPr txBox="1"/>
          <p:nvPr/>
        </p:nvSpPr>
        <p:spPr>
          <a:xfrm>
            <a:off x="219100" y="723150"/>
            <a:ext cx="4415700" cy="369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class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400" b="0" i="0" u="none" strike="noStrike" cap="none">
                <a:solidFill>
                  <a:srgbClr val="2B91AF"/>
                </a:solidFill>
                <a:latin typeface="Lato"/>
                <a:ea typeface="Lato"/>
                <a:cs typeface="Lato"/>
                <a:sym typeface="Lato"/>
              </a:rPr>
              <a:t>DataStore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&lt;T&gt;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1400" b="0" i="0" u="none" strike="noStrike" cap="non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private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400" b="0" i="0" u="none" strike="noStrike" cap="none">
                <a:solidFill>
                  <a:srgbClr val="2B91A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[] _data = </a:t>
            </a:r>
            <a:r>
              <a:rPr lang="en" sz="1400" b="0" i="0" u="none" strike="noStrike" cap="non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new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400" b="0" i="0" u="none" strike="noStrike" cap="none">
                <a:solidFill>
                  <a:srgbClr val="2B91A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[10];    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1400" b="0" i="0" u="none" strike="noStrike" cap="non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public void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AddOrUpdate(</a:t>
            </a:r>
            <a:r>
              <a:rPr lang="en" sz="1400" b="0" i="0" u="none" strike="noStrike" cap="non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index, </a:t>
            </a:r>
            <a:r>
              <a:rPr lang="en" sz="1400" b="0" i="0" u="none" strike="noStrike" cap="none">
                <a:solidFill>
                  <a:srgbClr val="2B91A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item) {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</a:t>
            </a:r>
            <a:r>
              <a:rPr lang="en" sz="1400" b="0" i="0" u="none" strike="noStrike" cap="non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if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(index &gt;= 0 &amp;&amp; index &lt; 10)   _data[index] = item;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1400" b="0" i="0" u="none" strike="noStrike" cap="non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public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400" b="0" i="0" u="none" strike="noStrike" cap="none">
                <a:solidFill>
                  <a:srgbClr val="2B91A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GetData(</a:t>
            </a:r>
            <a:r>
              <a:rPr lang="en" sz="1400" b="0" i="0" u="none" strike="noStrike" cap="non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index) {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</a:t>
            </a:r>
            <a:r>
              <a:rPr lang="en" sz="1400" b="0" i="0" u="none" strike="noStrike" cap="non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if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(index &gt;= 0 &amp;&amp; index &lt; 10)   </a:t>
            </a:r>
            <a:r>
              <a:rPr lang="en" sz="1400" b="0" i="0" u="none" strike="noStrike" cap="non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return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_data[index];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</a:t>
            </a:r>
            <a:r>
              <a:rPr lang="en" sz="1400" b="0" i="0" u="none" strike="noStrike" cap="non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else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en" sz="1400" b="0" i="0" u="none" strike="noStrike" cap="non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return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default(T);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508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400" b="0" i="0" u="none" strike="noStrike" cap="non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6" name="Google Shape;566;p43"/>
          <p:cNvSpPr txBox="1"/>
          <p:nvPr/>
        </p:nvSpPr>
        <p:spPr>
          <a:xfrm flipH="1">
            <a:off x="4710900" y="722425"/>
            <a:ext cx="4035300" cy="369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B91AF"/>
                </a:solidFill>
                <a:latin typeface="Lato"/>
                <a:ea typeface="Lato"/>
                <a:cs typeface="Lato"/>
                <a:sym typeface="Lato"/>
              </a:rPr>
              <a:t>DataStore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lang="en" sz="1400" b="0" i="0" u="none" strike="noStrike" cap="non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&gt; cities = </a:t>
            </a:r>
            <a:r>
              <a:rPr lang="en" sz="1400" b="0" i="0" u="none" strike="noStrike" cap="non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new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400" b="0" i="0" u="none" strike="noStrike" cap="none">
                <a:solidFill>
                  <a:srgbClr val="2B91AF"/>
                </a:solidFill>
                <a:latin typeface="Lato"/>
                <a:ea typeface="Lato"/>
                <a:cs typeface="Lato"/>
                <a:sym typeface="Lato"/>
              </a:rPr>
              <a:t>DataStore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lang="en" sz="1400" b="0" i="0" u="none" strike="noStrike" cap="non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&gt;();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cities.AddOrUpdate(0, </a:t>
            </a:r>
            <a:r>
              <a:rPr lang="en" sz="1400" b="0" i="0" u="none" strike="noStrike" cap="none">
                <a:solidFill>
                  <a:srgbClr val="A31515"/>
                </a:solidFill>
                <a:latin typeface="Lato"/>
                <a:ea typeface="Lato"/>
                <a:cs typeface="Lato"/>
                <a:sym typeface="Lato"/>
              </a:rPr>
              <a:t>"Mumbai"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);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cities.AddOrUpdate(1, </a:t>
            </a:r>
            <a:r>
              <a:rPr lang="en" sz="1400" b="0" i="0" u="none" strike="noStrike" cap="none">
                <a:solidFill>
                  <a:srgbClr val="A31515"/>
                </a:solidFill>
                <a:latin typeface="Lato"/>
                <a:ea typeface="Lato"/>
                <a:cs typeface="Lato"/>
                <a:sym typeface="Lato"/>
              </a:rPr>
              <a:t>"Chicago"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);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cities.AddOrUpdate(2, </a:t>
            </a:r>
            <a:r>
              <a:rPr lang="en" sz="1400" b="0" i="0" u="none" strike="noStrike" cap="none">
                <a:solidFill>
                  <a:srgbClr val="A31515"/>
                </a:solidFill>
                <a:latin typeface="Lato"/>
                <a:ea typeface="Lato"/>
                <a:cs typeface="Lato"/>
                <a:sym typeface="Lato"/>
              </a:rPr>
              <a:t>"London"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);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B91AF"/>
                </a:solidFill>
                <a:latin typeface="Lato"/>
                <a:ea typeface="Lato"/>
                <a:cs typeface="Lato"/>
                <a:sym typeface="Lato"/>
              </a:rPr>
              <a:t>DataStore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lang="en" sz="1400" b="0" i="0" u="none" strike="noStrike" cap="non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&gt; empIds = </a:t>
            </a:r>
            <a:r>
              <a:rPr lang="en" sz="1400" b="0" i="0" u="none" strike="noStrike" cap="non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new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400" b="0" i="0" u="none" strike="noStrike" cap="none">
                <a:solidFill>
                  <a:srgbClr val="2B91AF"/>
                </a:solidFill>
                <a:latin typeface="Lato"/>
                <a:ea typeface="Lato"/>
                <a:cs typeface="Lato"/>
                <a:sym typeface="Lato"/>
              </a:rPr>
              <a:t>DataStore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r>
              <a:rPr lang="en" sz="1400" b="0" i="0" u="none" strike="noStrike" cap="none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&gt;();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empIds.AddOrUpdate(0, 50);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empIds.AddOrUpdate(1, 65);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508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empIds.AddOrUpdate(2, 89);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5082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135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/>
        </p:nvSpPr>
        <p:spPr>
          <a:xfrm>
            <a:off x="25" y="21536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135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/>
        </p:nvSpPr>
        <p:spPr>
          <a:xfrm>
            <a:off x="0" y="622723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Self Learning</a:t>
            </a:r>
            <a:endParaRPr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67746" y="2271857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b="1" dirty="0">
                <a:latin typeface="Arial" panose="020B0604020202020204" pitchFamily="34" charset="0"/>
              </a:rPr>
              <a:t>Advanced C# Concepts</a:t>
            </a:r>
            <a:br>
              <a:rPr lang="en-US" b="1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- Boxing and Unboxing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- Type Casting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- Extension Methods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2272" y="229529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b="1" dirty="0">
                <a:latin typeface="Arial" panose="020B0604020202020204" pitchFamily="34" charset="0"/>
              </a:rPr>
              <a:t>Delegates and Events</a:t>
            </a:r>
            <a:br>
              <a:rPr lang="en-US" b="1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- Creating and using delegates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- Anonymous methods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- Events and event handlers</a:t>
            </a:r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9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652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0" y="1959550"/>
            <a:ext cx="9144000" cy="17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" sz="46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Customer Satisfaction</a:t>
            </a:r>
            <a:endParaRPr sz="46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" sz="46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Our Highest Priority</a:t>
            </a:r>
            <a:endParaRPr sz="46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" name="Google Shape;6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5375" y="958600"/>
            <a:ext cx="789825" cy="8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135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6"/>
          <p:cNvPicPr preferRelativeResize="0"/>
          <p:nvPr/>
        </p:nvPicPr>
        <p:blipFill rotWithShape="1">
          <a:blip r:embed="rId3">
            <a:alphaModFix/>
          </a:blip>
          <a:srcRect t="139" b="139"/>
          <a:stretch/>
        </p:blipFill>
        <p:spPr>
          <a:xfrm>
            <a:off x="0" y="0"/>
            <a:ext cx="914399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/>
        </p:nvSpPr>
        <p:spPr>
          <a:xfrm>
            <a:off x="2267074" y="13425"/>
            <a:ext cx="447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000"/>
            </a:pPr>
            <a:r>
              <a:rPr lang="en" sz="2000" b="1" i="0" u="none" strike="noStrike" cap="none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this session</a:t>
            </a:r>
            <a:endParaRPr sz="20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294875" y="756732"/>
            <a:ext cx="6819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What we are learning in this session</a:t>
            </a:r>
            <a:endParaRPr sz="1600" b="1" i="0" u="none" strike="noStrike" cap="non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0" name="Google Shape;80;p17"/>
          <p:cNvGrpSpPr/>
          <p:nvPr/>
        </p:nvGrpSpPr>
        <p:grpSpPr>
          <a:xfrm>
            <a:off x="455908" y="1087633"/>
            <a:ext cx="2738870" cy="615523"/>
            <a:chOff x="400492" y="1176242"/>
            <a:chExt cx="2326167" cy="615523"/>
          </a:xfrm>
        </p:grpSpPr>
        <p:sp>
          <p:nvSpPr>
            <p:cNvPr id="81" name="Google Shape;81;p17"/>
            <p:cNvSpPr txBox="1"/>
            <p:nvPr/>
          </p:nvSpPr>
          <p:spPr>
            <a:xfrm>
              <a:off x="493732" y="1176242"/>
              <a:ext cx="2232927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>
                <a:buClr>
                  <a:schemeClr val="dk1"/>
                </a:buClr>
                <a:buSzPts val="1600"/>
              </a:pPr>
              <a:r>
                <a:rPr lang="en-US" dirty="0">
                  <a:solidFill>
                    <a:srgbClr val="222222"/>
                  </a:solidFill>
                  <a:latin typeface="Lato"/>
                  <a:ea typeface="Lato"/>
                  <a:cs typeface="Lato"/>
                  <a:sym typeface="Lato"/>
                </a:rPr>
                <a:t>Namespaces and Assemblies</a:t>
              </a:r>
              <a:endParaRPr sz="1400" b="0" i="0" u="none" strike="noStrike" cap="none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82" name="Google Shape;82;p1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00492" y="1301037"/>
              <a:ext cx="61722" cy="1097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17"/>
          <p:cNvGrpSpPr/>
          <p:nvPr/>
        </p:nvGrpSpPr>
        <p:grpSpPr>
          <a:xfrm>
            <a:off x="455908" y="1469441"/>
            <a:ext cx="2124583" cy="400200"/>
            <a:chOff x="400492" y="1177050"/>
            <a:chExt cx="2124583" cy="400200"/>
          </a:xfrm>
        </p:grpSpPr>
        <p:sp>
          <p:nvSpPr>
            <p:cNvPr id="84" name="Google Shape;84;p17"/>
            <p:cNvSpPr txBox="1"/>
            <p:nvPr/>
          </p:nvSpPr>
          <p:spPr>
            <a:xfrm>
              <a:off x="510275" y="1177050"/>
              <a:ext cx="2014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>
                <a:buClr>
                  <a:schemeClr val="dk1"/>
                </a:buClr>
                <a:buSzPts val="1600"/>
              </a:pPr>
              <a:r>
                <a:rPr lang="en-US" dirty="0">
                  <a:solidFill>
                    <a:srgbClr val="222222"/>
                  </a:solidFill>
                  <a:latin typeface="Lato"/>
                  <a:ea typeface="Lato"/>
                  <a:cs typeface="Lato"/>
                  <a:sym typeface="Lato"/>
                </a:rPr>
                <a:t>Lambda Expressions</a:t>
              </a:r>
              <a:endParaRPr sz="1400" b="0" i="0" u="none" strike="noStrike" cap="none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85" name="Google Shape;85;p1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00492" y="1301037"/>
              <a:ext cx="61722" cy="1097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" name="Google Shape;86;p17"/>
          <p:cNvGrpSpPr/>
          <p:nvPr/>
        </p:nvGrpSpPr>
        <p:grpSpPr>
          <a:xfrm>
            <a:off x="455908" y="1850441"/>
            <a:ext cx="2124583" cy="400200"/>
            <a:chOff x="400492" y="1177050"/>
            <a:chExt cx="2124583" cy="400200"/>
          </a:xfrm>
        </p:grpSpPr>
        <p:sp>
          <p:nvSpPr>
            <p:cNvPr id="87" name="Google Shape;87;p17"/>
            <p:cNvSpPr txBox="1"/>
            <p:nvPr/>
          </p:nvSpPr>
          <p:spPr>
            <a:xfrm>
              <a:off x="510275" y="1177050"/>
              <a:ext cx="2014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>
                <a:buClr>
                  <a:schemeClr val="dk1"/>
                </a:buClr>
                <a:buSzPts val="1600"/>
              </a:pPr>
              <a:r>
                <a:rPr lang="en-US" dirty="0">
                  <a:solidFill>
                    <a:srgbClr val="222222"/>
                  </a:solidFill>
                  <a:latin typeface="Lato"/>
                  <a:ea typeface="Lato"/>
                  <a:cs typeface="Lato"/>
                  <a:sym typeface="Lato"/>
                </a:rPr>
                <a:t>Generics</a:t>
              </a:r>
              <a:endParaRPr sz="1400" b="0" i="0" u="none" strike="noStrike" cap="none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88" name="Google Shape;88;p1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00492" y="1301037"/>
              <a:ext cx="61722" cy="1097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135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/>
        </p:nvSpPr>
        <p:spPr>
          <a:xfrm>
            <a:off x="25" y="21536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Start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4002" y="1049253"/>
            <a:ext cx="61722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76;p17"/>
          <p:cNvSpPr txBox="1"/>
          <p:nvPr/>
        </p:nvSpPr>
        <p:spPr>
          <a:xfrm>
            <a:off x="2267074" y="13425"/>
            <a:ext cx="466712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000"/>
            </a:pPr>
            <a:r>
              <a:rPr lang="en-US" sz="2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Namespaces and </a:t>
            </a: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Assemblies</a:t>
            </a:r>
            <a:endParaRPr lang="en-US" sz="2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94888" y="921571"/>
            <a:ext cx="1279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Namespaces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17964" y="1249566"/>
            <a:ext cx="52162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namespace </a:t>
            </a:r>
            <a:r>
              <a:rPr lang="en-US" dirty="0" smtClean="0"/>
              <a:t>in </a:t>
            </a:r>
            <a:r>
              <a:rPr lang="en-US" dirty="0"/>
              <a:t>is a container for classes, interfaces, </a:t>
            </a:r>
            <a:r>
              <a:rPr lang="en-US" dirty="0" err="1"/>
              <a:t>structs</a:t>
            </a:r>
            <a:r>
              <a:rPr lang="en-US" dirty="0"/>
              <a:t>, </a:t>
            </a:r>
            <a:r>
              <a:rPr lang="en-US" dirty="0" err="1"/>
              <a:t>enums</a:t>
            </a:r>
            <a:r>
              <a:rPr lang="en-US" dirty="0"/>
              <a:t>, and delegates, used to organize code logically and avoid naming conflicts.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4888" y="2314476"/>
            <a:ext cx="1159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Key Points</a:t>
            </a:r>
            <a:r>
              <a:rPr lang="en-US" dirty="0"/>
              <a:t>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17964" y="2709022"/>
            <a:ext cx="68392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namespace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NamespaceName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 // members 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Provides a way to group related types (e.g.,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System.Collections.Generic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prevent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 clashes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isolating identifiers.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levels of namespaces can be nested. </a:t>
            </a:r>
          </a:p>
        </p:txBody>
      </p:sp>
    </p:spTree>
    <p:extLst>
      <p:ext uri="{BB962C8B-B14F-4D97-AF65-F5344CB8AC3E}">
        <p14:creationId xmlns:p14="http://schemas.microsoft.com/office/powerpoint/2010/main" val="335054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4292" y="2890176"/>
            <a:ext cx="61722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76;p17"/>
          <p:cNvSpPr txBox="1"/>
          <p:nvPr/>
        </p:nvSpPr>
        <p:spPr>
          <a:xfrm>
            <a:off x="2267074" y="13425"/>
            <a:ext cx="466712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000"/>
            </a:pPr>
            <a:r>
              <a:rPr lang="en-US" sz="2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Namespaces and </a:t>
            </a: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Assemblies</a:t>
            </a:r>
            <a:endParaRPr lang="en-US" sz="2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20090" y="1738746"/>
            <a:ext cx="604058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namespace </a:t>
            </a:r>
            <a:r>
              <a:rPr lang="en-US" dirty="0" err="1"/>
              <a:t>MyApp.Utilities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class Logger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public void Log(string message) =&gt; </a:t>
            </a:r>
            <a:r>
              <a:rPr lang="en-US" dirty="0" err="1"/>
              <a:t>Console.WriteLine</a:t>
            </a:r>
            <a:r>
              <a:rPr lang="en-US" dirty="0"/>
              <a:t>(message);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7712" y="1176716"/>
            <a:ext cx="61722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76;p17"/>
          <p:cNvSpPr txBox="1"/>
          <p:nvPr/>
        </p:nvSpPr>
        <p:spPr>
          <a:xfrm>
            <a:off x="2267074" y="13425"/>
            <a:ext cx="466712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000"/>
            </a:pPr>
            <a:r>
              <a:rPr lang="en-US" sz="2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Namespaces and </a:t>
            </a: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Assemblies</a:t>
            </a:r>
            <a:endParaRPr lang="en-US" sz="2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4754" y="1073972"/>
            <a:ext cx="1180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Assemblies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83977" y="1471974"/>
            <a:ext cx="6935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assembly is a compiled code library used for deployment, versioning, and security in .NET. It contains </a:t>
            </a:r>
            <a:r>
              <a:rPr lang="en-US" b="1" dirty="0"/>
              <a:t>Intermediate Language (IL)</a:t>
            </a:r>
            <a:r>
              <a:rPr lang="en-US" dirty="0"/>
              <a:t> code and metadata.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4753" y="2113557"/>
            <a:ext cx="2013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Types of Assemblies</a:t>
            </a:r>
            <a:r>
              <a:rPr lang="en-US" dirty="0"/>
              <a:t>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83977" y="2476133"/>
            <a:ext cx="45525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Executable (EXE)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Entry point for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Library (DLL)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Reusable components.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4753" y="3138454"/>
            <a:ext cx="17059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Key Components</a:t>
            </a:r>
            <a:r>
              <a:rPr lang="en-US" dirty="0"/>
              <a:t>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83977" y="3517365"/>
            <a:ext cx="596190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Manifest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Metadata about the assembly (name, version, culture,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Code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Compiled .NET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Metadata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Descriptions of types, members, and references. </a:t>
            </a:r>
          </a:p>
        </p:txBody>
      </p:sp>
    </p:spTree>
    <p:extLst>
      <p:ext uri="{BB962C8B-B14F-4D97-AF65-F5344CB8AC3E}">
        <p14:creationId xmlns:p14="http://schemas.microsoft.com/office/powerpoint/2010/main" val="41551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1764" y="1013668"/>
            <a:ext cx="61722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76;p17"/>
          <p:cNvSpPr txBox="1"/>
          <p:nvPr/>
        </p:nvSpPr>
        <p:spPr>
          <a:xfrm>
            <a:off x="2267074" y="13425"/>
            <a:ext cx="466712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000"/>
            </a:pPr>
            <a:r>
              <a:rPr lang="en-US" sz="2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Lambda Expressions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4754" y="914644"/>
            <a:ext cx="1984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Lambda Expressions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94754" y="1355908"/>
            <a:ext cx="74137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lambda expression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concise way to represent an anonymous method using the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(lambda) operator.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07128" y="23593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(parameters) =&gt; expression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4754" y="3172696"/>
            <a:ext cx="21579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nums.Where</a:t>
            </a:r>
            <a:r>
              <a:rPr lang="en-US" dirty="0"/>
              <a:t>(x =&gt; x &gt; 5);</a:t>
            </a:r>
          </a:p>
        </p:txBody>
      </p:sp>
    </p:spTree>
    <p:extLst>
      <p:ext uri="{BB962C8B-B14F-4D97-AF65-F5344CB8AC3E}">
        <p14:creationId xmlns:p14="http://schemas.microsoft.com/office/powerpoint/2010/main" val="14048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7295</TotalTime>
  <Words>532</Words>
  <Application>Microsoft Office PowerPoint</Application>
  <PresentationFormat>On-screen Show (16:9)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Lato</vt:lpstr>
      <vt:lpstr>Arial Unicode MS</vt:lpstr>
      <vt:lpstr>Nunito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Bacancy</cp:lastModifiedBy>
  <cp:revision>43</cp:revision>
  <dcterms:modified xsi:type="dcterms:W3CDTF">2025-01-28T11:03:56Z</dcterms:modified>
</cp:coreProperties>
</file>