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70" r:id="rId6"/>
    <p:sldId id="295" r:id="rId7"/>
    <p:sldId id="296" r:id="rId8"/>
    <p:sldId id="297" r:id="rId9"/>
    <p:sldId id="263" r:id="rId10"/>
    <p:sldId id="298" r:id="rId11"/>
    <p:sldId id="271" r:id="rId12"/>
  </p:sldIdLst>
  <p:sldSz cx="9144000" cy="5143500" type="screen16x9"/>
  <p:notesSz cx="6858000" cy="9144000"/>
  <p:embeddedFontLst>
    <p:embeddedFont>
      <p:font typeface="La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D4DBCF-77D6-4CEE-A755-C1948BE2A630}">
  <a:tblStyle styleId="{6FD4DBCF-77D6-4CEE-A755-C1948BE2A6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17ac6721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g317ac6721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50c50da25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3150c50da25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283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7ac6721a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317ac6721a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7ac6721a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317ac6721a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7ac6721a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317ac6721a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7ac6721a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317ac6721a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7ac6721a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317ac6721a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50c50da25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3150c50da25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384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50c50da25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3150c50da25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31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50c50da25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3150c50da25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919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50c50da25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3150c50da25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465"/>
            <a:ext cx="9144003" cy="5134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3143250" y="46325"/>
            <a:ext cx="227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Achieved</a:t>
            </a:r>
            <a:endParaRPr sz="20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4754" y="0"/>
            <a:ext cx="6151128" cy="585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74041"/>
            <a:ext cx="9144000" cy="36945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3071696" y="4778448"/>
            <a:ext cx="297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www.bacancytechnology.com</a:t>
            </a:r>
            <a:endParaRPr sz="12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7801" y="965177"/>
            <a:ext cx="61722" cy="10972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76;p17"/>
          <p:cNvSpPr txBox="1"/>
          <p:nvPr/>
        </p:nvSpPr>
        <p:spPr>
          <a:xfrm>
            <a:off x="1988127" y="13425"/>
            <a:ext cx="5333999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SzPts val="2000"/>
            </a:pPr>
            <a:r>
              <a:rPr lang="en-US" sz="20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Multithreading and Parallel Programming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494754" y="866153"/>
            <a:ext cx="26997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Synchronization</a:t>
            </a:r>
            <a:r>
              <a:rPr lang="en-US" dirty="0"/>
              <a:t> </a:t>
            </a:r>
            <a:r>
              <a:rPr lang="en-US" b="1" dirty="0"/>
              <a:t>Mechanisms</a:t>
            </a:r>
          </a:p>
        </p:txBody>
      </p:sp>
      <p:sp>
        <p:nvSpPr>
          <p:cNvPr id="3" name="Rectangle 2"/>
          <p:cNvSpPr/>
          <p:nvPr/>
        </p:nvSpPr>
        <p:spPr>
          <a:xfrm>
            <a:off x="1494754" y="1173930"/>
            <a:ext cx="43123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Used to avoid </a:t>
            </a:r>
            <a:r>
              <a:rPr lang="en-US" dirty="0"/>
              <a:t>data corruption in shared resources.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4754" y="1769717"/>
            <a:ext cx="1745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Mechanisms in C#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94754" y="2090905"/>
            <a:ext cx="452351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ato" panose="020B0604020202020204" charset="0"/>
              </a:rPr>
              <a:t>lock: Simplest way to synchronize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ato" panose="020B0604020202020204" charset="0"/>
              </a:rPr>
              <a:t>Monitor: Fine-grained control.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ato" panose="020B0604020202020204" charset="0"/>
              </a:rPr>
              <a:t>Mutex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ato" panose="020B0604020202020204" charset="0"/>
              </a:rPr>
              <a:t>: Inter-process synchronization.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ato" panose="020B0604020202020204" charset="0"/>
              </a:rPr>
              <a:t>Semaphore: Controls access to a resource pool.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494754" y="3469326"/>
            <a:ext cx="4572000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lock(</a:t>
            </a:r>
            <a:r>
              <a:rPr lang="en-US" dirty="0" err="1"/>
              <a:t>obj</a:t>
            </a:r>
            <a:r>
              <a:rPr lang="en-US" dirty="0"/>
              <a:t>)  </a:t>
            </a:r>
          </a:p>
          <a:p>
            <a:r>
              <a:rPr lang="en-US" dirty="0"/>
              <a:t>{  </a:t>
            </a:r>
          </a:p>
          <a:p>
            <a:r>
              <a:rPr lang="en-US" dirty="0"/>
              <a:t>    </a:t>
            </a:r>
            <a:r>
              <a:rPr lang="en-US" dirty="0" err="1"/>
              <a:t>sharedResource</a:t>
            </a:r>
            <a:r>
              <a:rPr lang="en-US" dirty="0"/>
              <a:t>++;  </a:t>
            </a:r>
          </a:p>
          <a:p>
            <a:r>
              <a:rPr lang="en-US" dirty="0"/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349532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135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/>
        </p:nvSpPr>
        <p:spPr>
          <a:xfrm>
            <a:off x="25" y="215365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6524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/>
        </p:nvSpPr>
        <p:spPr>
          <a:xfrm>
            <a:off x="0" y="1959550"/>
            <a:ext cx="9144000" cy="17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en" sz="46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Customer Satisfaction</a:t>
            </a:r>
            <a:endParaRPr sz="46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en" sz="46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Our Highest Priority</a:t>
            </a:r>
            <a:endParaRPr sz="46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1" name="Google Shape;6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5375" y="958600"/>
            <a:ext cx="789825" cy="8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135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6"/>
          <p:cNvPicPr preferRelativeResize="0"/>
          <p:nvPr/>
        </p:nvPicPr>
        <p:blipFill rotWithShape="1">
          <a:blip r:embed="rId3">
            <a:alphaModFix/>
          </a:blip>
          <a:srcRect t="139" b="139"/>
          <a:stretch/>
        </p:blipFill>
        <p:spPr>
          <a:xfrm>
            <a:off x="0" y="0"/>
            <a:ext cx="914399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/>
        </p:nvSpPr>
        <p:spPr>
          <a:xfrm>
            <a:off x="3143250" y="46325"/>
            <a:ext cx="227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Achieved</a:t>
            </a:r>
            <a:endParaRPr sz="20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5" name="Google Shape;7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4754" y="0"/>
            <a:ext cx="6151128" cy="58521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/>
          <p:nvPr/>
        </p:nvSpPr>
        <p:spPr>
          <a:xfrm>
            <a:off x="2267074" y="13425"/>
            <a:ext cx="4476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SzPts val="2000"/>
            </a:pPr>
            <a:r>
              <a:rPr lang="en" sz="2000" b="1" i="0" u="none" strike="noStrike" cap="none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this session</a:t>
            </a:r>
            <a:endParaRPr sz="20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74041"/>
            <a:ext cx="9144000" cy="36945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/>
        </p:nvSpPr>
        <p:spPr>
          <a:xfrm>
            <a:off x="3071696" y="4778448"/>
            <a:ext cx="297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www.bacancytechnology.com</a:t>
            </a:r>
            <a:endParaRPr sz="12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294875" y="756732"/>
            <a:ext cx="6819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What we are learning in this session</a:t>
            </a:r>
            <a:endParaRPr sz="1600" b="1" i="0" u="none" strike="noStrike" cap="non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0" name="Google Shape;80;p17"/>
          <p:cNvGrpSpPr/>
          <p:nvPr/>
        </p:nvGrpSpPr>
        <p:grpSpPr>
          <a:xfrm>
            <a:off x="455908" y="1087633"/>
            <a:ext cx="2738870" cy="400079"/>
            <a:chOff x="400492" y="1176242"/>
            <a:chExt cx="2326167" cy="400079"/>
          </a:xfrm>
        </p:grpSpPr>
        <p:sp>
          <p:nvSpPr>
            <p:cNvPr id="81" name="Google Shape;81;p17"/>
            <p:cNvSpPr txBox="1"/>
            <p:nvPr/>
          </p:nvSpPr>
          <p:spPr>
            <a:xfrm>
              <a:off x="493732" y="1176242"/>
              <a:ext cx="2232927" cy="400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>
                <a:buClr>
                  <a:schemeClr val="dk1"/>
                </a:buClr>
                <a:buSzPts val="1600"/>
              </a:pPr>
              <a:r>
                <a:rPr lang="en-US" dirty="0">
                  <a:solidFill>
                    <a:srgbClr val="222222"/>
                  </a:solidFill>
                  <a:latin typeface="Lato"/>
                  <a:ea typeface="Lato"/>
                  <a:cs typeface="Lato"/>
                  <a:sym typeface="Lato"/>
                </a:rPr>
                <a:t>Asynchronous Programming</a:t>
              </a:r>
              <a:endParaRPr sz="1400" b="0" i="0" u="none" strike="noStrike" cap="none" dirty="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82" name="Google Shape;82;p1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00492" y="1301037"/>
              <a:ext cx="61722" cy="10972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" name="Google Shape;83;p17"/>
          <p:cNvGrpSpPr/>
          <p:nvPr/>
        </p:nvGrpSpPr>
        <p:grpSpPr>
          <a:xfrm>
            <a:off x="455908" y="1469441"/>
            <a:ext cx="3645037" cy="400079"/>
            <a:chOff x="400492" y="1177050"/>
            <a:chExt cx="3645037" cy="400079"/>
          </a:xfrm>
        </p:grpSpPr>
        <p:sp>
          <p:nvSpPr>
            <p:cNvPr id="84" name="Google Shape;84;p17"/>
            <p:cNvSpPr txBox="1"/>
            <p:nvPr/>
          </p:nvSpPr>
          <p:spPr>
            <a:xfrm>
              <a:off x="510275" y="1177050"/>
              <a:ext cx="3535254" cy="400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>
                <a:buClr>
                  <a:schemeClr val="dk1"/>
                </a:buClr>
                <a:buSzPts val="1600"/>
              </a:pPr>
              <a:r>
                <a:rPr lang="en-US" dirty="0">
                  <a:solidFill>
                    <a:srgbClr val="222222"/>
                  </a:solidFill>
                  <a:latin typeface="Lato"/>
                  <a:ea typeface="Lato"/>
                  <a:cs typeface="Lato"/>
                  <a:sym typeface="Lato"/>
                </a:rPr>
                <a:t>Multithreading and Parallel Programming</a:t>
              </a:r>
              <a:endParaRPr sz="1400" b="0" i="0" u="none" strike="noStrike" cap="none" dirty="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85" name="Google Shape;85;p1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00492" y="1301037"/>
              <a:ext cx="61722" cy="10972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135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/>
        </p:nvSpPr>
        <p:spPr>
          <a:xfrm>
            <a:off x="25" y="215365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Start</a:t>
            </a: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3143250" y="46325"/>
            <a:ext cx="227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Achieved</a:t>
            </a:r>
            <a:endParaRPr sz="20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4754" y="0"/>
            <a:ext cx="6151128" cy="585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74041"/>
            <a:ext cx="9144000" cy="36945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3071696" y="4778448"/>
            <a:ext cx="297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www.bacancytechnology.com</a:t>
            </a:r>
            <a:endParaRPr sz="12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2280" y="1104116"/>
            <a:ext cx="61722" cy="10972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76;p17"/>
          <p:cNvSpPr txBox="1"/>
          <p:nvPr/>
        </p:nvSpPr>
        <p:spPr>
          <a:xfrm>
            <a:off x="2267074" y="13425"/>
            <a:ext cx="466712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SzPts val="2000"/>
            </a:pPr>
            <a:r>
              <a:rPr lang="en-US" sz="20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Asynchronous Programming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599" y="1005092"/>
            <a:ext cx="31172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Asynchronous Programming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55913" y="1318629"/>
            <a:ext cx="5479473" cy="1019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ato" panose="020B0604020202020204" charset="0"/>
              </a:rPr>
              <a:t>async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ato" panose="020B0604020202020204" charset="0"/>
              </a:rPr>
              <a:t> and await keywords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ato" panose="020B0604020202020204" charset="0"/>
              </a:rPr>
              <a:t>Task-based asynchronous programming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ato" panose="020B0604020202020204" charset="0"/>
              </a:rPr>
              <a:t>Parallel processing with Task and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ato" panose="020B0604020202020204" charset="0"/>
              </a:rPr>
              <a:t>Task.Run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ato" panose="020B0604020202020204" charset="0"/>
              </a:rPr>
              <a:t> </a:t>
            </a:r>
          </a:p>
        </p:txBody>
      </p:sp>
      <p:pic>
        <p:nvPicPr>
          <p:cNvPr id="15" name="Google Shape;144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7295" y="2555182"/>
            <a:ext cx="61722" cy="10972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1371600" y="2453530"/>
            <a:ext cx="4495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Multithreading and Parallel Programming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455913" y="2761307"/>
            <a:ext cx="8501301" cy="102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ato" panose="020B0604020202020204" charset="0"/>
              </a:rPr>
              <a:t>Using Thread, Task, and Parallel classes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ato" panose="020B0604020202020204" charset="0"/>
              </a:rPr>
              <a:t>Synchronization mechanisms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ato" panose="020B0604020202020204" charset="0"/>
              </a:rPr>
              <a:t>Concurrent collections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75696" y="401700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</a:t>
            </a:r>
            <a:r>
              <a:rPr lang="en-US" b="1" dirty="0" err="1"/>
              <a:t>Features:</a:t>
            </a:r>
            <a:r>
              <a:rPr lang="en-US" dirty="0" err="1"/>
              <a:t>Non-blocking</a:t>
            </a:r>
            <a:r>
              <a:rPr lang="en-US" dirty="0"/>
              <a:t> I/O 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Efficient resource utilization</a:t>
            </a:r>
          </a:p>
        </p:txBody>
      </p:sp>
    </p:spTree>
    <p:extLst>
      <p:ext uri="{BB962C8B-B14F-4D97-AF65-F5344CB8AC3E}">
        <p14:creationId xmlns:p14="http://schemas.microsoft.com/office/powerpoint/2010/main" val="335054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3143250" y="46325"/>
            <a:ext cx="227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Achieved</a:t>
            </a:r>
            <a:endParaRPr sz="20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4754" y="0"/>
            <a:ext cx="6151128" cy="585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74041"/>
            <a:ext cx="9144000" cy="36945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3071696" y="4778448"/>
            <a:ext cx="297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www.bacancytechnology.com</a:t>
            </a:r>
            <a:endParaRPr sz="12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Google Shape;76;p17"/>
          <p:cNvSpPr txBox="1"/>
          <p:nvPr/>
        </p:nvSpPr>
        <p:spPr>
          <a:xfrm>
            <a:off x="2267074" y="13425"/>
            <a:ext cx="466712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SzPts val="2000"/>
            </a:pPr>
            <a:r>
              <a:rPr lang="en-US" sz="20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Asynchronous Programming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98417" y="1054802"/>
            <a:ext cx="7890165" cy="88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ato" panose="020B0604020202020204" charset="0"/>
              </a:rPr>
              <a:t>async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ato" panose="020B0604020202020204" charset="0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ato" panose="020B0604020202020204" charset="0"/>
              </a:rPr>
              <a:t> Marks a method as asynchronous, enabling the use of await.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ato" panose="020B0604020202020204" charset="0"/>
              </a:rPr>
              <a:t>await: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ato" panose="020B0604020202020204" charset="0"/>
              </a:rPr>
              <a:t> Suspends the method execution until the awaited task is complete.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57744" y="2952245"/>
            <a:ext cx="457200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public </a:t>
            </a:r>
            <a:r>
              <a:rPr lang="en-US" dirty="0" err="1"/>
              <a:t>async</a:t>
            </a:r>
            <a:r>
              <a:rPr lang="en-US" dirty="0"/>
              <a:t> Task </a:t>
            </a:r>
            <a:r>
              <a:rPr lang="en-US" dirty="0" err="1"/>
              <a:t>FetchDataAsync</a:t>
            </a:r>
            <a:r>
              <a:rPr lang="en-US" dirty="0"/>
              <a:t>()  </a:t>
            </a:r>
          </a:p>
          <a:p>
            <a:r>
              <a:rPr lang="en-US" dirty="0"/>
              <a:t>{  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data = await </a:t>
            </a:r>
            <a:r>
              <a:rPr lang="en-US" dirty="0" err="1"/>
              <a:t>GetDataFromAPI</a:t>
            </a:r>
            <a:r>
              <a:rPr lang="en-US" dirty="0"/>
              <a:t>();  </a:t>
            </a:r>
          </a:p>
          <a:p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(data);  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93863" y="2528621"/>
            <a:ext cx="922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78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3143250" y="46325"/>
            <a:ext cx="227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Achieved</a:t>
            </a:r>
            <a:endParaRPr sz="20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4754" y="0"/>
            <a:ext cx="6151128" cy="585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74041"/>
            <a:ext cx="9144000" cy="36945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3071696" y="4778448"/>
            <a:ext cx="297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www.bacancytechnology.com</a:t>
            </a:r>
            <a:endParaRPr sz="12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Google Shape;76;p17"/>
          <p:cNvSpPr txBox="1"/>
          <p:nvPr/>
        </p:nvSpPr>
        <p:spPr>
          <a:xfrm>
            <a:off x="2267074" y="13425"/>
            <a:ext cx="466712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SzPts val="2000"/>
            </a:pPr>
            <a:r>
              <a:rPr lang="en-US" sz="20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Asynchronous Programming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94754" y="774366"/>
            <a:ext cx="422904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ato" panose="020B0604020202020204" charset="0"/>
              </a:rPr>
              <a:t>Task Class: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ato" panose="020B0604020202020204" charset="0"/>
              </a:rPr>
              <a:t> Represents an asynchronous operation. </a:t>
            </a:r>
          </a:p>
        </p:txBody>
      </p:sp>
      <p:sp>
        <p:nvSpPr>
          <p:cNvPr id="3" name="Rectangle 2"/>
          <p:cNvSpPr/>
          <p:nvPr/>
        </p:nvSpPr>
        <p:spPr>
          <a:xfrm>
            <a:off x="1475696" y="182856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Simplified </a:t>
            </a:r>
            <a:r>
              <a:rPr lang="en-US" dirty="0"/>
              <a:t>handling of asynchronous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cancellation and continuations.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4754" y="1397017"/>
            <a:ext cx="1197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Advantages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94754" y="3447713"/>
            <a:ext cx="4572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Task&lt;</a:t>
            </a:r>
            <a:r>
              <a:rPr lang="en-US" dirty="0" err="1"/>
              <a:t>int</a:t>
            </a:r>
            <a:r>
              <a:rPr lang="en-US" dirty="0"/>
              <a:t>&gt; task = </a:t>
            </a:r>
            <a:r>
              <a:rPr lang="en-US" dirty="0" err="1"/>
              <a:t>Task.Run</a:t>
            </a:r>
            <a:r>
              <a:rPr lang="en-US" dirty="0"/>
              <a:t>(() =&gt; </a:t>
            </a:r>
            <a:r>
              <a:rPr lang="en-US" dirty="0" err="1"/>
              <a:t>ComputeSum</a:t>
            </a:r>
            <a:r>
              <a:rPr lang="en-US" dirty="0"/>
              <a:t>());  </a:t>
            </a:r>
          </a:p>
          <a:p>
            <a:r>
              <a:rPr lang="en-US" dirty="0" err="1"/>
              <a:t>int</a:t>
            </a:r>
            <a:r>
              <a:rPr lang="en-US" dirty="0"/>
              <a:t> result = await task;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94754" y="3007471"/>
            <a:ext cx="922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0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3143250" y="46325"/>
            <a:ext cx="227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Achieved</a:t>
            </a:r>
            <a:endParaRPr sz="20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4754" y="0"/>
            <a:ext cx="6151128" cy="585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74041"/>
            <a:ext cx="9144000" cy="36945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3071696" y="4778448"/>
            <a:ext cx="297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www.bacancytechnology.com</a:t>
            </a:r>
            <a:endParaRPr sz="12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04056" y="1090817"/>
            <a:ext cx="61722" cy="10972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76;p17"/>
          <p:cNvSpPr txBox="1"/>
          <p:nvPr/>
        </p:nvSpPr>
        <p:spPr>
          <a:xfrm>
            <a:off x="1988127" y="13425"/>
            <a:ext cx="5333999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SzPts val="2000"/>
            </a:pPr>
            <a:r>
              <a:rPr lang="en-US" sz="20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Multithreading and Parallel Programming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494754" y="976989"/>
            <a:ext cx="1008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Definition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494753" y="1414929"/>
            <a:ext cx="53909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Running multiple threads in parallel within the same process.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4753" y="2120983"/>
            <a:ext cx="1467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Key Objectives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94753" y="2411096"/>
            <a:ext cx="702425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ato" panose="020B0604020202020204" charset="0"/>
              </a:rPr>
              <a:t>Utilize multiple CPU cores.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ato" panose="020B0604020202020204" charset="0"/>
              </a:rPr>
              <a:t>Improve performance for computationally intensive operations.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494753" y="3430152"/>
            <a:ext cx="922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505328" y="3789380"/>
            <a:ext cx="457200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Thread t = new Thread(() =&gt; </a:t>
            </a:r>
            <a:r>
              <a:rPr lang="en-US" dirty="0" err="1"/>
              <a:t>Console.WriteLine</a:t>
            </a:r>
            <a:r>
              <a:rPr lang="en-US" dirty="0"/>
              <a:t>("Thread Example"));  </a:t>
            </a:r>
          </a:p>
          <a:p>
            <a:r>
              <a:rPr lang="en-US" dirty="0" err="1"/>
              <a:t>t.Start</a:t>
            </a:r>
            <a:r>
              <a:rPr lang="en-US" dirty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8592</TotalTime>
  <Words>260</Words>
  <Application>Microsoft Office PowerPoint</Application>
  <PresentationFormat>On-screen Show (16:9)</PresentationFormat>
  <Paragraphs>69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Lato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Bacancy</cp:lastModifiedBy>
  <cp:revision>72</cp:revision>
  <dcterms:modified xsi:type="dcterms:W3CDTF">2025-01-29T11:35:01Z</dcterms:modified>
</cp:coreProperties>
</file>