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57" r:id="rId3"/>
    <p:sldId id="258" r:id="rId4"/>
    <p:sldId id="262" r:id="rId5"/>
    <p:sldId id="260" r:id="rId6"/>
    <p:sldId id="263" r:id="rId7"/>
    <p:sldId id="264" r:id="rId8"/>
    <p:sldId id="265" r:id="rId9"/>
    <p:sldId id="266" r:id="rId10"/>
    <p:sldId id="267" r:id="rId11"/>
    <p:sldId id="268" r:id="rId12"/>
    <p:sldId id="269" r:id="rId13"/>
    <p:sldId id="270" r:id="rId14"/>
    <p:sldId id="271" r:id="rId15"/>
    <p:sldId id="272" r:id="rId16"/>
    <p:sldId id="273" r:id="rId17"/>
  </p:sldIdLst>
  <p:sldSz cx="9144000" cy="5143500" type="screen16x9"/>
  <p:notesSz cx="6858000" cy="9144000"/>
  <p:embeddedFontLs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362" autoAdjust="0"/>
  </p:normalViewPr>
  <p:slideViewPr>
    <p:cSldViewPr snapToGrid="0">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17ac6721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317ac6721a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9728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7104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50613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56503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330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358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780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7ac6721a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317ac6721a0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7ac6721a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17ac6721a0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445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7ac6721a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317ac6721a0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64195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2281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50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7ac6721a0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7ac6721a0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742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2 1">
  <p:cSld name="CUSTOM_1_1">
    <p:bg>
      <p:bgPr>
        <a:blipFill>
          <a:blip r:embed="rId2">
            <a:alphaModFix/>
          </a:blip>
          <a:stretch>
            <a:fillRect/>
          </a:stretch>
        </a:blip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3">
            <a:alphaModFix/>
          </a:blip>
          <a:srcRect/>
          <a:stretch/>
        </p:blipFill>
        <p:spPr>
          <a:xfrm>
            <a:off x="0" y="4465"/>
            <a:ext cx="9144003" cy="51345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Constructors and Destructors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2123628"/>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err="1" smtClean="0">
                <a:latin typeface="Lato" panose="020B0604020202020204" charset="0"/>
              </a:rPr>
              <a:t>Consructor</a:t>
            </a:r>
            <a:r>
              <a:rPr lang="en-US" b="1" dirty="0" smtClean="0">
                <a:latin typeface="Lato" panose="020B0604020202020204" charset="0"/>
              </a:rPr>
              <a:t>:  </a:t>
            </a:r>
            <a:r>
              <a:rPr lang="en-US" dirty="0">
                <a:latin typeface="Lato" panose="020B0604020202020204" charset="0"/>
              </a:rPr>
              <a:t>It is a special method present inside a class responsible for initializing the variables of that class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Destructor: </a:t>
            </a:r>
            <a:r>
              <a:rPr lang="en-US" dirty="0">
                <a:latin typeface="Lato" panose="020B0604020202020204" charset="0"/>
              </a:rPr>
              <a:t>A </a:t>
            </a:r>
            <a:r>
              <a:rPr lang="en-US" i="1" dirty="0" smtClean="0">
                <a:latin typeface="Lato" panose="020B0604020202020204" charset="0"/>
              </a:rPr>
              <a:t>destructor</a:t>
            </a:r>
            <a:r>
              <a:rPr lang="en-US" dirty="0" smtClean="0">
                <a:latin typeface="Lato" panose="020B0604020202020204" charset="0"/>
              </a:rPr>
              <a:t> </a:t>
            </a:r>
            <a:r>
              <a:rPr lang="en-US" dirty="0">
                <a:latin typeface="Lato" panose="020B0604020202020204" charset="0"/>
              </a:rPr>
              <a:t>is a special method that is called automatically when an object is destroyed or goes out of scope. It is used to release resources. In C#, a destructor has the same name as the class but is preceded by a tilde (~).</a:t>
            </a:r>
            <a:endParaRPr lang="en-US" dirty="0" smtClean="0">
              <a:latin typeface="Lato" panose="020B0604020202020204" charset="0"/>
            </a:endParaRPr>
          </a:p>
          <a:p>
            <a:pPr lvl="5">
              <a:lnSpc>
                <a:spcPct val="150000"/>
              </a:lnSpc>
              <a:buClr>
                <a:schemeClr val="accent4">
                  <a:lumMod val="75000"/>
                </a:schemeClr>
              </a:buClr>
              <a:buSzPct val="80000"/>
            </a:pPr>
            <a:endParaRPr lang="en-US" dirty="0" smtClean="0">
              <a:latin typeface="Lato" panose="020B0604020202020204" charset="0"/>
            </a:endParaRPr>
          </a:p>
        </p:txBody>
      </p:sp>
      <p:sp>
        <p:nvSpPr>
          <p:cNvPr id="8" name="TextBox 7"/>
          <p:cNvSpPr txBox="1"/>
          <p:nvPr/>
        </p:nvSpPr>
        <p:spPr>
          <a:xfrm>
            <a:off x="1087582" y="3124200"/>
            <a:ext cx="3532909" cy="3077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7915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Constructors and Destructors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507801"/>
          </a:xfrm>
          <a:prstGeom prst="rect">
            <a:avLst/>
          </a:prstGeom>
          <a:noFill/>
          <a:ln>
            <a:noFill/>
          </a:ln>
        </p:spPr>
        <p:txBody>
          <a:bodyPr spcFirstLastPara="1" wrap="square" lIns="91425" tIns="91425" rIns="91425" bIns="91425" anchor="t" anchorCtr="0">
            <a:spAutoFit/>
          </a:bodyPr>
          <a:lstStyle/>
          <a:p>
            <a:pPr lvl="5">
              <a:lnSpc>
                <a:spcPct val="150000"/>
              </a:lnSpc>
              <a:buClr>
                <a:schemeClr val="accent4">
                  <a:lumMod val="75000"/>
                </a:schemeClr>
              </a:buClr>
              <a:buSzPct val="80000"/>
            </a:pPr>
            <a:endParaRPr lang="en-US" dirty="0" smtClean="0">
              <a:latin typeface="Lato" panose="020B0604020202020204" charset="0"/>
            </a:endParaRPr>
          </a:p>
        </p:txBody>
      </p:sp>
      <p:sp>
        <p:nvSpPr>
          <p:cNvPr id="8" name="TextBox 7"/>
          <p:cNvSpPr txBox="1"/>
          <p:nvPr/>
        </p:nvSpPr>
        <p:spPr>
          <a:xfrm>
            <a:off x="1087582" y="3124200"/>
            <a:ext cx="3532909" cy="307777"/>
          </a:xfrm>
          <a:prstGeom prst="rect">
            <a:avLst/>
          </a:prstGeom>
          <a:noFill/>
        </p:spPr>
        <p:txBody>
          <a:bodyPr wrap="square" rtlCol="0">
            <a:spAutoFit/>
          </a:bodyPr>
          <a:lstStyle/>
          <a:p>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016" y="907473"/>
            <a:ext cx="4034857" cy="3211296"/>
          </a:xfrm>
          <a:prstGeom prst="rect">
            <a:avLst/>
          </a:prstGeom>
        </p:spPr>
      </p:pic>
    </p:spTree>
    <p:extLst>
      <p:ext uri="{BB962C8B-B14F-4D97-AF65-F5344CB8AC3E}">
        <p14:creationId xmlns:p14="http://schemas.microsoft.com/office/powerpoint/2010/main" val="229951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Access Modifiers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507801"/>
          </a:xfrm>
          <a:prstGeom prst="rect">
            <a:avLst/>
          </a:prstGeom>
          <a:noFill/>
          <a:ln>
            <a:noFill/>
          </a:ln>
        </p:spPr>
        <p:txBody>
          <a:bodyPr spcFirstLastPara="1" wrap="square" lIns="91425" tIns="91425" rIns="91425" bIns="91425" anchor="t" anchorCtr="0">
            <a:spAutoFit/>
          </a:bodyPr>
          <a:lstStyle/>
          <a:p>
            <a:pPr lvl="5">
              <a:lnSpc>
                <a:spcPct val="150000"/>
              </a:lnSpc>
              <a:buClr>
                <a:schemeClr val="accent4">
                  <a:lumMod val="75000"/>
                </a:schemeClr>
              </a:buClr>
              <a:buSzPct val="80000"/>
            </a:pPr>
            <a:endParaRPr lang="en-US" dirty="0" smtClean="0">
              <a:latin typeface="Lato" panose="020B0604020202020204" charset="0"/>
            </a:endParaRPr>
          </a:p>
        </p:txBody>
      </p:sp>
      <p:sp>
        <p:nvSpPr>
          <p:cNvPr id="8" name="TextBox 7"/>
          <p:cNvSpPr txBox="1"/>
          <p:nvPr/>
        </p:nvSpPr>
        <p:spPr>
          <a:xfrm>
            <a:off x="1087582" y="3124200"/>
            <a:ext cx="3532909" cy="307777"/>
          </a:xfrm>
          <a:prstGeom prst="rect">
            <a:avLst/>
          </a:prstGeom>
          <a:noFill/>
        </p:spPr>
        <p:txBody>
          <a:bodyPr wrap="square" rtlCol="0">
            <a:spAutoFit/>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92340632"/>
              </p:ext>
            </p:extLst>
          </p:nvPr>
        </p:nvGraphicFramePr>
        <p:xfrm>
          <a:off x="1407986" y="1022571"/>
          <a:ext cx="6096000" cy="3306850"/>
        </p:xfrm>
        <a:graphic>
          <a:graphicData uri="http://schemas.openxmlformats.org/drawingml/2006/table">
            <a:tbl>
              <a:tblPr firstRow="1" bandRow="1">
                <a:tableStyleId>{5C22544A-7EE6-4342-B048-85BDC9FD1C3A}</a:tableStyleId>
              </a:tblPr>
              <a:tblGrid>
                <a:gridCol w="2022682">
                  <a:extLst>
                    <a:ext uri="{9D8B030D-6E8A-4147-A177-3AD203B41FA5}">
                      <a16:colId xmlns:a16="http://schemas.microsoft.com/office/drawing/2014/main" val="913197121"/>
                    </a:ext>
                  </a:extLst>
                </a:gridCol>
                <a:gridCol w="4073318">
                  <a:extLst>
                    <a:ext uri="{9D8B030D-6E8A-4147-A177-3AD203B41FA5}">
                      <a16:colId xmlns:a16="http://schemas.microsoft.com/office/drawing/2014/main" val="3379841822"/>
                    </a:ext>
                  </a:extLst>
                </a:gridCol>
              </a:tblGrid>
              <a:tr h="492530">
                <a:tc>
                  <a:txBody>
                    <a:bodyPr/>
                    <a:lstStyle/>
                    <a:p>
                      <a:pPr algn="ctr"/>
                      <a:r>
                        <a:rPr lang="en-US" dirty="0" smtClean="0">
                          <a:latin typeface="Lato" panose="020B0604020202020204" charset="0"/>
                        </a:rPr>
                        <a:t>Modifier</a:t>
                      </a:r>
                      <a:endParaRPr lang="en-US" dirty="0">
                        <a:latin typeface="Lato" panose="020B0604020202020204" charset="0"/>
                      </a:endParaRPr>
                    </a:p>
                  </a:txBody>
                  <a:tcPr/>
                </a:tc>
                <a:tc>
                  <a:txBody>
                    <a:bodyPr/>
                    <a:lstStyle/>
                    <a:p>
                      <a:pPr algn="ctr"/>
                      <a:r>
                        <a:rPr lang="en-US" dirty="0" smtClean="0">
                          <a:latin typeface="Lato" panose="020B0604020202020204" charset="0"/>
                        </a:rPr>
                        <a:t>Accessibility</a:t>
                      </a:r>
                      <a:endParaRPr lang="en-US" dirty="0">
                        <a:latin typeface="Lato" panose="020B0604020202020204" charset="0"/>
                      </a:endParaRPr>
                    </a:p>
                  </a:txBody>
                  <a:tcPr/>
                </a:tc>
                <a:extLst>
                  <a:ext uri="{0D108BD9-81ED-4DB2-BD59-A6C34878D82A}">
                    <a16:rowId xmlns:a16="http://schemas.microsoft.com/office/drawing/2014/main" val="923699742"/>
                  </a:ext>
                </a:extLst>
              </a:tr>
              <a:tr h="370840">
                <a:tc>
                  <a:txBody>
                    <a:bodyPr/>
                    <a:lstStyle/>
                    <a:p>
                      <a:r>
                        <a:rPr lang="en-US" dirty="0" smtClean="0">
                          <a:latin typeface="Lato" panose="020B0604020202020204" charset="0"/>
                        </a:rPr>
                        <a:t>Public</a:t>
                      </a:r>
                      <a:endParaRPr lang="en-US" dirty="0">
                        <a:latin typeface="Lato" panose="020B0604020202020204" charset="0"/>
                      </a:endParaRPr>
                    </a:p>
                  </a:txBody>
                  <a:tcPr/>
                </a:tc>
                <a:tc>
                  <a:txBody>
                    <a:bodyPr/>
                    <a:lstStyle/>
                    <a:p>
                      <a:r>
                        <a:rPr lang="en-US" dirty="0" smtClean="0"/>
                        <a:t>Accessible from anywhere in the application.</a:t>
                      </a:r>
                      <a:endParaRPr lang="en-US" dirty="0">
                        <a:latin typeface="Lato" panose="020B0604020202020204" charset="0"/>
                      </a:endParaRPr>
                    </a:p>
                  </a:txBody>
                  <a:tcPr/>
                </a:tc>
                <a:extLst>
                  <a:ext uri="{0D108BD9-81ED-4DB2-BD59-A6C34878D82A}">
                    <a16:rowId xmlns:a16="http://schemas.microsoft.com/office/drawing/2014/main" val="3390094012"/>
                  </a:ext>
                </a:extLst>
              </a:tr>
              <a:tr h="370840">
                <a:tc>
                  <a:txBody>
                    <a:bodyPr/>
                    <a:lstStyle/>
                    <a:p>
                      <a:r>
                        <a:rPr lang="en-US" dirty="0" smtClean="0">
                          <a:latin typeface="Lato" panose="020B0604020202020204" charset="0"/>
                        </a:rPr>
                        <a:t>Private</a:t>
                      </a:r>
                      <a:endParaRPr lang="en-US" dirty="0">
                        <a:latin typeface="Lato" panose="020B0604020202020204" charset="0"/>
                      </a:endParaRPr>
                    </a:p>
                  </a:txBody>
                  <a:tcPr/>
                </a:tc>
                <a:tc>
                  <a:txBody>
                    <a:bodyPr/>
                    <a:lstStyle/>
                    <a:p>
                      <a:r>
                        <a:rPr lang="en-US" dirty="0" smtClean="0"/>
                        <a:t>Accessible only within the class where it is defined.</a:t>
                      </a:r>
                      <a:endParaRPr lang="en-US" dirty="0">
                        <a:latin typeface="Lato" panose="020B0604020202020204" charset="0"/>
                      </a:endParaRPr>
                    </a:p>
                  </a:txBody>
                  <a:tcPr/>
                </a:tc>
                <a:extLst>
                  <a:ext uri="{0D108BD9-81ED-4DB2-BD59-A6C34878D82A}">
                    <a16:rowId xmlns:a16="http://schemas.microsoft.com/office/drawing/2014/main" val="871086166"/>
                  </a:ext>
                </a:extLst>
              </a:tr>
              <a:tr h="370840">
                <a:tc>
                  <a:txBody>
                    <a:bodyPr/>
                    <a:lstStyle/>
                    <a:p>
                      <a:r>
                        <a:rPr lang="en-US" dirty="0" smtClean="0">
                          <a:latin typeface="Lato" panose="020B0604020202020204" charset="0"/>
                        </a:rPr>
                        <a:t>Protected</a:t>
                      </a:r>
                      <a:endParaRPr lang="en-US" dirty="0">
                        <a:latin typeface="Lato" panose="020B0604020202020204" charset="0"/>
                      </a:endParaRPr>
                    </a:p>
                  </a:txBody>
                  <a:tcPr/>
                </a:tc>
                <a:tc>
                  <a:txBody>
                    <a:bodyPr/>
                    <a:lstStyle/>
                    <a:p>
                      <a:r>
                        <a:rPr lang="en-US" dirty="0" smtClean="0"/>
                        <a:t>Accessible within the class and by derived classes.</a:t>
                      </a:r>
                      <a:endParaRPr lang="en-US" dirty="0">
                        <a:latin typeface="Lato" panose="020B0604020202020204" charset="0"/>
                      </a:endParaRPr>
                    </a:p>
                  </a:txBody>
                  <a:tcPr/>
                </a:tc>
                <a:extLst>
                  <a:ext uri="{0D108BD9-81ED-4DB2-BD59-A6C34878D82A}">
                    <a16:rowId xmlns:a16="http://schemas.microsoft.com/office/drawing/2014/main" val="2817191567"/>
                  </a:ext>
                </a:extLst>
              </a:tr>
              <a:tr h="370840">
                <a:tc>
                  <a:txBody>
                    <a:bodyPr/>
                    <a:lstStyle/>
                    <a:p>
                      <a:r>
                        <a:rPr lang="en-US" dirty="0" smtClean="0">
                          <a:latin typeface="Lato" panose="020B0604020202020204" charset="0"/>
                        </a:rPr>
                        <a:t>Internal</a:t>
                      </a:r>
                      <a:endParaRPr lang="en-US" dirty="0">
                        <a:latin typeface="Lato" panose="020B0604020202020204" charset="0"/>
                      </a:endParaRPr>
                    </a:p>
                  </a:txBody>
                  <a:tcPr/>
                </a:tc>
                <a:tc>
                  <a:txBody>
                    <a:bodyPr/>
                    <a:lstStyle/>
                    <a:p>
                      <a:r>
                        <a:rPr lang="en-US" dirty="0" smtClean="0"/>
                        <a:t>Accessible within the same assembly (project).</a:t>
                      </a:r>
                      <a:endParaRPr lang="en-US" dirty="0">
                        <a:latin typeface="Lato" panose="020B0604020202020204" charset="0"/>
                      </a:endParaRPr>
                    </a:p>
                  </a:txBody>
                  <a:tcPr/>
                </a:tc>
                <a:extLst>
                  <a:ext uri="{0D108BD9-81ED-4DB2-BD59-A6C34878D82A}">
                    <a16:rowId xmlns:a16="http://schemas.microsoft.com/office/drawing/2014/main" val="3967861498"/>
                  </a:ext>
                </a:extLst>
              </a:tr>
              <a:tr h="370840">
                <a:tc>
                  <a:txBody>
                    <a:bodyPr/>
                    <a:lstStyle/>
                    <a:p>
                      <a:r>
                        <a:rPr lang="en-US" dirty="0" smtClean="0">
                          <a:latin typeface="Lato" panose="020B0604020202020204" charset="0"/>
                        </a:rPr>
                        <a:t>Protected Internal</a:t>
                      </a:r>
                      <a:endParaRPr lang="en-US" dirty="0">
                        <a:latin typeface="Lato" panose="020B0604020202020204" charset="0"/>
                      </a:endParaRPr>
                    </a:p>
                  </a:txBody>
                  <a:tcPr/>
                </a:tc>
                <a:tc>
                  <a:txBody>
                    <a:bodyPr/>
                    <a:lstStyle/>
                    <a:p>
                      <a:r>
                        <a:rPr lang="en-US" dirty="0" smtClean="0"/>
                        <a:t>Accessible within the same assembly or by derived classes.</a:t>
                      </a:r>
                      <a:endParaRPr lang="en-US" dirty="0">
                        <a:latin typeface="Lato" panose="020B0604020202020204" charset="0"/>
                      </a:endParaRPr>
                    </a:p>
                  </a:txBody>
                  <a:tcPr/>
                </a:tc>
                <a:extLst>
                  <a:ext uri="{0D108BD9-81ED-4DB2-BD59-A6C34878D82A}">
                    <a16:rowId xmlns:a16="http://schemas.microsoft.com/office/drawing/2014/main" val="180071584"/>
                  </a:ext>
                </a:extLst>
              </a:tr>
              <a:tr h="370840">
                <a:tc>
                  <a:txBody>
                    <a:bodyPr/>
                    <a:lstStyle/>
                    <a:p>
                      <a:r>
                        <a:rPr lang="en-US" dirty="0" smtClean="0">
                          <a:latin typeface="Lato" panose="020B0604020202020204" charset="0"/>
                        </a:rPr>
                        <a:t>Private Protected</a:t>
                      </a:r>
                      <a:endParaRPr lang="en-US" dirty="0">
                        <a:latin typeface="Lato" panose="020B0604020202020204" charset="0"/>
                      </a:endParaRPr>
                    </a:p>
                  </a:txBody>
                  <a:tcPr/>
                </a:tc>
                <a:tc>
                  <a:txBody>
                    <a:bodyPr/>
                    <a:lstStyle/>
                    <a:p>
                      <a:r>
                        <a:rPr lang="en-US" dirty="0" smtClean="0"/>
                        <a:t>Accessible within the same class and derived classes, but only in the same assembly.</a:t>
                      </a:r>
                      <a:endParaRPr lang="en-US" dirty="0">
                        <a:latin typeface="Lato" panose="020B0604020202020204" charset="0"/>
                      </a:endParaRPr>
                    </a:p>
                  </a:txBody>
                  <a:tcPr/>
                </a:tc>
                <a:extLst>
                  <a:ext uri="{0D108BD9-81ED-4DB2-BD59-A6C34878D82A}">
                    <a16:rowId xmlns:a16="http://schemas.microsoft.com/office/drawing/2014/main" val="1284831534"/>
                  </a:ext>
                </a:extLst>
              </a:tr>
            </a:tbl>
          </a:graphicData>
        </a:graphic>
      </p:graphicFrame>
    </p:spTree>
    <p:extLst>
      <p:ext uri="{BB962C8B-B14F-4D97-AF65-F5344CB8AC3E}">
        <p14:creationId xmlns:p14="http://schemas.microsoft.com/office/powerpoint/2010/main" val="399479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Encapsulation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3093124"/>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Property: </a:t>
            </a:r>
            <a:r>
              <a:rPr lang="en-US" dirty="0" smtClean="0">
                <a:latin typeface="Lato" panose="020B0604020202020204" charset="0"/>
              </a:rPr>
              <a:t>Properties </a:t>
            </a:r>
            <a:r>
              <a:rPr lang="en-US" dirty="0">
                <a:latin typeface="Lato" panose="020B0604020202020204" charset="0"/>
              </a:rPr>
              <a:t>hold the data temporarily during the execution of an application</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Fields : </a:t>
            </a:r>
            <a:r>
              <a:rPr lang="en-US" dirty="0">
                <a:latin typeface="Lato" panose="020B0604020202020204" charset="0"/>
              </a:rPr>
              <a:t>Fields are variables that directly hold data in a class. Typically kept private to restrict direct access and ensure better control</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err="1" smtClean="0">
                <a:latin typeface="Lato" panose="020B0604020202020204" charset="0"/>
              </a:rPr>
              <a:t>Accessors</a:t>
            </a:r>
            <a:r>
              <a:rPr lang="en-US" b="1" dirty="0" smtClean="0">
                <a:latin typeface="Lato" panose="020B0604020202020204" charset="0"/>
              </a:rPr>
              <a:t> : </a:t>
            </a:r>
            <a:r>
              <a:rPr lang="en-US" dirty="0">
                <a:latin typeface="Lato" panose="020B0604020202020204" charset="0"/>
              </a:rPr>
              <a:t>An </a:t>
            </a:r>
            <a:r>
              <a:rPr lang="en-US" dirty="0" err="1">
                <a:latin typeface="Lato" panose="020B0604020202020204" charset="0"/>
              </a:rPr>
              <a:t>accessor</a:t>
            </a:r>
            <a:r>
              <a:rPr lang="en-US" dirty="0">
                <a:latin typeface="Lato" panose="020B0604020202020204" charset="0"/>
              </a:rPr>
              <a:t> is a special block of code in a property that is used to get (retrieve) or set (assign) the value of a private field in a controlled </a:t>
            </a:r>
            <a:r>
              <a:rPr lang="en-US" dirty="0" smtClean="0">
                <a:latin typeface="Lato" panose="020B0604020202020204" charset="0"/>
              </a:rPr>
              <a:t>way.</a:t>
            </a:r>
            <a:br>
              <a:rPr lang="en-US" dirty="0" smtClean="0">
                <a:latin typeface="Lato" panose="020B0604020202020204" charset="0"/>
              </a:rPr>
            </a:br>
            <a:r>
              <a:rPr lang="en-US" b="1" dirty="0" smtClean="0">
                <a:latin typeface="Lato" panose="020B0604020202020204" charset="0"/>
              </a:rPr>
              <a:t>Get </a:t>
            </a:r>
            <a:r>
              <a:rPr lang="en-US" b="1" dirty="0" err="1" smtClean="0">
                <a:latin typeface="Lato" panose="020B0604020202020204" charset="0"/>
              </a:rPr>
              <a:t>Accessor</a:t>
            </a:r>
            <a:r>
              <a:rPr lang="en-US" b="1" dirty="0" smtClean="0">
                <a:latin typeface="Lato" panose="020B0604020202020204" charset="0"/>
              </a:rPr>
              <a:t> : </a:t>
            </a:r>
            <a:r>
              <a:rPr lang="en-US" dirty="0">
                <a:latin typeface="Lato" panose="020B0604020202020204" charset="0"/>
              </a:rPr>
              <a:t>The get </a:t>
            </a:r>
            <a:r>
              <a:rPr lang="en-US" dirty="0" err="1">
                <a:latin typeface="Lato" panose="020B0604020202020204" charset="0"/>
              </a:rPr>
              <a:t>accessor</a:t>
            </a:r>
            <a:r>
              <a:rPr lang="en-US" dirty="0">
                <a:latin typeface="Lato" panose="020B0604020202020204" charset="0"/>
              </a:rPr>
              <a:t> is used to retrieve the value of a private field.</a:t>
            </a:r>
            <a:r>
              <a:rPr lang="en-US" b="1" dirty="0" smtClean="0">
                <a:latin typeface="Lato" panose="020B0604020202020204" charset="0"/>
              </a:rPr>
              <a:t/>
            </a:r>
            <a:br>
              <a:rPr lang="en-US" b="1" dirty="0" smtClean="0">
                <a:latin typeface="Lato" panose="020B0604020202020204" charset="0"/>
              </a:rPr>
            </a:br>
            <a:r>
              <a:rPr lang="en-US" b="1" dirty="0" smtClean="0">
                <a:latin typeface="Lato" panose="020B0604020202020204" charset="0"/>
              </a:rPr>
              <a:t>Set </a:t>
            </a:r>
            <a:r>
              <a:rPr lang="en-US" b="1" dirty="0" err="1" smtClean="0">
                <a:latin typeface="Lato" panose="020B0604020202020204" charset="0"/>
              </a:rPr>
              <a:t>Accessor</a:t>
            </a:r>
            <a:r>
              <a:rPr lang="en-US" b="1" dirty="0" smtClean="0">
                <a:latin typeface="Lato" panose="020B0604020202020204" charset="0"/>
              </a:rPr>
              <a:t> :  </a:t>
            </a:r>
            <a:r>
              <a:rPr lang="en-US" dirty="0">
                <a:latin typeface="Lato" panose="020B0604020202020204" charset="0"/>
              </a:rPr>
              <a:t>The </a:t>
            </a:r>
            <a:r>
              <a:rPr lang="en-US" dirty="0" smtClean="0">
                <a:latin typeface="Lato" panose="020B0604020202020204" charset="0"/>
              </a:rPr>
              <a:t>set </a:t>
            </a:r>
            <a:r>
              <a:rPr lang="en-US" dirty="0" err="1" smtClean="0">
                <a:latin typeface="Lato" panose="020B0604020202020204" charset="0"/>
              </a:rPr>
              <a:t>accessor</a:t>
            </a:r>
            <a:r>
              <a:rPr lang="en-US" dirty="0" smtClean="0">
                <a:latin typeface="Lato" panose="020B0604020202020204" charset="0"/>
              </a:rPr>
              <a:t> is </a:t>
            </a:r>
            <a:r>
              <a:rPr lang="en-US" dirty="0">
                <a:latin typeface="Lato" panose="020B0604020202020204" charset="0"/>
              </a:rPr>
              <a:t>used to assign a value to a private field</a:t>
            </a:r>
            <a:r>
              <a:rPr lang="en-US" dirty="0" smtClean="0">
                <a:latin typeface="Lato" panose="020B0604020202020204" charset="0"/>
              </a:rPr>
              <a:t>.</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3655199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Encapsulation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1154132"/>
          </a:xfrm>
          <a:prstGeom prst="rect">
            <a:avLst/>
          </a:prstGeom>
          <a:noFill/>
          <a:ln>
            <a:noFill/>
          </a:ln>
        </p:spPr>
        <p:txBody>
          <a:bodyPr spcFirstLastPara="1" wrap="square" lIns="91425" tIns="91425" rIns="91425" bIns="91425" anchor="t" anchorCtr="0">
            <a:spAutoFit/>
          </a:bodyPr>
          <a:lstStyle/>
          <a:p>
            <a:pPr lvl="4">
              <a:lnSpc>
                <a:spcPct val="150000"/>
              </a:lnSpc>
              <a:buClr>
                <a:schemeClr val="accent4">
                  <a:lumMod val="75000"/>
                </a:schemeClr>
              </a:buClr>
              <a:buSzPct val="80000"/>
            </a:pPr>
            <a:r>
              <a:rPr lang="en-US" dirty="0" smtClean="0"/>
              <a:t/>
            </a:r>
            <a:br>
              <a:rPr lang="en-US" dirty="0" smtClean="0"/>
            </a:br>
            <a:r>
              <a:rPr lang="en-US" dirty="0" smtClean="0"/>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980" y="1032404"/>
            <a:ext cx="3266011" cy="3532921"/>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4605" y="1032403"/>
            <a:ext cx="4818100" cy="3532921"/>
          </a:xfrm>
          <a:prstGeom prst="rect">
            <a:avLst/>
          </a:prstGeom>
        </p:spPr>
      </p:pic>
    </p:spTree>
    <p:extLst>
      <p:ext uri="{BB962C8B-B14F-4D97-AF65-F5344CB8AC3E}">
        <p14:creationId xmlns:p14="http://schemas.microsoft.com/office/powerpoint/2010/main" val="3927793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Encapsulation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63390" y="704505"/>
            <a:ext cx="8724434" cy="4708951"/>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smtClean="0">
                <a:latin typeface="Lato" panose="020B0604020202020204" charset="0"/>
              </a:rPr>
              <a:t>Encapsulation </a:t>
            </a:r>
            <a:r>
              <a:rPr lang="en-US" dirty="0">
                <a:latin typeface="Lato" panose="020B0604020202020204" charset="0"/>
              </a:rPr>
              <a:t>Hides the internal state and functionality of an object and only allows access through a public set of functions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The Encapsulation Principle in C# is very similar to a Capsule. As a capsule binds its medicine within it, in the same way in C#, the Encapsulation Principle binds the State (Variables) and </a:t>
            </a:r>
            <a:r>
              <a:rPr lang="en-US" dirty="0" err="1">
                <a:latin typeface="Lato" panose="020B0604020202020204" charset="0"/>
              </a:rPr>
              <a:t>Behaviour</a:t>
            </a:r>
            <a:r>
              <a:rPr lang="en-US" dirty="0">
                <a:latin typeface="Lato" panose="020B0604020202020204" charset="0"/>
              </a:rPr>
              <a:t> (Methods) into a single unit called class, </a:t>
            </a:r>
            <a:r>
              <a:rPr lang="en-US" dirty="0" err="1">
                <a:latin typeface="Lato" panose="020B0604020202020204" charset="0"/>
              </a:rPr>
              <a:t>enum</a:t>
            </a:r>
            <a:r>
              <a:rPr lang="en-US" dirty="0">
                <a:latin typeface="Lato" panose="020B0604020202020204" charset="0"/>
              </a:rPr>
              <a:t>, interface, etc</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 dirty="0">
                <a:solidFill>
                  <a:srgbClr val="222222"/>
                </a:solidFill>
                <a:latin typeface="Lato" panose="020B0604020202020204" charset="0"/>
                <a:ea typeface="Lato"/>
                <a:cs typeface="Lato"/>
                <a:sym typeface="Lato"/>
              </a:rPr>
              <a:t>Encapsulation hides the data and implementation details show only the required members within a class, thus hiding complexity from other code. No other code needs to know about implementation detail and also can’t modify the code of the class’s data and methods</a:t>
            </a:r>
            <a:endParaRPr lang="en-US" dirty="0" smtClean="0">
              <a:latin typeface="Lato" panose="020B0604020202020204" charset="0"/>
            </a:endParaRPr>
          </a:p>
          <a:p>
            <a:pPr marL="285750" indent="-285750">
              <a:lnSpc>
                <a:spcPct val="150000"/>
              </a:lnSpc>
              <a:buClr>
                <a:schemeClr val="accent4">
                  <a:lumMod val="75000"/>
                </a:schemeClr>
              </a:buClr>
              <a:buSzPct val="80000"/>
              <a:buFont typeface="Lato" panose="020B0604020202020204" charset="0"/>
              <a:buChar char="►"/>
            </a:pPr>
            <a:r>
              <a:rPr lang="en-US" dirty="0">
                <a:solidFill>
                  <a:srgbClr val="222222"/>
                </a:solidFill>
                <a:latin typeface="Lato" panose="020B0604020202020204" charset="0"/>
                <a:ea typeface="Lato"/>
                <a:cs typeface="Lato"/>
                <a:sym typeface="Lato"/>
              </a:rPr>
              <a:t>Most object-oriented programming languages allow you to create classes and their properties and methods along with the access modifiers such as public, private, protected, and internal to show or hide data members and implementation details. Interfaces and abstract classes can also be used for encapsulation</a:t>
            </a:r>
            <a:r>
              <a:rPr lang="en-US" dirty="0" smtClean="0">
                <a:solidFill>
                  <a:srgbClr val="222222"/>
                </a:solidFill>
                <a:latin typeface="Lato" panose="020B0604020202020204" charset="0"/>
                <a:ea typeface="Lato"/>
                <a:cs typeface="Lato"/>
                <a:sym typeface="Lato"/>
              </a:rPr>
              <a:t>.</a:t>
            </a: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endParaRPr lang="en-US" b="1" dirty="0" smtClean="0">
              <a:latin typeface="Lato" panose="020B0604020202020204" charset="0"/>
            </a:endParaRPr>
          </a:p>
        </p:txBody>
      </p:sp>
    </p:spTree>
    <p:extLst>
      <p:ext uri="{BB962C8B-B14F-4D97-AF65-F5344CB8AC3E}">
        <p14:creationId xmlns:p14="http://schemas.microsoft.com/office/powerpoint/2010/main" val="337944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smtClean="0">
                <a:solidFill>
                  <a:schemeClr val="lt1"/>
                </a:solidFill>
                <a:latin typeface="Lato"/>
                <a:ea typeface="Lato"/>
                <a:cs typeface="Lato"/>
                <a:sym typeface="Lato"/>
              </a:rPr>
              <a:t>Encapsulation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503103" y="879165"/>
            <a:ext cx="8724434" cy="1800463"/>
          </a:xfrm>
          <a:prstGeom prst="rect">
            <a:avLst/>
          </a:prstGeom>
          <a:noFill/>
          <a:ln>
            <a:noFill/>
          </a:ln>
        </p:spPr>
        <p:txBody>
          <a:bodyPr spcFirstLastPara="1" wrap="square" lIns="91425" tIns="91425" rIns="91425" bIns="91425" anchor="t" anchorCtr="0">
            <a:spAutoFit/>
          </a:bodyPr>
          <a:lstStyle/>
          <a:p>
            <a:pPr lvl="0" algn="just">
              <a:buSzPts val="1600"/>
            </a:pPr>
            <a:r>
              <a:rPr lang="en-US" b="1" dirty="0" smtClean="0">
                <a:solidFill>
                  <a:srgbClr val="222222"/>
                </a:solidFill>
                <a:latin typeface="Lato"/>
                <a:ea typeface="Lato"/>
                <a:cs typeface="Lato"/>
                <a:sym typeface="Lato"/>
              </a:rPr>
              <a:t> Advantages </a:t>
            </a:r>
            <a:r>
              <a:rPr lang="en-US" b="1" dirty="0">
                <a:solidFill>
                  <a:srgbClr val="222222"/>
                </a:solidFill>
                <a:latin typeface="Lato"/>
                <a:ea typeface="Lato"/>
                <a:cs typeface="Lato"/>
                <a:sym typeface="Lato"/>
              </a:rPr>
              <a:t>of Encapsulation:</a:t>
            </a:r>
          </a:p>
          <a:p>
            <a:pPr marL="457200" lvl="0" indent="-317500" algn="just">
              <a:buClr>
                <a:srgbClr val="222222"/>
              </a:buClr>
              <a:buSzPts val="1400"/>
              <a:buFont typeface="Lato"/>
              <a:buChar char="●"/>
            </a:pPr>
            <a:r>
              <a:rPr lang="en-US" dirty="0">
                <a:solidFill>
                  <a:srgbClr val="222222"/>
                </a:solidFill>
                <a:latin typeface="Lato"/>
                <a:ea typeface="Lato"/>
                <a:cs typeface="Lato"/>
                <a:sym typeface="Lato"/>
              </a:rPr>
              <a:t>Hides data and complexities.</a:t>
            </a:r>
          </a:p>
          <a:p>
            <a:pPr marL="457200" lvl="0" indent="-317500" algn="just">
              <a:buClr>
                <a:srgbClr val="222222"/>
              </a:buClr>
              <a:buSzPts val="1400"/>
              <a:buFont typeface="Lato"/>
              <a:buChar char="●"/>
            </a:pPr>
            <a:r>
              <a:rPr lang="en-US" dirty="0">
                <a:solidFill>
                  <a:srgbClr val="222222"/>
                </a:solidFill>
                <a:latin typeface="Lato"/>
                <a:ea typeface="Lato"/>
                <a:cs typeface="Lato"/>
                <a:sym typeface="Lato"/>
              </a:rPr>
              <a:t>Restrict unauthorized access of data by allowing authorization before data access.</a:t>
            </a:r>
          </a:p>
          <a:p>
            <a:pPr marL="457200" lvl="0" indent="-317500" algn="just">
              <a:buClr>
                <a:srgbClr val="222222"/>
              </a:buClr>
              <a:buSzPts val="1400"/>
              <a:buFont typeface="Lato"/>
              <a:buChar char="●"/>
            </a:pPr>
            <a:r>
              <a:rPr lang="en-US" dirty="0">
                <a:solidFill>
                  <a:srgbClr val="222222"/>
                </a:solidFill>
                <a:latin typeface="Lato"/>
                <a:ea typeface="Lato"/>
                <a:cs typeface="Lato"/>
                <a:sym typeface="Lato"/>
              </a:rPr>
              <a:t>Allow validation before setting data.</a:t>
            </a:r>
          </a:p>
          <a:p>
            <a:pPr marL="457200" lvl="0" indent="-317500" algn="just">
              <a:buClr>
                <a:srgbClr val="222222"/>
              </a:buClr>
              <a:buSzPts val="1400"/>
              <a:buFont typeface="Lato"/>
              <a:buChar char="●"/>
            </a:pPr>
            <a:r>
              <a:rPr lang="en-US" dirty="0">
                <a:solidFill>
                  <a:srgbClr val="222222"/>
                </a:solidFill>
                <a:latin typeface="Lato"/>
                <a:ea typeface="Lato"/>
                <a:cs typeface="Lato"/>
                <a:sym typeface="Lato"/>
              </a:rPr>
              <a:t>Only the author of the class needs to understand the implementation, not others.</a:t>
            </a:r>
          </a:p>
          <a:p>
            <a:pPr marL="457200" lvl="0" indent="-317500" algn="just">
              <a:buClr>
                <a:srgbClr val="222222"/>
              </a:buClr>
              <a:buSzPts val="1400"/>
              <a:buFont typeface="Lato"/>
              <a:buChar char="●"/>
            </a:pPr>
            <a:r>
              <a:rPr lang="en-US" dirty="0">
                <a:solidFill>
                  <a:srgbClr val="222222"/>
                </a:solidFill>
                <a:latin typeface="Lato"/>
                <a:ea typeface="Lato"/>
                <a:cs typeface="Lato"/>
                <a:sym typeface="Lato"/>
              </a:rPr>
              <a:t>Makes applications easy to maintain.</a:t>
            </a:r>
            <a:endParaRPr lang="en-US" b="1" dirty="0">
              <a:solidFill>
                <a:srgbClr val="222222"/>
              </a:solidFill>
              <a:latin typeface="Lato"/>
              <a:ea typeface="Lato"/>
              <a:cs typeface="Lato"/>
              <a:sym typeface="Lato"/>
            </a:endParaRPr>
          </a:p>
          <a:p>
            <a:pPr lvl="0">
              <a:lnSpc>
                <a:spcPct val="150000"/>
              </a:lnSpc>
              <a:buClr>
                <a:schemeClr val="accent4">
                  <a:lumMod val="75000"/>
                </a:schemeClr>
              </a:buClr>
              <a:buSzPct val="80000"/>
            </a:pPr>
            <a:endParaRPr lang="en-US" b="1" dirty="0" smtClean="0">
              <a:latin typeface="Lato" panose="020B0604020202020204" charset="0"/>
            </a:endParaRPr>
          </a:p>
        </p:txBody>
      </p:sp>
      <p:pic>
        <p:nvPicPr>
          <p:cNvPr id="8" name="Google Shape;196;p24"/>
          <p:cNvPicPr preferRelativeResize="0"/>
          <p:nvPr/>
        </p:nvPicPr>
        <p:blipFill rotWithShape="1">
          <a:blip r:embed="rId5">
            <a:alphaModFix/>
          </a:blip>
          <a:srcRect/>
          <a:stretch/>
        </p:blipFill>
        <p:spPr>
          <a:xfrm>
            <a:off x="441381" y="1029609"/>
            <a:ext cx="61722" cy="109728"/>
          </a:xfrm>
          <a:prstGeom prst="rect">
            <a:avLst/>
          </a:prstGeom>
          <a:noFill/>
          <a:ln>
            <a:noFill/>
          </a:ln>
        </p:spPr>
      </p:pic>
    </p:spTree>
    <p:extLst>
      <p:ext uri="{BB962C8B-B14F-4D97-AF65-F5344CB8AC3E}">
        <p14:creationId xmlns:p14="http://schemas.microsoft.com/office/powerpoint/2010/main" val="246155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6524"/>
        </a:solidFill>
        <a:effectLst/>
      </p:bgPr>
    </p:bg>
    <p:spTree>
      <p:nvGrpSpPr>
        <p:cNvPr id="1" name="Shape 59"/>
        <p:cNvGrpSpPr/>
        <p:nvPr/>
      </p:nvGrpSpPr>
      <p:grpSpPr>
        <a:xfrm>
          <a:off x="0" y="0"/>
          <a:ext cx="0" cy="0"/>
          <a:chOff x="0" y="0"/>
          <a:chExt cx="0" cy="0"/>
        </a:xfrm>
      </p:grpSpPr>
      <p:sp>
        <p:nvSpPr>
          <p:cNvPr id="60" name="Google Shape;60;p15"/>
          <p:cNvSpPr txBox="1"/>
          <p:nvPr/>
        </p:nvSpPr>
        <p:spPr>
          <a:xfrm>
            <a:off x="0" y="1959550"/>
            <a:ext cx="9144000" cy="170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Customer Satisfaction</a:t>
            </a:r>
            <a:endParaRPr sz="4600" b="1" i="0" u="none" strike="noStrike" cap="none">
              <a:solidFill>
                <a:schemeClr val="lt1"/>
              </a:solidFill>
              <a:latin typeface="Lato"/>
              <a:ea typeface="Lato"/>
              <a:cs typeface="Lato"/>
              <a:sym typeface="Lato"/>
            </a:endParaRPr>
          </a:p>
          <a:p>
            <a:pPr marL="0" marR="0" lvl="0" indent="0" algn="ctr" rtl="0">
              <a:lnSpc>
                <a:spcPct val="115000"/>
              </a:lnSpc>
              <a:spcBef>
                <a:spcPts val="0"/>
              </a:spcBef>
              <a:spcAft>
                <a:spcPts val="0"/>
              </a:spcAft>
              <a:buClr>
                <a:srgbClr val="000000"/>
              </a:buClr>
              <a:buSzPts val="4600"/>
              <a:buFont typeface="Arial"/>
              <a:buNone/>
            </a:pPr>
            <a:r>
              <a:rPr lang="en" sz="4600" b="1" i="0" u="none" strike="noStrike" cap="none">
                <a:solidFill>
                  <a:schemeClr val="lt1"/>
                </a:solidFill>
                <a:latin typeface="Lato"/>
                <a:ea typeface="Lato"/>
                <a:cs typeface="Lato"/>
                <a:sym typeface="Lato"/>
              </a:rPr>
              <a:t>Is Our Highest Priority</a:t>
            </a:r>
            <a:endParaRPr sz="4600" b="1" i="0" u="none" strike="noStrike" cap="none">
              <a:solidFill>
                <a:schemeClr val="lt1"/>
              </a:solidFill>
              <a:latin typeface="Lato"/>
              <a:ea typeface="Lato"/>
              <a:cs typeface="Lato"/>
              <a:sym typeface="Lato"/>
            </a:endParaRPr>
          </a:p>
        </p:txBody>
      </p:sp>
      <p:pic>
        <p:nvPicPr>
          <p:cNvPr id="61" name="Google Shape;61;p15"/>
          <p:cNvPicPr preferRelativeResize="0"/>
          <p:nvPr/>
        </p:nvPicPr>
        <p:blipFill rotWithShape="1">
          <a:blip r:embed="rId3">
            <a:alphaModFix/>
          </a:blip>
          <a:srcRect/>
          <a:stretch/>
        </p:blipFill>
        <p:spPr>
          <a:xfrm>
            <a:off x="4275375" y="958600"/>
            <a:ext cx="789825" cy="87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65"/>
        <p:cNvGrpSpPr/>
        <p:nvPr/>
      </p:nvGrpSpPr>
      <p:grpSpPr>
        <a:xfrm>
          <a:off x="0" y="0"/>
          <a:ext cx="0" cy="0"/>
          <a:chOff x="0" y="0"/>
          <a:chExt cx="0" cy="0"/>
        </a:xfrm>
      </p:grpSpPr>
      <p:pic>
        <p:nvPicPr>
          <p:cNvPr id="66" name="Google Shape;66;p16"/>
          <p:cNvPicPr preferRelativeResize="0"/>
          <p:nvPr/>
        </p:nvPicPr>
        <p:blipFill rotWithShape="1">
          <a:blip r:embed="rId3">
            <a:alphaModFix/>
          </a:blip>
          <a:srcRect t="139" b="139"/>
          <a:stretch/>
        </p:blipFill>
        <p:spPr>
          <a:xfrm>
            <a:off x="0" y="0"/>
            <a:ext cx="914399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a:solidFill>
                  <a:schemeClr val="lt1"/>
                </a:solidFill>
                <a:latin typeface="Lato"/>
                <a:ea typeface="Lato"/>
                <a:cs typeface="Lato"/>
                <a:sym typeface="Lato"/>
              </a:rPr>
              <a:t>In this session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294875" y="756732"/>
            <a:ext cx="6819600" cy="347784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rgbClr val="222222"/>
                </a:solidFill>
                <a:latin typeface="Lato"/>
                <a:ea typeface="Lato"/>
                <a:cs typeface="Lato"/>
                <a:sym typeface="Lato"/>
              </a:rPr>
              <a:t>What we are learning in this </a:t>
            </a:r>
            <a:r>
              <a:rPr lang="en" sz="1600" b="1" i="0" u="none" strike="noStrike" cap="none" dirty="0" smtClean="0">
                <a:solidFill>
                  <a:srgbClr val="222222"/>
                </a:solidFill>
                <a:latin typeface="Lato"/>
                <a:ea typeface="Lato"/>
                <a:cs typeface="Lato"/>
                <a:sym typeface="Lato"/>
              </a:rPr>
              <a:t>session</a:t>
            </a:r>
          </a:p>
          <a:p>
            <a:pPr marL="0" marR="0" lvl="0" indent="0" algn="l" rtl="0">
              <a:lnSpc>
                <a:spcPct val="100000"/>
              </a:lnSpc>
              <a:spcBef>
                <a:spcPts val="0"/>
              </a:spcBef>
              <a:spcAft>
                <a:spcPts val="0"/>
              </a:spcAft>
              <a:buClr>
                <a:srgbClr val="000000"/>
              </a:buClr>
              <a:buSzPts val="1600"/>
              <a:buFont typeface="Arial"/>
              <a:buNone/>
            </a:pPr>
            <a:endParaRPr lang="en" sz="1600" b="1" dirty="0">
              <a:solidFill>
                <a:srgbClr val="222222"/>
              </a:solidFill>
              <a:latin typeface="Lato"/>
              <a:ea typeface="Lato"/>
              <a:cs typeface="Lato"/>
              <a:sym typeface="Lato"/>
            </a:endParaRP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Introduction</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i="0" u="none" strike="noStrike" cap="none" dirty="0" smtClean="0">
                <a:solidFill>
                  <a:srgbClr val="222222"/>
                </a:solidFill>
                <a:latin typeface="Lato"/>
                <a:ea typeface="Lato"/>
                <a:cs typeface="Lato"/>
                <a:sym typeface="Lato"/>
              </a:rPr>
              <a:t>Classes and Objects</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Encapsulation</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i="0" u="none" strike="noStrike" cap="none" dirty="0" smtClean="0">
                <a:solidFill>
                  <a:srgbClr val="222222"/>
                </a:solidFill>
                <a:latin typeface="Lato"/>
                <a:ea typeface="Lato"/>
                <a:cs typeface="Lato"/>
                <a:sym typeface="Lato"/>
              </a:rPr>
              <a:t>Inheritance</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Polymorphism</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Abstraction</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Advanced Inheritance and Polymorphism</a:t>
            </a:r>
          </a:p>
          <a:p>
            <a:pPr marL="285750" marR="0" lvl="0" indent="-285750" algn="l" rtl="0">
              <a:lnSpc>
                <a:spcPct val="150000"/>
              </a:lnSpc>
              <a:spcBef>
                <a:spcPts val="0"/>
              </a:spcBef>
              <a:spcAft>
                <a:spcPts val="0"/>
              </a:spcAft>
              <a:buClr>
                <a:schemeClr val="accent4">
                  <a:lumMod val="75000"/>
                </a:schemeClr>
              </a:buClr>
              <a:buSzPct val="80000"/>
              <a:buFont typeface="Lato" panose="020B0604020202020204" charset="0"/>
              <a:buChar char="►"/>
            </a:pPr>
            <a:r>
              <a:rPr lang="en-US" dirty="0" smtClean="0">
                <a:solidFill>
                  <a:srgbClr val="222222"/>
                </a:solidFill>
                <a:latin typeface="Lato"/>
                <a:ea typeface="Lato"/>
                <a:cs typeface="Lato"/>
                <a:sym typeface="Lato"/>
              </a:rPr>
              <a:t>SOLID principles</a:t>
            </a:r>
          </a:p>
          <a:p>
            <a:pPr marL="285750" marR="0" lvl="0" indent="-285750" algn="l" rtl="0">
              <a:lnSpc>
                <a:spcPct val="100000"/>
              </a:lnSpc>
              <a:spcBef>
                <a:spcPts val="0"/>
              </a:spcBef>
              <a:spcAft>
                <a:spcPts val="0"/>
              </a:spcAft>
              <a:buClr>
                <a:schemeClr val="accent4">
                  <a:lumMod val="75000"/>
                </a:schemeClr>
              </a:buClr>
              <a:buSzPct val="80000"/>
              <a:buFont typeface="Lato" panose="020B0604020202020204" charset="0"/>
              <a:buChar char="►"/>
            </a:pPr>
            <a:endParaRPr i="0" u="none" strike="noStrike" cap="none" dirty="0">
              <a:solidFill>
                <a:srgbClr val="222222"/>
              </a:solidFill>
              <a:latin typeface="Lato"/>
              <a:ea typeface="Lato"/>
              <a:cs typeface="Lato"/>
              <a:sym typeface="Lato"/>
            </a:endParaRPr>
          </a:p>
        </p:txBody>
      </p:sp>
    </p:spTree>
    <p:extLst>
      <p:ext uri="{BB962C8B-B14F-4D97-AF65-F5344CB8AC3E}">
        <p14:creationId xmlns:p14="http://schemas.microsoft.com/office/powerpoint/2010/main" val="298832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135"/>
        </a:solidFill>
        <a:effectLst/>
      </p:bgPr>
    </p:bg>
    <p:spTree>
      <p:nvGrpSpPr>
        <p:cNvPr id="1" name="Shape 82"/>
        <p:cNvGrpSpPr/>
        <p:nvPr/>
      </p:nvGrpSpPr>
      <p:grpSpPr>
        <a:xfrm>
          <a:off x="0" y="0"/>
          <a:ext cx="0" cy="0"/>
          <a:chOff x="0" y="0"/>
          <a:chExt cx="0" cy="0"/>
        </a:xfrm>
      </p:grpSpPr>
      <p:sp>
        <p:nvSpPr>
          <p:cNvPr id="83" name="Google Shape;83;p18"/>
          <p:cNvSpPr txBox="1"/>
          <p:nvPr/>
        </p:nvSpPr>
        <p:spPr>
          <a:xfrm>
            <a:off x="25" y="2153650"/>
            <a:ext cx="91440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0" i="0" u="none" strike="noStrike" cap="none">
                <a:solidFill>
                  <a:schemeClr val="lt1"/>
                </a:solidFill>
                <a:latin typeface="Arial"/>
                <a:ea typeface="Arial"/>
                <a:cs typeface="Arial"/>
                <a:sym typeface="Arial"/>
              </a:rPr>
              <a:t>Let’s Start</a:t>
            </a:r>
            <a:endParaRPr sz="36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smtClean="0">
                <a:solidFill>
                  <a:schemeClr val="lt1"/>
                </a:solidFill>
                <a:latin typeface="Lato"/>
                <a:ea typeface="Lato"/>
                <a:cs typeface="Lato"/>
                <a:sym typeface="Lato"/>
              </a:rPr>
              <a:t>Introduction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800634" cy="3416290"/>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Object-oriented programming (OOP) is a way of developing software applications using real-world terminologies to create entities that interact with one another using objects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OOP makes applications flexible, reusable, well-structured, and easy to debug and test</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The basic building blocks of OOP are classes, methods, properties, and objects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dirty="0">
                <a:latin typeface="Lato" panose="020B0604020202020204" charset="0"/>
              </a:rPr>
              <a:t>Classes define the structure of an object, methods represent the behavior of an object, properties hold the data of an object, and objects are instances of a class</a:t>
            </a:r>
            <a:r>
              <a:rPr lang="en-US" dirty="0" smtClean="0">
                <a:latin typeface="Lato" panose="020B0604020202020204" charset="0"/>
              </a:rPr>
              <a:t>.</a:t>
            </a:r>
          </a:p>
          <a:p>
            <a:pPr marL="285750" lvl="8"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Here </a:t>
            </a:r>
            <a:r>
              <a:rPr lang="en-US" b="1" dirty="0">
                <a:latin typeface="Lato" panose="020B0604020202020204" charset="0"/>
              </a:rPr>
              <a:t>are some of the benefits of OOP</a:t>
            </a:r>
            <a:r>
              <a:rPr lang="en-US" b="1" dirty="0" smtClean="0">
                <a:latin typeface="Lato" panose="020B0604020202020204" charset="0"/>
              </a:rPr>
              <a:t>:</a:t>
            </a:r>
          </a:p>
          <a:p>
            <a:pPr marL="285750" lvl="8"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Reusability:</a:t>
            </a:r>
            <a:r>
              <a:rPr lang="en-US" dirty="0">
                <a:latin typeface="Lato" panose="020B0604020202020204" charset="0"/>
              </a:rPr>
              <a:t> </a:t>
            </a:r>
            <a:r>
              <a:rPr lang="en-US" dirty="0" smtClean="0">
                <a:latin typeface="Lato" panose="020B0604020202020204" charset="0"/>
              </a:rPr>
              <a:t>Object-oriented programming (OOP) introduces </a:t>
            </a:r>
            <a:r>
              <a:rPr lang="en-US" i="1" dirty="0" smtClean="0">
                <a:latin typeface="Lato" panose="020B0604020202020204" charset="0"/>
              </a:rPr>
              <a:t>Classes</a:t>
            </a:r>
            <a:r>
              <a:rPr lang="en-US" dirty="0" smtClean="0">
                <a:latin typeface="Lato" panose="020B0604020202020204" charset="0"/>
              </a:rPr>
              <a:t> and </a:t>
            </a:r>
            <a:r>
              <a:rPr lang="en-US" i="1" dirty="0" smtClean="0">
                <a:latin typeface="Lato" panose="020B0604020202020204" charset="0"/>
              </a:rPr>
              <a:t>Objects</a:t>
            </a:r>
            <a:r>
              <a:rPr lang="en-US" dirty="0" smtClean="0">
                <a:latin typeface="Lato" panose="020B0604020202020204" charset="0"/>
              </a:rPr>
              <a:t> to promote code reuse. Instead of repeating the same code, you can create a class once and use its object multiple times wherever needed.</a:t>
            </a:r>
            <a:r>
              <a:rPr lang="en-US" b="1" dirty="0" smtClean="0">
                <a:latin typeface="Lato" panose="020B0604020202020204" charset="0"/>
              </a:rPr>
              <a:t>		</a:t>
            </a:r>
          </a:p>
        </p:txBody>
      </p:sp>
    </p:spTree>
    <p:extLst>
      <p:ext uri="{BB962C8B-B14F-4D97-AF65-F5344CB8AC3E}">
        <p14:creationId xmlns:p14="http://schemas.microsoft.com/office/powerpoint/2010/main" val="1263702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dirty="0" smtClean="0">
                <a:solidFill>
                  <a:schemeClr val="lt1"/>
                </a:solidFill>
                <a:latin typeface="Lato"/>
                <a:ea typeface="Lato"/>
                <a:cs typeface="Lato"/>
                <a:sym typeface="Lato"/>
              </a:rPr>
              <a:t>Introduction</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800634" cy="2769959"/>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Extensibility: </a:t>
            </a:r>
            <a:r>
              <a:rPr lang="en-US" dirty="0">
                <a:latin typeface="Lato" panose="020B0604020202020204" charset="0"/>
              </a:rPr>
              <a:t>OOP allows you to add new features without rewriting everything. Using concepts like </a:t>
            </a:r>
            <a:r>
              <a:rPr lang="en-US" i="1" dirty="0" smtClean="0">
                <a:latin typeface="Lato" panose="020B0604020202020204" charset="0"/>
              </a:rPr>
              <a:t>Inheritance</a:t>
            </a:r>
            <a:r>
              <a:rPr lang="en-US" dirty="0" smtClean="0">
                <a:latin typeface="Lato" panose="020B0604020202020204" charset="0"/>
              </a:rPr>
              <a:t> </a:t>
            </a:r>
            <a:r>
              <a:rPr lang="en-US" dirty="0">
                <a:latin typeface="Lato" panose="020B0604020202020204" charset="0"/>
              </a:rPr>
              <a:t>you can extend existing code easily</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Simplicity:</a:t>
            </a:r>
            <a:r>
              <a:rPr lang="en-US" dirty="0">
                <a:latin typeface="Lato" panose="020B0604020202020204" charset="0"/>
              </a:rPr>
              <a:t> Unlike traditional modular programming, where code can be scattered and harder to secure, OOP organizes code using </a:t>
            </a:r>
            <a:r>
              <a:rPr lang="en-US" i="1" dirty="0">
                <a:latin typeface="Lato" panose="020B0604020202020204" charset="0"/>
              </a:rPr>
              <a:t>Abstraction</a:t>
            </a:r>
            <a:r>
              <a:rPr lang="en-US" dirty="0">
                <a:latin typeface="Lato" panose="020B0604020202020204" charset="0"/>
              </a:rPr>
              <a:t>, </a:t>
            </a:r>
            <a:r>
              <a:rPr lang="en-US" i="1" dirty="0">
                <a:latin typeface="Lato" panose="020B0604020202020204" charset="0"/>
              </a:rPr>
              <a:t>Encapsulation</a:t>
            </a:r>
            <a:r>
              <a:rPr lang="en-US" dirty="0">
                <a:latin typeface="Lato" panose="020B0604020202020204" charset="0"/>
              </a:rPr>
              <a:t>, and </a:t>
            </a:r>
            <a:r>
              <a:rPr lang="en-US" i="1" dirty="0">
                <a:latin typeface="Lato" panose="020B0604020202020204" charset="0"/>
              </a:rPr>
              <a:t>Polymorphism</a:t>
            </a:r>
            <a:r>
              <a:rPr lang="en-US" dirty="0">
                <a:latin typeface="Lato" panose="020B0604020202020204" charset="0"/>
              </a:rPr>
              <a:t>. This simplifies understanding and enhances security</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Maintainability:</a:t>
            </a:r>
            <a:r>
              <a:rPr lang="en-US" dirty="0">
                <a:latin typeface="Lato" panose="020B0604020202020204" charset="0"/>
              </a:rPr>
              <a:t> Since OOP focuses on Reusability, Extensibility, and Simplicity, it results in clean, organized, and easy-to-maintain code. This improves the overall quality and lifespan of applications.</a:t>
            </a:r>
            <a:r>
              <a:rPr lang="en-US" b="1" dirty="0" smtClean="0">
                <a:latin typeface="Lato" panose="020B0604020202020204" charset="0"/>
              </a:rPr>
              <a:t>		</a:t>
            </a:r>
          </a:p>
        </p:txBody>
      </p:sp>
    </p:spTree>
    <p:extLst>
      <p:ext uri="{BB962C8B-B14F-4D97-AF65-F5344CB8AC3E}">
        <p14:creationId xmlns:p14="http://schemas.microsoft.com/office/powerpoint/2010/main" val="162413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dirty="0" smtClean="0">
                <a:solidFill>
                  <a:schemeClr val="lt1"/>
                </a:solidFill>
                <a:latin typeface="Lato"/>
                <a:ea typeface="Lato"/>
                <a:cs typeface="Lato"/>
                <a:sym typeface="Lato"/>
              </a:rPr>
              <a:t>Classes and Objects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43366" y="971483"/>
            <a:ext cx="8724434" cy="3093124"/>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Class : </a:t>
            </a:r>
            <a:r>
              <a:rPr lang="en-US" dirty="0">
                <a:latin typeface="Lato" panose="020B0604020202020204" charset="0"/>
              </a:rPr>
              <a:t>A class is a user-defined blueprint that defines both </a:t>
            </a:r>
            <a:r>
              <a:rPr lang="en-US" i="1" dirty="0">
                <a:latin typeface="Lato" panose="020B0604020202020204" charset="0"/>
              </a:rPr>
              <a:t>state</a:t>
            </a:r>
            <a:r>
              <a:rPr lang="en-US" dirty="0">
                <a:latin typeface="Lato" panose="020B0604020202020204" charset="0"/>
              </a:rPr>
              <a:t> (properties) and </a:t>
            </a:r>
            <a:r>
              <a:rPr lang="en-US" i="1" dirty="0">
                <a:latin typeface="Lato" panose="020B0604020202020204" charset="0"/>
              </a:rPr>
              <a:t>behavior</a:t>
            </a:r>
            <a:r>
              <a:rPr lang="en-US" dirty="0">
                <a:latin typeface="Lato" panose="020B0604020202020204" charset="0"/>
              </a:rPr>
              <a:t> (actions). It serves as a template for creating objects. In C#, a class consists of a name, attributes (properties), and operations (methods</a:t>
            </a:r>
            <a:r>
              <a:rPr lang="en-US" dirty="0" smtClean="0">
                <a:latin typeface="Lato" panose="020B0604020202020204" charset="0"/>
              </a:rPr>
              <a:t>).</a:t>
            </a:r>
          </a:p>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Object:  </a:t>
            </a:r>
            <a:r>
              <a:rPr lang="en-US" dirty="0">
                <a:latin typeface="Lato" panose="020B0604020202020204" charset="0"/>
              </a:rPr>
              <a:t>An object is a specific instance of a class. It brings the class to life and performs actions defined by the class. To access a class's members (attributes and methods), you use an object along with the </a:t>
            </a:r>
            <a:r>
              <a:rPr lang="en-US" dirty="0" smtClean="0">
                <a:latin typeface="Lato" panose="020B0604020202020204" charset="0"/>
              </a:rPr>
              <a:t>dot(.) Operator.</a:t>
            </a:r>
          </a:p>
          <a:p>
            <a:pPr marL="285750" lvl="0"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Methods:</a:t>
            </a:r>
            <a:r>
              <a:rPr lang="en-US" dirty="0">
                <a:latin typeface="Lato" panose="020B0604020202020204" charset="0"/>
              </a:rPr>
              <a:t> </a:t>
            </a:r>
            <a:r>
              <a:rPr lang="en-US" dirty="0" smtClean="0">
                <a:latin typeface="Lato" panose="020B0604020202020204" charset="0"/>
              </a:rPr>
              <a:t> A </a:t>
            </a:r>
            <a:r>
              <a:rPr lang="en-US" dirty="0">
                <a:latin typeface="Lato" panose="020B0604020202020204" charset="0"/>
              </a:rPr>
              <a:t>method represents a particular behavior. It performs some action and might return </a:t>
            </a:r>
            <a:r>
              <a:rPr lang="en-US" dirty="0" smtClean="0">
                <a:latin typeface="Lato" panose="020B0604020202020204" charset="0"/>
              </a:rPr>
              <a:t>information about </a:t>
            </a:r>
            <a:r>
              <a:rPr lang="en-US" dirty="0">
                <a:latin typeface="Lato" panose="020B0604020202020204" charset="0"/>
              </a:rPr>
              <a:t>an object, or update an object’s data.</a:t>
            </a:r>
            <a:r>
              <a:rPr lang="en-US" b="1" dirty="0" smtClean="0">
                <a:latin typeface="Lato" panose="020B0604020202020204" charset="0"/>
              </a:rPr>
              <a:t>	</a:t>
            </a:r>
          </a:p>
          <a:p>
            <a:pPr marL="285750" lvl="0" indent="-285750">
              <a:lnSpc>
                <a:spcPct val="150000"/>
              </a:lnSpc>
              <a:buClr>
                <a:schemeClr val="accent4">
                  <a:lumMod val="75000"/>
                </a:schemeClr>
              </a:buClr>
              <a:buSzPct val="80000"/>
              <a:buFont typeface="Lato" panose="020B0604020202020204" charset="0"/>
              <a:buChar char="►"/>
            </a:pPr>
            <a:r>
              <a:rPr lang="en-US" b="1" dirty="0">
                <a:latin typeface="Lato" panose="020B0604020202020204" charset="0"/>
              </a:rPr>
              <a:t>Properties: </a:t>
            </a:r>
            <a:r>
              <a:rPr lang="en-US" dirty="0">
                <a:latin typeface="Lato" panose="020B0604020202020204" charset="0"/>
              </a:rPr>
              <a:t>Properties hold the data temporarily during the execution of an application.</a:t>
            </a:r>
            <a:r>
              <a:rPr lang="en-US" dirty="0" smtClean="0">
                <a:latin typeface="Lato" panose="020B0604020202020204" charset="0"/>
              </a:rPr>
              <a:t>	</a:t>
            </a:r>
          </a:p>
        </p:txBody>
      </p:sp>
      <p:sp>
        <p:nvSpPr>
          <p:cNvPr id="8" name="TextBox 7"/>
          <p:cNvSpPr txBox="1"/>
          <p:nvPr/>
        </p:nvSpPr>
        <p:spPr>
          <a:xfrm>
            <a:off x="1087582" y="3124200"/>
            <a:ext cx="3532909" cy="30777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855697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7"/>
          <p:cNvSpPr txBox="1"/>
          <p:nvPr/>
        </p:nvSpPr>
        <p:spPr>
          <a:xfrm>
            <a:off x="3143250" y="46325"/>
            <a:ext cx="22758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i="0" u="none" strike="noStrike" cap="none">
                <a:solidFill>
                  <a:schemeClr val="lt1"/>
                </a:solidFill>
                <a:latin typeface="Lato"/>
                <a:ea typeface="Lato"/>
                <a:cs typeface="Lato"/>
                <a:sym typeface="Lato"/>
              </a:rPr>
              <a:t>Achieved</a:t>
            </a:r>
            <a:endParaRPr sz="2000" b="1" i="0" u="none" strike="noStrike" cap="none">
              <a:solidFill>
                <a:schemeClr val="lt1"/>
              </a:solidFill>
              <a:latin typeface="Lato"/>
              <a:ea typeface="Lato"/>
              <a:cs typeface="Lato"/>
              <a:sym typeface="Lato"/>
            </a:endParaRPr>
          </a:p>
        </p:txBody>
      </p:sp>
      <p:pic>
        <p:nvPicPr>
          <p:cNvPr id="74" name="Google Shape;74;p17"/>
          <p:cNvPicPr preferRelativeResize="0"/>
          <p:nvPr/>
        </p:nvPicPr>
        <p:blipFill rotWithShape="1">
          <a:blip r:embed="rId3">
            <a:alphaModFix/>
          </a:blip>
          <a:srcRect/>
          <a:stretch/>
        </p:blipFill>
        <p:spPr>
          <a:xfrm>
            <a:off x="1494754" y="0"/>
            <a:ext cx="6151128" cy="585216"/>
          </a:xfrm>
          <a:prstGeom prst="rect">
            <a:avLst/>
          </a:prstGeom>
          <a:noFill/>
          <a:ln>
            <a:noFill/>
          </a:ln>
        </p:spPr>
      </p:pic>
      <p:sp>
        <p:nvSpPr>
          <p:cNvPr id="75" name="Google Shape;75;p17"/>
          <p:cNvSpPr txBox="1"/>
          <p:nvPr/>
        </p:nvSpPr>
        <p:spPr>
          <a:xfrm>
            <a:off x="2267074" y="13425"/>
            <a:ext cx="44769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dirty="0" smtClean="0">
                <a:solidFill>
                  <a:schemeClr val="lt1"/>
                </a:solidFill>
                <a:latin typeface="Lato"/>
                <a:ea typeface="Lato"/>
                <a:cs typeface="Lato"/>
                <a:sym typeface="Lato"/>
              </a:rPr>
              <a:t>Classes and Objects</a:t>
            </a:r>
            <a:endParaRPr sz="2000" b="1" i="0" u="none" strike="noStrike" cap="none" dirty="0">
              <a:solidFill>
                <a:schemeClr val="lt1"/>
              </a:solidFill>
              <a:latin typeface="Lato"/>
              <a:ea typeface="Lato"/>
              <a:cs typeface="Lato"/>
              <a:sym typeface="Lato"/>
            </a:endParaRPr>
          </a:p>
        </p:txBody>
      </p:sp>
      <p:pic>
        <p:nvPicPr>
          <p:cNvPr id="76" name="Google Shape;76;p17"/>
          <p:cNvPicPr preferRelativeResize="0"/>
          <p:nvPr/>
        </p:nvPicPr>
        <p:blipFill rotWithShape="1">
          <a:blip r:embed="rId4">
            <a:alphaModFix/>
          </a:blip>
          <a:srcRect/>
          <a:stretch/>
        </p:blipFill>
        <p:spPr>
          <a:xfrm>
            <a:off x="0" y="4774041"/>
            <a:ext cx="9144000" cy="369454"/>
          </a:xfrm>
          <a:prstGeom prst="rect">
            <a:avLst/>
          </a:prstGeom>
          <a:noFill/>
          <a:ln>
            <a:noFill/>
          </a:ln>
        </p:spPr>
      </p:pic>
      <p:sp>
        <p:nvSpPr>
          <p:cNvPr id="77" name="Google Shape;77;p17"/>
          <p:cNvSpPr txBox="1"/>
          <p:nvPr/>
        </p:nvSpPr>
        <p:spPr>
          <a:xfrm>
            <a:off x="3071696" y="4778448"/>
            <a:ext cx="29760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chemeClr val="dk1"/>
              </a:buClr>
              <a:buSzPts val="1100"/>
              <a:buFont typeface="Arial"/>
              <a:buNone/>
            </a:pPr>
            <a:r>
              <a:rPr lang="en" sz="1200" b="1" i="0" u="none" strike="noStrike" cap="none">
                <a:solidFill>
                  <a:schemeClr val="lt1"/>
                </a:solidFill>
                <a:latin typeface="Lato"/>
                <a:ea typeface="Lato"/>
                <a:cs typeface="Lato"/>
                <a:sym typeface="Lato"/>
              </a:rPr>
              <a:t>www.bacancytechnology.com</a:t>
            </a:r>
            <a:endParaRPr sz="1200" b="1" i="0" u="none" strike="noStrike" cap="none">
              <a:solidFill>
                <a:schemeClr val="lt1"/>
              </a:solidFill>
              <a:latin typeface="Lato"/>
              <a:ea typeface="Lato"/>
              <a:cs typeface="Lato"/>
              <a:sym typeface="Lato"/>
            </a:endParaRPr>
          </a:p>
        </p:txBody>
      </p:sp>
      <p:sp>
        <p:nvSpPr>
          <p:cNvPr id="78" name="Google Shape;78;p17"/>
          <p:cNvSpPr txBox="1"/>
          <p:nvPr/>
        </p:nvSpPr>
        <p:spPr>
          <a:xfrm>
            <a:off x="378003" y="951170"/>
            <a:ext cx="8724434" cy="2769959"/>
          </a:xfrm>
          <a:prstGeom prst="rect">
            <a:avLst/>
          </a:prstGeom>
          <a:noFill/>
          <a:ln>
            <a:noFill/>
          </a:ln>
        </p:spPr>
        <p:txBody>
          <a:bodyPr spcFirstLastPara="1" wrap="square" lIns="91425" tIns="91425" rIns="91425" bIns="91425" anchor="t" anchorCtr="0">
            <a:spAutoFit/>
          </a:bodyPr>
          <a:lstStyle/>
          <a:p>
            <a:pPr marL="285750" lvl="0" indent="-285750">
              <a:lnSpc>
                <a:spcPct val="150000"/>
              </a:lnSpc>
              <a:buClr>
                <a:schemeClr val="accent4">
                  <a:lumMod val="75000"/>
                </a:schemeClr>
              </a:buClr>
              <a:buSzPct val="80000"/>
              <a:buFont typeface="Lato" panose="020B0604020202020204" charset="0"/>
              <a:buChar char="►"/>
            </a:pPr>
            <a:r>
              <a:rPr lang="en-US" b="1" dirty="0" smtClean="0">
                <a:latin typeface="Lato" panose="020B0604020202020204" charset="0"/>
              </a:rPr>
              <a:t>Ex:</a:t>
            </a: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r>
            <a:br>
              <a:rPr lang="en-US" dirty="0" smtClean="0">
                <a:latin typeface="Lato" panose="020B0604020202020204" charset="0"/>
              </a:rPr>
            </a:br>
            <a:r>
              <a:rPr lang="en-US" dirty="0" smtClean="0">
                <a:latin typeface="Lato" panose="020B0604020202020204" charset="0"/>
              </a:rPr>
              <a:t> </a:t>
            </a:r>
          </a:p>
          <a:p>
            <a:pPr lvl="0">
              <a:lnSpc>
                <a:spcPct val="150000"/>
              </a:lnSpc>
              <a:buClr>
                <a:schemeClr val="accent4">
                  <a:lumMod val="75000"/>
                </a:schemeClr>
              </a:buClr>
              <a:buSzPct val="80000"/>
            </a:pPr>
            <a:endParaRPr lang="en-US" dirty="0" smtClean="0">
              <a:latin typeface="Lato" panose="020B0604020202020204" charset="0"/>
            </a:endParaRPr>
          </a:p>
        </p:txBody>
      </p:sp>
      <p:sp>
        <p:nvSpPr>
          <p:cNvPr id="8" name="TextBox 7"/>
          <p:cNvSpPr txBox="1"/>
          <p:nvPr/>
        </p:nvSpPr>
        <p:spPr>
          <a:xfrm>
            <a:off x="1087582" y="3124200"/>
            <a:ext cx="3532909" cy="307777"/>
          </a:xfrm>
          <a:prstGeom prst="rect">
            <a:avLst/>
          </a:prstGeom>
          <a:noFill/>
        </p:spPr>
        <p:txBody>
          <a:bodyPr wrap="square" rtlCol="0">
            <a:spAutoFit/>
          </a:bodyPr>
          <a:lstStyle/>
          <a:p>
            <a:endParaRPr lang="en-US" dirty="0"/>
          </a:p>
        </p:txBody>
      </p:sp>
      <p:sp>
        <p:nvSpPr>
          <p:cNvPr id="6" name="Rounded Rectangle 5"/>
          <p:cNvSpPr/>
          <p:nvPr/>
        </p:nvSpPr>
        <p:spPr>
          <a:xfrm>
            <a:off x="1142450" y="1357744"/>
            <a:ext cx="4018367" cy="176220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fontAlgn="base"/>
            <a:r>
              <a:rPr lang="en-US" b="1" dirty="0">
                <a:latin typeface="Lato" panose="020B0604020202020204" charset="0"/>
              </a:rPr>
              <a:t>public</a:t>
            </a:r>
            <a:r>
              <a:rPr lang="en-US" dirty="0">
                <a:latin typeface="Lato" panose="020B0604020202020204" charset="0"/>
              </a:rPr>
              <a:t> </a:t>
            </a:r>
            <a:r>
              <a:rPr lang="en-US" b="1" dirty="0">
                <a:latin typeface="Lato" panose="020B0604020202020204" charset="0"/>
              </a:rPr>
              <a:t>class</a:t>
            </a:r>
            <a:r>
              <a:rPr lang="en-US" dirty="0">
                <a:latin typeface="Lato" panose="020B0604020202020204" charset="0"/>
              </a:rPr>
              <a:t> Calculator</a:t>
            </a:r>
          </a:p>
          <a:p>
            <a:pPr fontAlgn="base"/>
            <a:r>
              <a:rPr lang="en-US" b="1" dirty="0">
                <a:latin typeface="Lato" panose="020B0604020202020204" charset="0"/>
              </a:rPr>
              <a:t>{</a:t>
            </a:r>
            <a:endParaRPr lang="en-US" dirty="0">
              <a:latin typeface="Lato" panose="020B0604020202020204" charset="0"/>
            </a:endParaRPr>
          </a:p>
          <a:p>
            <a:pPr fontAlgn="base"/>
            <a:r>
              <a:rPr lang="en-US" b="1" dirty="0" smtClean="0">
                <a:latin typeface="Lato" panose="020B0604020202020204" charset="0"/>
              </a:rPr>
              <a:t>   public</a:t>
            </a:r>
            <a:r>
              <a:rPr lang="en-US" dirty="0" smtClean="0">
                <a:latin typeface="Lato" panose="020B0604020202020204" charset="0"/>
              </a:rPr>
              <a:t> </a:t>
            </a:r>
            <a:r>
              <a:rPr lang="en-US" b="1" dirty="0" err="1">
                <a:latin typeface="Lato" panose="020B0604020202020204" charset="0"/>
              </a:rPr>
              <a:t>int</a:t>
            </a:r>
            <a:r>
              <a:rPr lang="en-US" dirty="0">
                <a:latin typeface="Lato" panose="020B0604020202020204" charset="0"/>
              </a:rPr>
              <a:t> </a:t>
            </a:r>
            <a:r>
              <a:rPr lang="en-US" dirty="0" err="1">
                <a:latin typeface="Lato" panose="020B0604020202020204" charset="0"/>
              </a:rPr>
              <a:t>CalculateSum</a:t>
            </a:r>
            <a:r>
              <a:rPr lang="en-US" b="1" dirty="0">
                <a:latin typeface="Lato" panose="020B0604020202020204" charset="0"/>
              </a:rPr>
              <a:t>(</a:t>
            </a:r>
            <a:r>
              <a:rPr lang="en-US" b="1" dirty="0" err="1">
                <a:latin typeface="Lato" panose="020B0604020202020204" charset="0"/>
              </a:rPr>
              <a:t>int</a:t>
            </a:r>
            <a:r>
              <a:rPr lang="en-US" dirty="0">
                <a:latin typeface="Lato" panose="020B0604020202020204" charset="0"/>
              </a:rPr>
              <a:t> no1, </a:t>
            </a:r>
            <a:r>
              <a:rPr lang="en-US" b="1" dirty="0" err="1">
                <a:latin typeface="Lato" panose="020B0604020202020204" charset="0"/>
              </a:rPr>
              <a:t>int</a:t>
            </a:r>
            <a:r>
              <a:rPr lang="en-US" dirty="0">
                <a:latin typeface="Lato" panose="020B0604020202020204" charset="0"/>
              </a:rPr>
              <a:t> no2</a:t>
            </a:r>
            <a:r>
              <a:rPr lang="en-US" b="1" dirty="0">
                <a:latin typeface="Lato" panose="020B0604020202020204" charset="0"/>
              </a:rPr>
              <a:t>)</a:t>
            </a:r>
            <a:endParaRPr lang="en-US" dirty="0">
              <a:latin typeface="Lato" panose="020B0604020202020204" charset="0"/>
            </a:endParaRPr>
          </a:p>
          <a:p>
            <a:pPr fontAlgn="base"/>
            <a:r>
              <a:rPr lang="en-US" b="1" dirty="0" smtClean="0">
                <a:latin typeface="Lato" panose="020B0604020202020204" charset="0"/>
              </a:rPr>
              <a:t>    {</a:t>
            </a:r>
            <a:endParaRPr lang="en-US" dirty="0">
              <a:latin typeface="Lato" panose="020B0604020202020204" charset="0"/>
            </a:endParaRPr>
          </a:p>
          <a:p>
            <a:pPr fontAlgn="base"/>
            <a:r>
              <a:rPr lang="en-US" b="1" dirty="0" smtClean="0">
                <a:latin typeface="Lato" panose="020B0604020202020204" charset="0"/>
              </a:rPr>
              <a:t>       return</a:t>
            </a:r>
            <a:r>
              <a:rPr lang="en-US" dirty="0" smtClean="0">
                <a:latin typeface="Lato" panose="020B0604020202020204" charset="0"/>
              </a:rPr>
              <a:t> </a:t>
            </a:r>
            <a:r>
              <a:rPr lang="en-US" dirty="0">
                <a:latin typeface="Lato" panose="020B0604020202020204" charset="0"/>
              </a:rPr>
              <a:t>no1 + no2;</a:t>
            </a:r>
          </a:p>
          <a:p>
            <a:pPr fontAlgn="base"/>
            <a:r>
              <a:rPr lang="en-US" b="1" dirty="0" smtClean="0">
                <a:latin typeface="Lato" panose="020B0604020202020204" charset="0"/>
              </a:rPr>
              <a:t>    }</a:t>
            </a:r>
            <a:endParaRPr lang="en-US" dirty="0">
              <a:latin typeface="Lato" panose="020B0604020202020204" charset="0"/>
            </a:endParaRPr>
          </a:p>
          <a:p>
            <a:pPr fontAlgn="base"/>
            <a:r>
              <a:rPr lang="en-US" b="1" dirty="0" smtClean="0">
                <a:latin typeface="Lato" panose="020B0604020202020204" charset="0"/>
              </a:rPr>
              <a:t>}  </a:t>
            </a:r>
            <a:endParaRPr lang="en-US" dirty="0">
              <a:latin typeface="Lato" panose="020B0604020202020204" charset="0"/>
            </a:endParaRPr>
          </a:p>
        </p:txBody>
      </p:sp>
      <p:sp>
        <p:nvSpPr>
          <p:cNvPr id="7" name="Rounded Rectangle 6"/>
          <p:cNvSpPr/>
          <p:nvPr/>
        </p:nvSpPr>
        <p:spPr>
          <a:xfrm>
            <a:off x="5285509" y="1323109"/>
            <a:ext cx="3747655" cy="179683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fontAlgn="base"/>
            <a:r>
              <a:rPr lang="en-US" dirty="0">
                <a:latin typeface="Lato" panose="020B0604020202020204" charset="0"/>
              </a:rPr>
              <a:t>//Creating object</a:t>
            </a:r>
          </a:p>
          <a:p>
            <a:pPr fontAlgn="base"/>
            <a:r>
              <a:rPr lang="en-US" dirty="0">
                <a:latin typeface="Lato" panose="020B0604020202020204" charset="0"/>
              </a:rPr>
              <a:t>Calculator </a:t>
            </a:r>
            <a:r>
              <a:rPr lang="en-US" dirty="0" err="1">
                <a:latin typeface="Lato" panose="020B0604020202020204" charset="0"/>
              </a:rPr>
              <a:t>calObject</a:t>
            </a:r>
            <a:r>
              <a:rPr lang="en-US" dirty="0">
                <a:latin typeface="Lato" panose="020B0604020202020204" charset="0"/>
              </a:rPr>
              <a:t> = new Calculator</a:t>
            </a:r>
            <a:r>
              <a:rPr lang="en-US" b="1" dirty="0" smtClean="0">
                <a:latin typeface="Lato" panose="020B0604020202020204" charset="0"/>
              </a:rPr>
              <a:t>()</a:t>
            </a:r>
            <a:r>
              <a:rPr lang="en-US" dirty="0" smtClean="0">
                <a:latin typeface="Lato" panose="020B0604020202020204" charset="0"/>
              </a:rPr>
              <a:t>;</a:t>
            </a:r>
          </a:p>
          <a:p>
            <a:pPr fontAlgn="base"/>
            <a:endParaRPr lang="en-US" dirty="0">
              <a:latin typeface="Lato" panose="020B0604020202020204" charset="0"/>
            </a:endParaRPr>
          </a:p>
          <a:p>
            <a:pPr fontAlgn="base"/>
            <a:r>
              <a:rPr lang="en-US" dirty="0">
                <a:latin typeface="Lato" panose="020B0604020202020204" charset="0"/>
              </a:rPr>
              <a:t>//Accessing Calculator class member using Calculator class </a:t>
            </a:r>
            <a:r>
              <a:rPr lang="en-US" dirty="0" smtClean="0">
                <a:latin typeface="Lato" panose="020B0604020202020204" charset="0"/>
              </a:rPr>
              <a:t>object</a:t>
            </a:r>
          </a:p>
          <a:p>
            <a:pPr fontAlgn="base"/>
            <a:endParaRPr lang="en-US" dirty="0">
              <a:latin typeface="Lato" panose="020B0604020202020204" charset="0"/>
            </a:endParaRPr>
          </a:p>
          <a:p>
            <a:pPr fontAlgn="base"/>
            <a:r>
              <a:rPr lang="en-US" b="1" dirty="0" err="1">
                <a:latin typeface="Lato" panose="020B0604020202020204" charset="0"/>
              </a:rPr>
              <a:t>int</a:t>
            </a:r>
            <a:r>
              <a:rPr lang="en-US" dirty="0">
                <a:latin typeface="Lato" panose="020B0604020202020204" charset="0"/>
              </a:rPr>
              <a:t> result = </a:t>
            </a:r>
            <a:r>
              <a:rPr lang="en-US" dirty="0" err="1">
                <a:latin typeface="Lato" panose="020B0604020202020204" charset="0"/>
              </a:rPr>
              <a:t>calObject.CalculateSum</a:t>
            </a:r>
            <a:r>
              <a:rPr lang="en-US" b="1" dirty="0">
                <a:latin typeface="Lato" panose="020B0604020202020204" charset="0"/>
              </a:rPr>
              <a:t>(</a:t>
            </a:r>
            <a:r>
              <a:rPr lang="en-US" dirty="0">
                <a:latin typeface="Lato" panose="020B0604020202020204" charset="0"/>
              </a:rPr>
              <a:t>10, 20</a:t>
            </a:r>
            <a:r>
              <a:rPr lang="en-US" b="1" dirty="0">
                <a:latin typeface="Lato" panose="020B0604020202020204" charset="0"/>
              </a:rPr>
              <a:t>)</a:t>
            </a:r>
            <a:r>
              <a:rPr lang="en-US" dirty="0">
                <a:latin typeface="Lato" panose="020B0604020202020204" charset="0"/>
              </a:rPr>
              <a:t>;</a:t>
            </a:r>
          </a:p>
        </p:txBody>
      </p:sp>
    </p:spTree>
    <p:extLst>
      <p:ext uri="{BB962C8B-B14F-4D97-AF65-F5344CB8AC3E}">
        <p14:creationId xmlns:p14="http://schemas.microsoft.com/office/powerpoint/2010/main" val="1957744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914</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Lato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Bacancy</cp:lastModifiedBy>
  <cp:revision>61</cp:revision>
  <dcterms:modified xsi:type="dcterms:W3CDTF">2025-02-03T05:44:03Z</dcterms:modified>
</cp:coreProperties>
</file>