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62" r:id="rId5"/>
    <p:sldId id="260" r:id="rId6"/>
    <p:sldId id="275" r:id="rId7"/>
    <p:sldId id="277" r:id="rId8"/>
    <p:sldId id="278" r:id="rId9"/>
    <p:sldId id="279" r:id="rId10"/>
    <p:sldId id="280" r:id="rId11"/>
    <p:sldId id="282" r:id="rId12"/>
    <p:sldId id="284" r:id="rId13"/>
    <p:sldId id="286" r:id="rId14"/>
    <p:sldId id="292" r:id="rId15"/>
    <p:sldId id="287" r:id="rId16"/>
    <p:sldId id="288" r:id="rId17"/>
    <p:sldId id="289" r:id="rId18"/>
    <p:sldId id="291" r:id="rId19"/>
    <p:sldId id="300" r:id="rId20"/>
    <p:sldId id="299" r:id="rId21"/>
    <p:sldId id="293" r:id="rId22"/>
    <p:sldId id="294" r:id="rId23"/>
    <p:sldId id="295" r:id="rId24"/>
    <p:sldId id="296" r:id="rId25"/>
    <p:sldId id="298" r:id="rId26"/>
    <p:sldId id="261" r:id="rId27"/>
  </p:sldIdLst>
  <p:sldSz cx="9144000" cy="5143500" type="screen16x9"/>
  <p:notesSz cx="6858000" cy="9144000"/>
  <p:embeddedFontLst>
    <p:embeddedFont>
      <p:font typeface="La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62" autoAdjust="0"/>
  </p:normalViewPr>
  <p:slideViewPr>
    <p:cSldViewPr snapToGrid="0">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317ac6721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g317ac6721a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42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99284931b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299284931b_0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977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99284931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2299284931b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0095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075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9097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161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3773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4d076d9de_2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1e4d076d9de_2_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1767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7671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783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7ac6721a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317ac6721a0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893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737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9121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2492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8755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6225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17ac6721a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317ac6721a0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7ac6721a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17ac6721a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445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7ac6721a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317ac6721a0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8839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299284931b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299284931b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2672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378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321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bg>
      <p:bgPr>
        <a:blipFill>
          <a:blip r:embed="rId2">
            <a:alphaModFix/>
          </a:blip>
          <a:stretch>
            <a:fillRect/>
          </a:stretch>
        </a:blip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a:stretch/>
        </p:blipFill>
        <p:spPr>
          <a:xfrm>
            <a:off x="0" y="4465"/>
            <a:ext cx="9144003" cy="513457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Inheritance</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2123628"/>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297" y="774236"/>
            <a:ext cx="3769278" cy="383781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1150" y="774236"/>
            <a:ext cx="4507752" cy="3837810"/>
          </a:xfrm>
          <a:prstGeom prst="rect">
            <a:avLst/>
          </a:prstGeom>
        </p:spPr>
      </p:pic>
    </p:spTree>
    <p:extLst>
      <p:ext uri="{BB962C8B-B14F-4D97-AF65-F5344CB8AC3E}">
        <p14:creationId xmlns:p14="http://schemas.microsoft.com/office/powerpoint/2010/main" val="326978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0"/>
          <p:cNvPicPr preferRelativeResize="0"/>
          <p:nvPr/>
        </p:nvPicPr>
        <p:blipFill rotWithShape="1">
          <a:blip r:embed="rId3">
            <a:alphaModFix/>
          </a:blip>
          <a:srcRect/>
          <a:stretch/>
        </p:blipFill>
        <p:spPr>
          <a:xfrm>
            <a:off x="0" y="4774041"/>
            <a:ext cx="9144000" cy="369454"/>
          </a:xfrm>
          <a:prstGeom prst="rect">
            <a:avLst/>
          </a:prstGeom>
          <a:noFill/>
          <a:ln>
            <a:noFill/>
          </a:ln>
        </p:spPr>
      </p:pic>
      <p:sp>
        <p:nvSpPr>
          <p:cNvPr id="291" name="Google Shape;291;p30"/>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292" name="Google Shape;292;p30"/>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sp>
        <p:nvSpPr>
          <p:cNvPr id="293" name="Google Shape;293;p30"/>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294" name="Google Shape;294;p30"/>
          <p:cNvPicPr preferRelativeResize="0"/>
          <p:nvPr/>
        </p:nvPicPr>
        <p:blipFill rotWithShape="1">
          <a:blip r:embed="rId4">
            <a:alphaModFix/>
          </a:blip>
          <a:srcRect/>
          <a:stretch/>
        </p:blipFill>
        <p:spPr>
          <a:xfrm>
            <a:off x="1494754" y="0"/>
            <a:ext cx="6151128" cy="585216"/>
          </a:xfrm>
          <a:prstGeom prst="rect">
            <a:avLst/>
          </a:prstGeom>
          <a:noFill/>
          <a:ln>
            <a:noFill/>
          </a:ln>
        </p:spPr>
      </p:pic>
      <p:sp>
        <p:nvSpPr>
          <p:cNvPr id="295" name="Google Shape;295;p30"/>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a:solidFill>
                  <a:schemeClr val="lt1"/>
                </a:solidFill>
                <a:latin typeface="Lato"/>
                <a:ea typeface="Lato"/>
                <a:cs typeface="Lato"/>
                <a:sym typeface="Lato"/>
              </a:rPr>
              <a:t>Inheritance</a:t>
            </a:r>
            <a:endParaRPr sz="2000" b="1" i="0" u="none" strike="noStrike" cap="none">
              <a:solidFill>
                <a:schemeClr val="lt1"/>
              </a:solidFill>
              <a:latin typeface="Lato"/>
              <a:ea typeface="Lato"/>
              <a:cs typeface="Lato"/>
              <a:sym typeface="Lato"/>
            </a:endParaRPr>
          </a:p>
        </p:txBody>
      </p:sp>
      <p:sp>
        <p:nvSpPr>
          <p:cNvPr id="296" name="Google Shape;296;p30"/>
          <p:cNvSpPr txBox="1"/>
          <p:nvPr/>
        </p:nvSpPr>
        <p:spPr>
          <a:xfrm>
            <a:off x="225000" y="846475"/>
            <a:ext cx="8593200" cy="1908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 b="1" dirty="0">
                <a:solidFill>
                  <a:srgbClr val="222222"/>
                </a:solidFill>
                <a:latin typeface="Lato"/>
                <a:ea typeface="Lato"/>
                <a:cs typeface="Lato"/>
                <a:sym typeface="Lato"/>
              </a:rPr>
              <a:t>Important Points:</a:t>
            </a:r>
            <a:endParaRPr b="1"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A class can inherit a single class only. It cannot inherit from multiple classes.</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A class cannot inherit from a struct.</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A class can inherit (implement) one or more interfaces.</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A Struct can inherit from one or more interfaces. However, it cannot inherit from another struct or class.</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An interface can inherit from one or more interfaces but cannot inherit from a class or a struct.</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Constructors or destructors cannot be inherited.</a:t>
            </a:r>
            <a:endParaRPr dirty="0">
              <a:solidFill>
                <a:srgbClr val="222222"/>
              </a:solidFill>
              <a:latin typeface="Lato"/>
              <a:ea typeface="Lato"/>
              <a:cs typeface="Lato"/>
              <a:sym typeface="Lato"/>
            </a:endParaRPr>
          </a:p>
        </p:txBody>
      </p:sp>
      <p:pic>
        <p:nvPicPr>
          <p:cNvPr id="297" name="Google Shape;297;p30"/>
          <p:cNvPicPr preferRelativeResize="0"/>
          <p:nvPr/>
        </p:nvPicPr>
        <p:blipFill rotWithShape="1">
          <a:blip r:embed="rId5">
            <a:alphaModFix/>
          </a:blip>
          <a:srcRect/>
          <a:stretch/>
        </p:blipFill>
        <p:spPr>
          <a:xfrm>
            <a:off x="171892" y="996237"/>
            <a:ext cx="61722" cy="109728"/>
          </a:xfrm>
          <a:prstGeom prst="rect">
            <a:avLst/>
          </a:prstGeom>
          <a:noFill/>
          <a:ln>
            <a:noFill/>
          </a:ln>
        </p:spPr>
      </p:pic>
    </p:spTree>
    <p:extLst>
      <p:ext uri="{BB962C8B-B14F-4D97-AF65-F5344CB8AC3E}">
        <p14:creationId xmlns:p14="http://schemas.microsoft.com/office/powerpoint/2010/main" val="337162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31"/>
          <p:cNvPicPr preferRelativeResize="0"/>
          <p:nvPr/>
        </p:nvPicPr>
        <p:blipFill rotWithShape="1">
          <a:blip r:embed="rId3">
            <a:alphaModFix/>
          </a:blip>
          <a:srcRect/>
          <a:stretch/>
        </p:blipFill>
        <p:spPr>
          <a:xfrm>
            <a:off x="0" y="4774041"/>
            <a:ext cx="9144000" cy="369454"/>
          </a:xfrm>
          <a:prstGeom prst="rect">
            <a:avLst/>
          </a:prstGeom>
          <a:noFill/>
          <a:ln>
            <a:noFill/>
          </a:ln>
        </p:spPr>
      </p:pic>
      <p:sp>
        <p:nvSpPr>
          <p:cNvPr id="303" name="Google Shape;303;p3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304" name="Google Shape;304;p3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sp>
        <p:nvSpPr>
          <p:cNvPr id="305" name="Google Shape;305;p3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306" name="Google Shape;306;p31"/>
          <p:cNvPicPr preferRelativeResize="0"/>
          <p:nvPr/>
        </p:nvPicPr>
        <p:blipFill rotWithShape="1">
          <a:blip r:embed="rId4">
            <a:alphaModFix/>
          </a:blip>
          <a:srcRect/>
          <a:stretch/>
        </p:blipFill>
        <p:spPr>
          <a:xfrm>
            <a:off x="1494754" y="0"/>
            <a:ext cx="6151128" cy="585216"/>
          </a:xfrm>
          <a:prstGeom prst="rect">
            <a:avLst/>
          </a:prstGeom>
          <a:noFill/>
          <a:ln>
            <a:noFill/>
          </a:ln>
        </p:spPr>
      </p:pic>
      <p:sp>
        <p:nvSpPr>
          <p:cNvPr id="307" name="Google Shape;307;p31"/>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a:solidFill>
                  <a:schemeClr val="lt1"/>
                </a:solidFill>
                <a:latin typeface="Lato"/>
                <a:ea typeface="Lato"/>
                <a:cs typeface="Lato"/>
                <a:sym typeface="Lato"/>
              </a:rPr>
              <a:t>Polymorphism</a:t>
            </a:r>
            <a:endParaRPr sz="2000" b="1" i="0" u="none" strike="noStrike" cap="none">
              <a:solidFill>
                <a:schemeClr val="lt1"/>
              </a:solidFill>
              <a:latin typeface="Lato"/>
              <a:ea typeface="Lato"/>
              <a:cs typeface="Lato"/>
              <a:sym typeface="Lato"/>
            </a:endParaRPr>
          </a:p>
        </p:txBody>
      </p:sp>
      <p:sp>
        <p:nvSpPr>
          <p:cNvPr id="308" name="Google Shape;308;p31"/>
          <p:cNvSpPr txBox="1"/>
          <p:nvPr/>
        </p:nvSpPr>
        <p:spPr>
          <a:xfrm>
            <a:off x="225000" y="694075"/>
            <a:ext cx="8593200" cy="615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 dirty="0">
                <a:solidFill>
                  <a:srgbClr val="222222"/>
                </a:solidFill>
                <a:latin typeface="Lato"/>
                <a:ea typeface="Lato"/>
                <a:cs typeface="Lato"/>
                <a:sym typeface="Lato"/>
              </a:rPr>
              <a:t>Polymorphism is a Greek word that means multiple forms or shapes. You can use polymorphism if you want to have multiple forms of one or more methods of a class with the same name.</a:t>
            </a:r>
            <a:endParaRPr dirty="0">
              <a:solidFill>
                <a:srgbClr val="222222"/>
              </a:solidFill>
              <a:latin typeface="Lato"/>
              <a:ea typeface="Lato"/>
              <a:cs typeface="Lato"/>
              <a:sym typeface="Lato"/>
            </a:endParaRPr>
          </a:p>
        </p:txBody>
      </p:sp>
      <p:pic>
        <p:nvPicPr>
          <p:cNvPr id="309" name="Google Shape;309;p31"/>
          <p:cNvPicPr preferRelativeResize="0"/>
          <p:nvPr/>
        </p:nvPicPr>
        <p:blipFill rotWithShape="1">
          <a:blip r:embed="rId5">
            <a:alphaModFix/>
          </a:blip>
          <a:srcRect/>
          <a:stretch/>
        </p:blipFill>
        <p:spPr>
          <a:xfrm>
            <a:off x="171892" y="843837"/>
            <a:ext cx="61722" cy="109728"/>
          </a:xfrm>
          <a:prstGeom prst="rect">
            <a:avLst/>
          </a:prstGeom>
          <a:noFill/>
          <a:ln>
            <a:noFill/>
          </a:ln>
        </p:spPr>
      </p:pic>
      <p:sp>
        <p:nvSpPr>
          <p:cNvPr id="310" name="Google Shape;310;p31"/>
          <p:cNvSpPr txBox="1"/>
          <p:nvPr/>
        </p:nvSpPr>
        <p:spPr>
          <a:xfrm>
            <a:off x="225000" y="1227475"/>
            <a:ext cx="8593200" cy="8313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 b="1" dirty="0">
                <a:solidFill>
                  <a:srgbClr val="222222"/>
                </a:solidFill>
                <a:latin typeface="Lato"/>
                <a:ea typeface="Lato"/>
                <a:cs typeface="Lato"/>
                <a:sym typeface="Lato"/>
              </a:rPr>
              <a:t>In C#, polymorphism can be achieved in two ways:</a:t>
            </a:r>
            <a:endParaRPr b="1"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Compile-time Polymorphism</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Run-time Polymorphism</a:t>
            </a:r>
            <a:endParaRPr dirty="0">
              <a:solidFill>
                <a:srgbClr val="222222"/>
              </a:solidFill>
              <a:latin typeface="Lato"/>
              <a:ea typeface="Lato"/>
              <a:cs typeface="Lato"/>
              <a:sym typeface="Lato"/>
            </a:endParaRPr>
          </a:p>
        </p:txBody>
      </p:sp>
      <p:pic>
        <p:nvPicPr>
          <p:cNvPr id="311" name="Google Shape;311;p31"/>
          <p:cNvPicPr preferRelativeResize="0"/>
          <p:nvPr/>
        </p:nvPicPr>
        <p:blipFill rotWithShape="1">
          <a:blip r:embed="rId5">
            <a:alphaModFix/>
          </a:blip>
          <a:srcRect/>
          <a:stretch/>
        </p:blipFill>
        <p:spPr>
          <a:xfrm>
            <a:off x="171892" y="1377237"/>
            <a:ext cx="61722" cy="109728"/>
          </a:xfrm>
          <a:prstGeom prst="rect">
            <a:avLst/>
          </a:prstGeom>
          <a:noFill/>
          <a:ln>
            <a:noFill/>
          </a:ln>
        </p:spPr>
      </p:pic>
      <p:sp>
        <p:nvSpPr>
          <p:cNvPr id="312" name="Google Shape;312;p31"/>
          <p:cNvSpPr txBox="1"/>
          <p:nvPr/>
        </p:nvSpPr>
        <p:spPr>
          <a:xfrm>
            <a:off x="225000" y="1989475"/>
            <a:ext cx="8593200" cy="1262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 b="1" dirty="0">
                <a:solidFill>
                  <a:srgbClr val="222222"/>
                </a:solidFill>
                <a:latin typeface="Lato"/>
                <a:ea typeface="Lato"/>
                <a:cs typeface="Lato"/>
                <a:sym typeface="Lato"/>
              </a:rPr>
              <a:t>Compile-time Polymorphism (Method Overloading):</a:t>
            </a:r>
            <a:endParaRPr b="1"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Compile-time polymorphism is also known as method overloading. C# allows us to define more than one method with the same name but with different signatures. This is called method overloading.</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Method overloading is also known as early binding or static binding because which method to call is decided at compile time, early than the runtime.</a:t>
            </a:r>
            <a:endParaRPr dirty="0">
              <a:solidFill>
                <a:srgbClr val="222222"/>
              </a:solidFill>
              <a:latin typeface="Lato"/>
              <a:ea typeface="Lato"/>
              <a:cs typeface="Lato"/>
              <a:sym typeface="Lato"/>
            </a:endParaRPr>
          </a:p>
        </p:txBody>
      </p:sp>
      <p:pic>
        <p:nvPicPr>
          <p:cNvPr id="313" name="Google Shape;313;p31"/>
          <p:cNvPicPr preferRelativeResize="0"/>
          <p:nvPr/>
        </p:nvPicPr>
        <p:blipFill rotWithShape="1">
          <a:blip r:embed="rId5">
            <a:alphaModFix/>
          </a:blip>
          <a:srcRect/>
          <a:stretch/>
        </p:blipFill>
        <p:spPr>
          <a:xfrm>
            <a:off x="171892" y="2139237"/>
            <a:ext cx="61722" cy="109728"/>
          </a:xfrm>
          <a:prstGeom prst="rect">
            <a:avLst/>
          </a:prstGeom>
          <a:noFill/>
          <a:ln>
            <a:noFill/>
          </a:ln>
        </p:spPr>
      </p:pic>
      <p:sp>
        <p:nvSpPr>
          <p:cNvPr id="314" name="Google Shape;314;p31"/>
          <p:cNvSpPr txBox="1"/>
          <p:nvPr/>
        </p:nvSpPr>
        <p:spPr>
          <a:xfrm>
            <a:off x="225000" y="3132475"/>
            <a:ext cx="8593200" cy="14775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 b="1" dirty="0">
                <a:solidFill>
                  <a:srgbClr val="222222"/>
                </a:solidFill>
                <a:latin typeface="Lato"/>
                <a:ea typeface="Lato"/>
                <a:cs typeface="Lato"/>
                <a:sym typeface="Lato"/>
              </a:rPr>
              <a:t>Rules for Method Overloading:</a:t>
            </a:r>
            <a:endParaRPr b="1"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Method names should be the same but method signatures must be different. Either the number of parameters, type of parameters, or order of parameters must be different.</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The return type of the methods does not play any role in the method overloading.</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Optional Parameters take precedence over implicit type conversion when deciding which method definition to bind.</a:t>
            </a:r>
            <a:endParaRPr dirty="0">
              <a:solidFill>
                <a:srgbClr val="222222"/>
              </a:solidFill>
              <a:latin typeface="Lato"/>
              <a:ea typeface="Lato"/>
              <a:cs typeface="Lato"/>
              <a:sym typeface="Lato"/>
            </a:endParaRPr>
          </a:p>
        </p:txBody>
      </p:sp>
      <p:pic>
        <p:nvPicPr>
          <p:cNvPr id="315" name="Google Shape;315;p31"/>
          <p:cNvPicPr preferRelativeResize="0"/>
          <p:nvPr/>
        </p:nvPicPr>
        <p:blipFill rotWithShape="1">
          <a:blip r:embed="rId5">
            <a:alphaModFix/>
          </a:blip>
          <a:srcRect/>
          <a:stretch/>
        </p:blipFill>
        <p:spPr>
          <a:xfrm>
            <a:off x="171892" y="3282237"/>
            <a:ext cx="61722" cy="109728"/>
          </a:xfrm>
          <a:prstGeom prst="rect">
            <a:avLst/>
          </a:prstGeom>
          <a:noFill/>
          <a:ln>
            <a:noFill/>
          </a:ln>
        </p:spPr>
      </p:pic>
    </p:spTree>
    <p:extLst>
      <p:ext uri="{BB962C8B-B14F-4D97-AF65-F5344CB8AC3E}">
        <p14:creationId xmlns:p14="http://schemas.microsoft.com/office/powerpoint/2010/main" val="147375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Method Overloading</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08101" y="851721"/>
            <a:ext cx="8724434" cy="2446793"/>
          </a:xfrm>
          <a:prstGeom prst="rect">
            <a:avLst/>
          </a:prstGeom>
          <a:noFill/>
          <a:ln>
            <a:noFill/>
          </a:ln>
        </p:spPr>
        <p:txBody>
          <a:bodyPr spcFirstLastPara="1" wrap="square" lIns="91425" tIns="91425" rIns="91425" bIns="91425" anchor="t" anchorCtr="0">
            <a:spAutoFit/>
          </a:bodyPr>
          <a:lstStyle/>
          <a:p>
            <a:pPr>
              <a:lnSpc>
                <a:spcPct val="150000"/>
              </a:lnSpc>
              <a:buClr>
                <a:schemeClr val="accent4">
                  <a:lumMod val="75000"/>
                </a:schemeClr>
              </a:buClr>
              <a:buSzPct val="80000"/>
            </a:pPr>
            <a:r>
              <a:rPr lang="en-US" b="1" dirty="0" smtClean="0">
                <a:solidFill>
                  <a:srgbClr val="222222"/>
                </a:solidFill>
                <a:latin typeface="Lato"/>
                <a:ea typeface="Lato"/>
                <a:cs typeface="Lato"/>
                <a:sym typeface="Lato"/>
              </a:rPr>
              <a:t/>
            </a:r>
            <a:br>
              <a:rPr lang="en-US" b="1" dirty="0" smtClean="0">
                <a:solidFill>
                  <a:srgbClr val="222222"/>
                </a:solidFill>
                <a:latin typeface="Lato"/>
                <a:ea typeface="Lato"/>
                <a:cs typeface="Lato"/>
                <a:sym typeface="Lato"/>
              </a:rPr>
            </a:b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657" y="930662"/>
            <a:ext cx="4224833" cy="3631286"/>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9696" y="930662"/>
            <a:ext cx="4398755" cy="3606757"/>
          </a:xfrm>
          <a:prstGeom prst="rect">
            <a:avLst/>
          </a:prstGeom>
        </p:spPr>
      </p:pic>
    </p:spTree>
    <p:extLst>
      <p:ext uri="{BB962C8B-B14F-4D97-AF65-F5344CB8AC3E}">
        <p14:creationId xmlns:p14="http://schemas.microsoft.com/office/powerpoint/2010/main" val="246768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Method Overriding</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08101" y="851721"/>
            <a:ext cx="8724434" cy="4708951"/>
          </a:xfrm>
          <a:prstGeom prst="rect">
            <a:avLst/>
          </a:prstGeom>
          <a:noFill/>
          <a:ln>
            <a:noFill/>
          </a:ln>
        </p:spPr>
        <p:txBody>
          <a:bodyPr spcFirstLastPara="1" wrap="square" lIns="91425" tIns="91425" rIns="91425" bIns="91425" anchor="t" anchorCtr="0">
            <a:spAutoFit/>
          </a:bodyPr>
          <a:lstStyle/>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Run-time polymorphism is also known as inheritance-based polymorphism or method overriding.</a:t>
            </a:r>
          </a:p>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Inheritance allows you to inherit a base class into a derived class and all the public members of the base class automatically become members of the derived class. However, you can redefine the base class's member in the derived class to provide a different implementation than the base class. This is called method overriding that also known as runtime polymorphism.</a:t>
            </a:r>
          </a:p>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In C#, by default, all the members of a class are sealed and cannot be redefined in the derived class. Use the virtual keyword with a member of the base class to make it </a:t>
            </a:r>
            <a:r>
              <a:rPr lang="en-US" dirty="0" err="1">
                <a:solidFill>
                  <a:srgbClr val="222222"/>
                </a:solidFill>
                <a:latin typeface="Lato"/>
                <a:ea typeface="Lato"/>
                <a:cs typeface="Lato"/>
                <a:sym typeface="Lato"/>
              </a:rPr>
              <a:t>overridable</a:t>
            </a:r>
            <a:r>
              <a:rPr lang="en-US" dirty="0">
                <a:solidFill>
                  <a:srgbClr val="222222"/>
                </a:solidFill>
                <a:latin typeface="Lato"/>
                <a:ea typeface="Lato"/>
                <a:cs typeface="Lato"/>
                <a:sym typeface="Lato"/>
              </a:rPr>
              <a:t>, and use the override keyword in the derived class to indicate that this member of the base class is being redefined in the derived </a:t>
            </a:r>
            <a:r>
              <a:rPr lang="en-US" dirty="0" smtClean="0">
                <a:solidFill>
                  <a:srgbClr val="222222"/>
                </a:solidFill>
                <a:latin typeface="Lato"/>
                <a:ea typeface="Lato"/>
                <a:cs typeface="Lato"/>
                <a:sym typeface="Lato"/>
              </a:rPr>
              <a:t>class</a:t>
            </a:r>
            <a:r>
              <a:rPr lang="en-US" b="1" dirty="0" smtClean="0">
                <a:solidFill>
                  <a:srgbClr val="222222"/>
                </a:solidFill>
                <a:latin typeface="Lato"/>
                <a:ea typeface="Lato"/>
                <a:cs typeface="Lato"/>
                <a:sym typeface="Lato"/>
              </a:rPr>
              <a:t/>
            </a:r>
            <a:br>
              <a:rPr lang="en-US" b="1" dirty="0" smtClean="0">
                <a:solidFill>
                  <a:srgbClr val="222222"/>
                </a:solidFill>
                <a:latin typeface="Lato"/>
                <a:ea typeface="Lato"/>
                <a:cs typeface="Lato"/>
                <a:sym typeface="Lato"/>
              </a:rPr>
            </a:b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spTree>
    <p:extLst>
      <p:ext uri="{BB962C8B-B14F-4D97-AF65-F5344CB8AC3E}">
        <p14:creationId xmlns:p14="http://schemas.microsoft.com/office/powerpoint/2010/main" val="411104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Method Overriding</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2446793"/>
          </a:xfrm>
          <a:prstGeom prst="rect">
            <a:avLst/>
          </a:prstGeom>
          <a:noFill/>
          <a:ln>
            <a:noFill/>
          </a:ln>
        </p:spPr>
        <p:txBody>
          <a:bodyPr spcFirstLastPara="1" wrap="square" lIns="91425" tIns="91425" rIns="91425" bIns="91425" anchor="t" anchorCtr="0">
            <a:spAutoFit/>
          </a:bodyPr>
          <a:lstStyle/>
          <a:p>
            <a:pPr lvl="0">
              <a:lnSpc>
                <a:spcPct val="150000"/>
              </a:lnSpc>
              <a:buClr>
                <a:schemeClr val="accent4">
                  <a:lumMod val="75000"/>
                </a:schemeClr>
              </a:buClr>
              <a:buSzPct val="80000"/>
            </a:pPr>
            <a:r>
              <a:rPr lang="en-US" b="1" dirty="0" smtClean="0">
                <a:solidFill>
                  <a:srgbClr val="222222"/>
                </a:solidFill>
                <a:latin typeface="Lato"/>
                <a:ea typeface="Lato"/>
                <a:cs typeface="Lato"/>
                <a:sym typeface="Lato"/>
              </a:rPr>
              <a:t/>
            </a:r>
            <a:br>
              <a:rPr lang="en-US" b="1" dirty="0" smtClean="0">
                <a:solidFill>
                  <a:srgbClr val="222222"/>
                </a:solidFill>
                <a:latin typeface="Lato"/>
                <a:ea typeface="Lato"/>
                <a:cs typeface="Lato"/>
                <a:sym typeface="Lato"/>
              </a:rPr>
            </a:b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297" y="1254797"/>
            <a:ext cx="4101818" cy="302352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5524" y="1254796"/>
            <a:ext cx="4278497" cy="3023527"/>
          </a:xfrm>
          <a:prstGeom prst="rect">
            <a:avLst/>
          </a:prstGeom>
        </p:spPr>
      </p:pic>
    </p:spTree>
    <p:extLst>
      <p:ext uri="{BB962C8B-B14F-4D97-AF65-F5344CB8AC3E}">
        <p14:creationId xmlns:p14="http://schemas.microsoft.com/office/powerpoint/2010/main" val="74290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Method Overriding</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118645" y="618116"/>
            <a:ext cx="5512480" cy="6001613"/>
          </a:xfrm>
          <a:prstGeom prst="rect">
            <a:avLst/>
          </a:prstGeom>
          <a:noFill/>
          <a:ln>
            <a:noFill/>
          </a:ln>
        </p:spPr>
        <p:txBody>
          <a:bodyPr spcFirstLastPara="1" wrap="square" lIns="91425" tIns="91425" rIns="91425" bIns="91425" anchor="t" anchorCtr="0">
            <a:spAutoFit/>
          </a:bodyPr>
          <a:lstStyle/>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As you learned in the previous chapter the C# compiler decides which methods to call at the compile time in the compile-time polymorphism. In the run time polymorphism, it will be decided at run time depending upon the type of an object.</a:t>
            </a:r>
          </a:p>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To understand why method overriding is called the runtime polymorphism, look at the given example.</a:t>
            </a:r>
          </a:p>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In the above example, the Display() method takes a parameter of the Person type. Thus, you can pass an object of the Person type or the Employee type when you call the Display() method. The Display() method does not know the type of parameter you passed at compile time. It can be anything at runtime. That's why method overriding is called runtime polymorphism</a:t>
            </a:r>
            <a:r>
              <a:rPr lang="en-US" dirty="0" smtClean="0">
                <a:solidFill>
                  <a:srgbClr val="222222"/>
                </a:solidFill>
                <a:latin typeface="Lato"/>
                <a:ea typeface="Lato"/>
                <a:cs typeface="Lato"/>
                <a:sym typeface="Lato"/>
              </a:rPr>
              <a:t>.</a:t>
            </a:r>
            <a:r>
              <a:rPr lang="en-US" b="1" dirty="0" smtClean="0">
                <a:solidFill>
                  <a:srgbClr val="222222"/>
                </a:solidFill>
                <a:latin typeface="Lato"/>
                <a:ea typeface="Lato"/>
                <a:cs typeface="Lato"/>
                <a:sym typeface="Lato"/>
              </a:rPr>
              <a:t/>
            </a:r>
            <a:br>
              <a:rPr lang="en-US" b="1" dirty="0" smtClean="0">
                <a:solidFill>
                  <a:srgbClr val="222222"/>
                </a:solidFill>
                <a:latin typeface="Lato"/>
                <a:ea typeface="Lato"/>
                <a:cs typeface="Lato"/>
                <a:sym typeface="Lato"/>
              </a:rPr>
            </a:b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5635" y="819181"/>
            <a:ext cx="3283855" cy="3842769"/>
          </a:xfrm>
          <a:prstGeom prst="rect">
            <a:avLst/>
          </a:prstGeom>
        </p:spPr>
      </p:pic>
    </p:spTree>
    <p:extLst>
      <p:ext uri="{BB962C8B-B14F-4D97-AF65-F5344CB8AC3E}">
        <p14:creationId xmlns:p14="http://schemas.microsoft.com/office/powerpoint/2010/main" val="84018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6"/>
          <p:cNvPicPr preferRelativeResize="0"/>
          <p:nvPr/>
        </p:nvPicPr>
        <p:blipFill rotWithShape="1">
          <a:blip r:embed="rId3">
            <a:alphaModFix/>
          </a:blip>
          <a:srcRect/>
          <a:stretch/>
        </p:blipFill>
        <p:spPr>
          <a:xfrm>
            <a:off x="0" y="4774041"/>
            <a:ext cx="9144000" cy="369454"/>
          </a:xfrm>
          <a:prstGeom prst="rect">
            <a:avLst/>
          </a:prstGeom>
          <a:noFill/>
          <a:ln>
            <a:noFill/>
          </a:ln>
        </p:spPr>
      </p:pic>
      <p:sp>
        <p:nvSpPr>
          <p:cNvPr id="380" name="Google Shape;380;p36"/>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381" name="Google Shape;381;p36"/>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sp>
        <p:nvSpPr>
          <p:cNvPr id="382" name="Google Shape;382;p36"/>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383" name="Google Shape;383;p36"/>
          <p:cNvPicPr preferRelativeResize="0"/>
          <p:nvPr/>
        </p:nvPicPr>
        <p:blipFill rotWithShape="1">
          <a:blip r:embed="rId4">
            <a:alphaModFix/>
          </a:blip>
          <a:srcRect/>
          <a:stretch/>
        </p:blipFill>
        <p:spPr>
          <a:xfrm>
            <a:off x="1494754" y="0"/>
            <a:ext cx="6151128" cy="585216"/>
          </a:xfrm>
          <a:prstGeom prst="rect">
            <a:avLst/>
          </a:prstGeom>
          <a:noFill/>
          <a:ln>
            <a:noFill/>
          </a:ln>
        </p:spPr>
      </p:pic>
      <p:sp>
        <p:nvSpPr>
          <p:cNvPr id="384" name="Google Shape;384;p36"/>
          <p:cNvSpPr txBox="1"/>
          <p:nvPr/>
        </p:nvSpPr>
        <p:spPr>
          <a:xfrm>
            <a:off x="1940153" y="13425"/>
            <a:ext cx="525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a:solidFill>
                  <a:schemeClr val="lt1"/>
                </a:solidFill>
                <a:latin typeface="Lato"/>
                <a:ea typeface="Lato"/>
                <a:cs typeface="Lato"/>
                <a:sym typeface="Lato"/>
              </a:rPr>
              <a:t>Runtime Polymorphism (Method Overriding)</a:t>
            </a:r>
            <a:endParaRPr sz="2000" b="1" i="0" u="none" strike="noStrike" cap="none">
              <a:solidFill>
                <a:schemeClr val="lt1"/>
              </a:solidFill>
              <a:latin typeface="Lato"/>
              <a:ea typeface="Lato"/>
              <a:cs typeface="Lato"/>
              <a:sym typeface="Lato"/>
            </a:endParaRPr>
          </a:p>
        </p:txBody>
      </p:sp>
      <p:sp>
        <p:nvSpPr>
          <p:cNvPr id="385" name="Google Shape;385;p36"/>
          <p:cNvSpPr txBox="1"/>
          <p:nvPr/>
        </p:nvSpPr>
        <p:spPr>
          <a:xfrm>
            <a:off x="225000" y="694075"/>
            <a:ext cx="8593200" cy="1262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 b="1" dirty="0">
                <a:solidFill>
                  <a:srgbClr val="222222"/>
                </a:solidFill>
                <a:latin typeface="Lato"/>
                <a:ea typeface="Lato"/>
                <a:cs typeface="Lato"/>
                <a:sym typeface="Lato"/>
              </a:rPr>
              <a:t>Rules for Overriding:</a:t>
            </a:r>
            <a:endParaRPr b="1"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A method, property, indexer, or event can be overridden in the derived class.</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Static methods cannot be overridden.</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Must use virtual keyword in the base class methods to indicate that the methods can be overridden.</a:t>
            </a:r>
            <a:endParaRPr dirty="0">
              <a:solidFill>
                <a:srgbClr val="222222"/>
              </a:solidFill>
              <a:latin typeface="Lato"/>
              <a:ea typeface="Lato"/>
              <a:cs typeface="Lato"/>
              <a:sym typeface="Lato"/>
            </a:endParaRPr>
          </a:p>
          <a:p>
            <a:pPr marL="457200" marR="0" lvl="0" indent="-317500" algn="just" rtl="0">
              <a:lnSpc>
                <a:spcPct val="100000"/>
              </a:lnSpc>
              <a:spcBef>
                <a:spcPts val="0"/>
              </a:spcBef>
              <a:spcAft>
                <a:spcPts val="0"/>
              </a:spcAft>
              <a:buClr>
                <a:srgbClr val="222222"/>
              </a:buClr>
              <a:buSzPts val="1400"/>
              <a:buFont typeface="Lato"/>
              <a:buChar char="●"/>
            </a:pPr>
            <a:r>
              <a:rPr lang="en" dirty="0">
                <a:solidFill>
                  <a:srgbClr val="222222"/>
                </a:solidFill>
                <a:latin typeface="Lato"/>
                <a:ea typeface="Lato"/>
                <a:cs typeface="Lato"/>
                <a:sym typeface="Lato"/>
              </a:rPr>
              <a:t>Must use the override keyword in the derived class to override the base class method.</a:t>
            </a:r>
            <a:endParaRPr dirty="0">
              <a:solidFill>
                <a:srgbClr val="222222"/>
              </a:solidFill>
              <a:latin typeface="Lato"/>
              <a:ea typeface="Lato"/>
              <a:cs typeface="Lato"/>
              <a:sym typeface="Lato"/>
            </a:endParaRPr>
          </a:p>
        </p:txBody>
      </p:sp>
      <p:pic>
        <p:nvPicPr>
          <p:cNvPr id="386" name="Google Shape;386;p36"/>
          <p:cNvPicPr preferRelativeResize="0"/>
          <p:nvPr/>
        </p:nvPicPr>
        <p:blipFill rotWithShape="1">
          <a:blip r:embed="rId5">
            <a:alphaModFix/>
          </a:blip>
          <a:srcRect/>
          <a:stretch/>
        </p:blipFill>
        <p:spPr>
          <a:xfrm>
            <a:off x="171892" y="843837"/>
            <a:ext cx="61722" cy="109728"/>
          </a:xfrm>
          <a:prstGeom prst="rect">
            <a:avLst/>
          </a:prstGeom>
          <a:noFill/>
          <a:ln>
            <a:noFill/>
          </a:ln>
        </p:spPr>
      </p:pic>
    </p:spTree>
    <p:extLst>
      <p:ext uri="{BB962C8B-B14F-4D97-AF65-F5344CB8AC3E}">
        <p14:creationId xmlns:p14="http://schemas.microsoft.com/office/powerpoint/2010/main" val="131395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smtClean="0">
                <a:solidFill>
                  <a:schemeClr val="lt1"/>
                </a:solidFill>
                <a:latin typeface="Lato"/>
                <a:ea typeface="Lato"/>
                <a:cs typeface="Lato"/>
                <a:sym typeface="Lato"/>
              </a:rPr>
              <a:t>Virtual Methods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5678447"/>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dirty="0"/>
              <a:t>In C#, a virtual method is a method that can be overridden in a derived class</a:t>
            </a:r>
            <a:r>
              <a:rPr lang="en-US" dirty="0" smtClean="0"/>
              <a:t>.</a:t>
            </a:r>
          </a:p>
          <a:p>
            <a:pPr marL="285750" lvl="0" indent="-285750">
              <a:lnSpc>
                <a:spcPct val="150000"/>
              </a:lnSpc>
              <a:buClr>
                <a:schemeClr val="accent4">
                  <a:lumMod val="75000"/>
                </a:schemeClr>
              </a:buClr>
              <a:buSzPct val="80000"/>
              <a:buFont typeface="Lato" panose="020B0604020202020204" charset="0"/>
              <a:buChar char="►"/>
            </a:pPr>
            <a:r>
              <a:rPr lang="en-US" dirty="0"/>
              <a:t>When a method is declared as virtual in a base class, it allows a derived class to provide its own implementation of the method</a:t>
            </a:r>
            <a:r>
              <a:rPr lang="en-US" dirty="0" smtClean="0"/>
              <a:t>.</a:t>
            </a:r>
          </a:p>
          <a:p>
            <a:pPr marL="285750" lvl="0" indent="-285750">
              <a:lnSpc>
                <a:spcPct val="150000"/>
              </a:lnSpc>
              <a:buClr>
                <a:schemeClr val="accent4">
                  <a:lumMod val="75000"/>
                </a:schemeClr>
              </a:buClr>
              <a:buSzPct val="80000"/>
              <a:buFont typeface="Lato" panose="020B0604020202020204" charset="0"/>
              <a:buChar char="►"/>
            </a:pPr>
            <a:r>
              <a:rPr lang="en-US" dirty="0"/>
              <a:t>To declare a method as virtual in C#, the "virtual" keyword is used in the method declaration in the base class</a:t>
            </a:r>
            <a:r>
              <a:rPr lang="en-US" dirty="0" smtClean="0"/>
              <a:t>.</a:t>
            </a:r>
          </a:p>
          <a:p>
            <a:pPr marL="285750" lvl="0" indent="-285750">
              <a:lnSpc>
                <a:spcPct val="150000"/>
              </a:lnSpc>
              <a:buClr>
                <a:schemeClr val="accent4">
                  <a:lumMod val="75000"/>
                </a:schemeClr>
              </a:buClr>
              <a:buSzPct val="80000"/>
              <a:buFont typeface="Lato" panose="020B0604020202020204" charset="0"/>
              <a:buChar char="►"/>
            </a:pPr>
            <a:r>
              <a:rPr lang="en-US" dirty="0"/>
              <a:t>In the derived class, the method can be overridden by using the "override" keyword in the method declaration. For example</a:t>
            </a:r>
            <a:r>
              <a:rPr lang="en-US" dirty="0" smtClean="0"/>
              <a:t>.</a:t>
            </a:r>
          </a:p>
          <a:p>
            <a:pPr marL="285750" lvl="0" indent="-285750">
              <a:lnSpc>
                <a:spcPct val="150000"/>
              </a:lnSpc>
              <a:buClr>
                <a:schemeClr val="accent4">
                  <a:lumMod val="75000"/>
                </a:schemeClr>
              </a:buClr>
              <a:buSzPct val="80000"/>
              <a:buFont typeface="Lato" panose="020B0604020202020204" charset="0"/>
              <a:buChar char="►"/>
            </a:pPr>
            <a:r>
              <a:rPr lang="en-US" dirty="0"/>
              <a:t>Using virtual methods can be useful in situations where you want to provide a base implementation in a base class, but allow derived classes to modify or extend the behavior of that method</a:t>
            </a:r>
            <a:r>
              <a:rPr lang="en-US" dirty="0" smtClean="0"/>
              <a:t>.</a:t>
            </a:r>
          </a:p>
          <a:p>
            <a:pPr marL="285750" indent="-285750">
              <a:lnSpc>
                <a:spcPct val="150000"/>
              </a:lnSpc>
              <a:buClr>
                <a:schemeClr val="accent4">
                  <a:lumMod val="75000"/>
                </a:schemeClr>
              </a:buClr>
              <a:buSzPct val="80000"/>
              <a:buFont typeface="Lato" panose="020B0604020202020204" charset="0"/>
              <a:buChar char="►"/>
            </a:pPr>
            <a:r>
              <a:rPr lang="en-US" dirty="0"/>
              <a:t>We can't use the virtual modifier with the static, abstract, private, or override modifiers. </a:t>
            </a:r>
          </a:p>
          <a:p>
            <a:pPr lvl="0">
              <a:lnSpc>
                <a:spcPct val="150000"/>
              </a:lnSpc>
              <a:buClr>
                <a:schemeClr val="accent4">
                  <a:lumMod val="75000"/>
                </a:schemeClr>
              </a:buClr>
              <a:buSzPct val="80000"/>
            </a:pPr>
            <a:r>
              <a:rPr lang="en-US" dirty="0" smtClean="0">
                <a:solidFill>
                  <a:srgbClr val="222222"/>
                </a:solidFill>
                <a:latin typeface="Lato" panose="020B0604020202020204" charset="0"/>
                <a:ea typeface="Lato"/>
                <a:cs typeface="Lato"/>
                <a:sym typeface="Lato"/>
              </a:rPr>
              <a:t/>
            </a:r>
            <a:br>
              <a:rPr lang="en-US" dirty="0" smtClean="0">
                <a:solidFill>
                  <a:srgbClr val="222222"/>
                </a:solidFill>
                <a:latin typeface="Lato" panose="020B0604020202020204" charset="0"/>
                <a:ea typeface="Lato"/>
                <a:cs typeface="Lato"/>
                <a:sym typeface="Lato"/>
              </a:rPr>
            </a:br>
            <a:endParaRPr lang="en-US" dirty="0">
              <a:solidFill>
                <a:srgbClr val="222222"/>
              </a:solidFill>
              <a:latin typeface="Lato" panose="020B0604020202020204" charset="0"/>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panose="020B0604020202020204" charset="0"/>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spTree>
    <p:extLst>
      <p:ext uri="{BB962C8B-B14F-4D97-AF65-F5344CB8AC3E}">
        <p14:creationId xmlns:p14="http://schemas.microsoft.com/office/powerpoint/2010/main" val="35094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smtClean="0">
                <a:solidFill>
                  <a:schemeClr val="lt1"/>
                </a:solidFill>
                <a:latin typeface="Lato"/>
                <a:ea typeface="Lato"/>
                <a:cs typeface="Lato"/>
                <a:sym typeface="Lato"/>
              </a:rPr>
              <a:t>Virtual Methods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2446793"/>
          </a:xfrm>
          <a:prstGeom prst="rect">
            <a:avLst/>
          </a:prstGeom>
          <a:noFill/>
          <a:ln>
            <a:noFill/>
          </a:ln>
        </p:spPr>
        <p:txBody>
          <a:bodyPr spcFirstLastPara="1" wrap="square" lIns="91425" tIns="91425" rIns="91425" bIns="91425" anchor="t" anchorCtr="0">
            <a:spAutoFit/>
          </a:bodyPr>
          <a:lstStyle/>
          <a:p>
            <a:pPr lvl="0">
              <a:lnSpc>
                <a:spcPct val="150000"/>
              </a:lnSpc>
              <a:buClr>
                <a:schemeClr val="accent4">
                  <a:lumMod val="75000"/>
                </a:schemeClr>
              </a:buClr>
              <a:buSzPct val="80000"/>
            </a:pPr>
            <a:r>
              <a:rPr lang="en-US" dirty="0" smtClean="0">
                <a:solidFill>
                  <a:srgbClr val="222222"/>
                </a:solidFill>
                <a:latin typeface="Lato" panose="020B0604020202020204" charset="0"/>
                <a:ea typeface="Lato"/>
                <a:cs typeface="Lato"/>
                <a:sym typeface="Lato"/>
              </a:rPr>
              <a:t/>
            </a:r>
            <a:br>
              <a:rPr lang="en-US" dirty="0" smtClean="0">
                <a:solidFill>
                  <a:srgbClr val="222222"/>
                </a:solidFill>
                <a:latin typeface="Lato" panose="020B0604020202020204" charset="0"/>
                <a:ea typeface="Lato"/>
                <a:cs typeface="Lato"/>
                <a:sym typeface="Lato"/>
              </a:rPr>
            </a:br>
            <a:endParaRPr lang="en-US" dirty="0">
              <a:solidFill>
                <a:srgbClr val="222222"/>
              </a:solidFill>
              <a:latin typeface="Lato" panose="020B0604020202020204" charset="0"/>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panose="020B0604020202020204" charset="0"/>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182" y="670494"/>
            <a:ext cx="4055094" cy="396893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1797" y="985292"/>
            <a:ext cx="4470774" cy="3159112"/>
          </a:xfrm>
          <a:prstGeom prst="rect">
            <a:avLst/>
          </a:prstGeom>
        </p:spPr>
      </p:pic>
    </p:spTree>
    <p:extLst>
      <p:ext uri="{BB962C8B-B14F-4D97-AF65-F5344CB8AC3E}">
        <p14:creationId xmlns:p14="http://schemas.microsoft.com/office/powerpoint/2010/main" val="407900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59"/>
        <p:cNvGrpSpPr/>
        <p:nvPr/>
      </p:nvGrpSpPr>
      <p:grpSpPr>
        <a:xfrm>
          <a:off x="0" y="0"/>
          <a:ext cx="0" cy="0"/>
          <a:chOff x="0" y="0"/>
          <a:chExt cx="0" cy="0"/>
        </a:xfrm>
      </p:grpSpPr>
      <p:sp>
        <p:nvSpPr>
          <p:cNvPr id="60" name="Google Shape;60;p15"/>
          <p:cNvSpPr txBox="1"/>
          <p:nvPr/>
        </p:nvSpPr>
        <p:spPr>
          <a:xfrm>
            <a:off x="0" y="1959550"/>
            <a:ext cx="9144000" cy="1707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4600"/>
              <a:buFont typeface="Arial"/>
              <a:buNone/>
            </a:pPr>
            <a:r>
              <a:rPr lang="en" sz="4600" b="1" i="0" u="none" strike="noStrike" cap="none">
                <a:solidFill>
                  <a:schemeClr val="lt1"/>
                </a:solidFill>
                <a:latin typeface="Lato"/>
                <a:ea typeface="Lato"/>
                <a:cs typeface="Lato"/>
                <a:sym typeface="Lato"/>
              </a:rPr>
              <a:t>Customer Satisfaction</a:t>
            </a:r>
            <a:endParaRPr sz="4600" b="1" i="0" u="none" strike="noStrike" cap="none">
              <a:solidFill>
                <a:schemeClr val="lt1"/>
              </a:solidFill>
              <a:latin typeface="Lato"/>
              <a:ea typeface="Lato"/>
              <a:cs typeface="Lato"/>
              <a:sym typeface="Lato"/>
            </a:endParaRPr>
          </a:p>
          <a:p>
            <a:pPr marL="0" marR="0" lvl="0" indent="0" algn="ctr" rtl="0">
              <a:lnSpc>
                <a:spcPct val="115000"/>
              </a:lnSpc>
              <a:spcBef>
                <a:spcPts val="0"/>
              </a:spcBef>
              <a:spcAft>
                <a:spcPts val="0"/>
              </a:spcAft>
              <a:buClr>
                <a:srgbClr val="000000"/>
              </a:buClr>
              <a:buSzPts val="4600"/>
              <a:buFont typeface="Arial"/>
              <a:buNone/>
            </a:pPr>
            <a:r>
              <a:rPr lang="en" sz="4600" b="1" i="0" u="none" strike="noStrike" cap="none">
                <a:solidFill>
                  <a:schemeClr val="lt1"/>
                </a:solidFill>
                <a:latin typeface="Lato"/>
                <a:ea typeface="Lato"/>
                <a:cs typeface="Lato"/>
                <a:sym typeface="Lato"/>
              </a:rPr>
              <a:t>Is Our Highest Priority</a:t>
            </a:r>
            <a:endParaRPr sz="4600" b="1" i="0" u="none" strike="noStrike" cap="none">
              <a:solidFill>
                <a:schemeClr val="lt1"/>
              </a:solidFill>
              <a:latin typeface="Lato"/>
              <a:ea typeface="Lato"/>
              <a:cs typeface="Lato"/>
              <a:sym typeface="Lato"/>
            </a:endParaRPr>
          </a:p>
        </p:txBody>
      </p:sp>
      <p:pic>
        <p:nvPicPr>
          <p:cNvPr id="61" name="Google Shape;61;p15"/>
          <p:cNvPicPr preferRelativeResize="0"/>
          <p:nvPr/>
        </p:nvPicPr>
        <p:blipFill rotWithShape="1">
          <a:blip r:embed="rId3">
            <a:alphaModFix/>
          </a:blip>
          <a:srcRect/>
          <a:stretch/>
        </p:blipFill>
        <p:spPr>
          <a:xfrm>
            <a:off x="4275375" y="958600"/>
            <a:ext cx="789825" cy="8783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Abstract class and methods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5678447"/>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An abstract class is a class that cannot be instantiated. It is designed to be a base class and must be inherited by other classes. It can have abstract methods (without implementation) and concrete methods (with implementation</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Abstract </a:t>
            </a:r>
            <a:r>
              <a:rPr lang="en-US" dirty="0" smtClean="0">
                <a:latin typeface="Lato" panose="020B0604020202020204" charset="0"/>
              </a:rPr>
              <a:t>classes and methods </a:t>
            </a:r>
            <a:r>
              <a:rPr lang="en-US" dirty="0">
                <a:latin typeface="Lato" panose="020B0604020202020204" charset="0"/>
              </a:rPr>
              <a:t>are declared using the abstract keyword</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Abstract classes cannot be instantiated directly, but they can be used as base classes for other classes that derive from them</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A method without the body is known as the Abstract Method. What the method contains is only the declaration of the method</a:t>
            </a:r>
            <a:r>
              <a:rPr lang="en-US" dirty="0" smtClean="0">
                <a:latin typeface="Lato" panose="020B0604020202020204" charset="0"/>
              </a:rPr>
              <a:t>.</a:t>
            </a:r>
          </a:p>
          <a:p>
            <a:pPr marL="28575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Who will Provide the Implementation of Abstract </a:t>
            </a:r>
            <a:r>
              <a:rPr lang="en-US" dirty="0" smtClean="0">
                <a:latin typeface="Lato" panose="020B0604020202020204" charset="0"/>
              </a:rPr>
              <a:t>Methods? Answer is child class</a:t>
            </a:r>
            <a:endParaRPr lang="en-US" dirty="0">
              <a:latin typeface="Lato" panose="020B0604020202020204" charset="0"/>
            </a:endParaRPr>
          </a:p>
          <a:p>
            <a:pPr marL="28575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An abstract class can contain both abstract and non-abstract methods. If a child class of an abstract class wants to consume any non-abstract methods of its parent, it should implement all abstract methods</a:t>
            </a:r>
            <a:r>
              <a:rPr lang="en-US" dirty="0" smtClean="0">
                <a:latin typeface="Lato" panose="020B0604020202020204" charset="0"/>
              </a:rPr>
              <a:t>.</a:t>
            </a:r>
            <a:r>
              <a:rPr lang="en-US" dirty="0" smtClean="0">
                <a:solidFill>
                  <a:srgbClr val="222222"/>
                </a:solidFill>
                <a:latin typeface="Lato" panose="020B0604020202020204" charset="0"/>
                <a:ea typeface="Lato"/>
                <a:cs typeface="Lato"/>
                <a:sym typeface="Lato"/>
              </a:rPr>
              <a:t/>
            </a:r>
            <a:br>
              <a:rPr lang="en-US" dirty="0" smtClean="0">
                <a:solidFill>
                  <a:srgbClr val="222222"/>
                </a:solidFill>
                <a:latin typeface="Lato" panose="020B0604020202020204" charset="0"/>
                <a:ea typeface="Lato"/>
                <a:cs typeface="Lato"/>
                <a:sym typeface="Lato"/>
              </a:rPr>
            </a:br>
            <a:endParaRPr lang="en-US" dirty="0">
              <a:solidFill>
                <a:srgbClr val="222222"/>
              </a:solidFill>
              <a:latin typeface="Lato" panose="020B0604020202020204" charset="0"/>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panose="020B0604020202020204" charset="0"/>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spTree>
    <p:extLst>
      <p:ext uri="{BB962C8B-B14F-4D97-AF65-F5344CB8AC3E}">
        <p14:creationId xmlns:p14="http://schemas.microsoft.com/office/powerpoint/2010/main" val="342158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smtClean="0">
                <a:solidFill>
                  <a:schemeClr val="lt1"/>
                </a:solidFill>
                <a:latin typeface="Lato"/>
                <a:ea typeface="Lato"/>
                <a:cs typeface="Lato"/>
                <a:sym typeface="Lato"/>
              </a:rPr>
              <a:t>Abstract class and methods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2446793"/>
          </a:xfrm>
          <a:prstGeom prst="rect">
            <a:avLst/>
          </a:prstGeom>
          <a:noFill/>
          <a:ln>
            <a:noFill/>
          </a:ln>
        </p:spPr>
        <p:txBody>
          <a:bodyPr spcFirstLastPara="1" wrap="square" lIns="91425" tIns="91425" rIns="91425" bIns="91425" anchor="t" anchorCtr="0">
            <a:spAutoFit/>
          </a:bodyPr>
          <a:lstStyle/>
          <a:p>
            <a:pPr lvl="0">
              <a:lnSpc>
                <a:spcPct val="150000"/>
              </a:lnSpc>
              <a:buClr>
                <a:schemeClr val="accent4">
                  <a:lumMod val="75000"/>
                </a:schemeClr>
              </a:buClr>
              <a:buSzPct val="80000"/>
            </a:pPr>
            <a:r>
              <a:rPr lang="en-US" b="1" dirty="0" smtClean="0">
                <a:solidFill>
                  <a:srgbClr val="222222"/>
                </a:solidFill>
                <a:latin typeface="Lato"/>
                <a:ea typeface="Lato"/>
                <a:cs typeface="Lato"/>
                <a:sym typeface="Lato"/>
              </a:rPr>
              <a:t/>
            </a:r>
            <a:br>
              <a:rPr lang="en-US" b="1" dirty="0" smtClean="0">
                <a:solidFill>
                  <a:srgbClr val="222222"/>
                </a:solidFill>
                <a:latin typeface="Lato"/>
                <a:ea typeface="Lato"/>
                <a:cs typeface="Lato"/>
                <a:sym typeface="Lato"/>
              </a:rPr>
            </a:b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11" y="1077446"/>
            <a:ext cx="4163713" cy="341561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1826" y="1077446"/>
            <a:ext cx="4129038" cy="3415613"/>
          </a:xfrm>
          <a:prstGeom prst="rect">
            <a:avLst/>
          </a:prstGeom>
        </p:spPr>
      </p:pic>
    </p:spTree>
    <p:extLst>
      <p:ext uri="{BB962C8B-B14F-4D97-AF65-F5344CB8AC3E}">
        <p14:creationId xmlns:p14="http://schemas.microsoft.com/office/powerpoint/2010/main" val="924538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Interface</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6001613"/>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The Interface in C# is a Fully Unimplemented Class used for declaring a set of operations/methods of an object</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An </a:t>
            </a:r>
            <a:r>
              <a:rPr lang="en-US" dirty="0" smtClean="0">
                <a:latin typeface="Lato" panose="020B0604020202020204" charset="0"/>
              </a:rPr>
              <a:t>interface is </a:t>
            </a:r>
            <a:r>
              <a:rPr lang="en-US" dirty="0">
                <a:latin typeface="Lato" panose="020B0604020202020204" charset="0"/>
              </a:rPr>
              <a:t>a contract that defines what a class should do, but not how it does it. It only contains method declarations (without implementation), and any class that implements the interface must provide implementations for all its methods</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B</a:t>
            </a:r>
            <a:r>
              <a:rPr lang="en-US" dirty="0" smtClean="0">
                <a:latin typeface="Lato" panose="020B0604020202020204" charset="0"/>
              </a:rPr>
              <a:t>y </a:t>
            </a:r>
            <a:r>
              <a:rPr lang="en-US" dirty="0">
                <a:latin typeface="Lato" panose="020B0604020202020204" charset="0"/>
              </a:rPr>
              <a:t>default, every member of an interface is abstract, so we aren’t required to use the abstract modifier on it again, just like we do in the case of an abstract class</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W</a:t>
            </a:r>
            <a:r>
              <a:rPr lang="en-US" dirty="0" smtClean="0">
                <a:latin typeface="Lato" panose="020B0604020202020204" charset="0"/>
              </a:rPr>
              <a:t>e </a:t>
            </a:r>
            <a:r>
              <a:rPr lang="en-US" dirty="0">
                <a:latin typeface="Lato" panose="020B0604020202020204" charset="0"/>
              </a:rPr>
              <a:t>cannot declare fields/variables, constructors, and destructors in an interface in C</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C# does not support multiple inheritance for classes (a class cannot inherit from multiple classes) but supports multiple interface implementation. If you need a class to inherit behavior or structure from multiple sources, you can use interfaces to achieve this. This allows you to share code among different classes without the complexities of multiple-class inheritance.</a:t>
            </a:r>
            <a:r>
              <a:rPr lang="en-US" dirty="0" smtClean="0">
                <a:solidFill>
                  <a:srgbClr val="222222"/>
                </a:solidFill>
                <a:latin typeface="Lato" panose="020B0604020202020204" charset="0"/>
                <a:ea typeface="Lato"/>
                <a:cs typeface="Lato"/>
                <a:sym typeface="Lato"/>
              </a:rPr>
              <a:t/>
            </a:r>
            <a:br>
              <a:rPr lang="en-US" dirty="0" smtClean="0">
                <a:solidFill>
                  <a:srgbClr val="222222"/>
                </a:solidFill>
                <a:latin typeface="Lato" panose="020B0604020202020204" charset="0"/>
                <a:ea typeface="Lato"/>
                <a:cs typeface="Lato"/>
                <a:sym typeface="Lato"/>
              </a:rPr>
            </a:br>
            <a:endParaRPr lang="en-US" dirty="0">
              <a:solidFill>
                <a:srgbClr val="222222"/>
              </a:solidFill>
              <a:latin typeface="Lato" panose="020B0604020202020204" charset="0"/>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panose="020B0604020202020204" charset="0"/>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spTree>
    <p:extLst>
      <p:ext uri="{BB962C8B-B14F-4D97-AF65-F5344CB8AC3E}">
        <p14:creationId xmlns:p14="http://schemas.microsoft.com/office/powerpoint/2010/main" val="2401924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smtClean="0">
                <a:solidFill>
                  <a:schemeClr val="lt1"/>
                </a:solidFill>
                <a:latin typeface="Lato"/>
                <a:ea typeface="Lato"/>
                <a:cs typeface="Lato"/>
                <a:sym typeface="Lato"/>
              </a:rPr>
              <a:t>Interface</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2446793"/>
          </a:xfrm>
          <a:prstGeom prst="rect">
            <a:avLst/>
          </a:prstGeom>
          <a:noFill/>
          <a:ln>
            <a:noFill/>
          </a:ln>
        </p:spPr>
        <p:txBody>
          <a:bodyPr spcFirstLastPara="1" wrap="square" lIns="91425" tIns="91425" rIns="91425" bIns="91425" anchor="t" anchorCtr="0">
            <a:spAutoFit/>
          </a:bodyPr>
          <a:lstStyle/>
          <a:p>
            <a:pPr lvl="0">
              <a:lnSpc>
                <a:spcPct val="150000"/>
              </a:lnSpc>
              <a:buClr>
                <a:schemeClr val="accent4">
                  <a:lumMod val="75000"/>
                </a:schemeClr>
              </a:buClr>
              <a:buSzPct val="80000"/>
            </a:pPr>
            <a:r>
              <a:rPr lang="en-US" b="1" dirty="0" smtClean="0">
                <a:solidFill>
                  <a:srgbClr val="222222"/>
                </a:solidFill>
                <a:latin typeface="Lato"/>
                <a:ea typeface="Lato"/>
                <a:cs typeface="Lato"/>
                <a:sym typeface="Lato"/>
              </a:rPr>
              <a:t/>
            </a:r>
            <a:br>
              <a:rPr lang="en-US" b="1" dirty="0" smtClean="0">
                <a:solidFill>
                  <a:srgbClr val="222222"/>
                </a:solidFill>
                <a:latin typeface="Lato"/>
                <a:ea typeface="Lato"/>
                <a:cs typeface="Lato"/>
                <a:sym typeface="Lato"/>
              </a:rPr>
            </a:b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297" y="1100030"/>
            <a:ext cx="4322323" cy="2990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6349" y="1100030"/>
            <a:ext cx="3967311" cy="2990320"/>
          </a:xfrm>
          <a:prstGeom prst="rect">
            <a:avLst/>
          </a:prstGeom>
        </p:spPr>
      </p:pic>
    </p:spTree>
    <p:extLst>
      <p:ext uri="{BB962C8B-B14F-4D97-AF65-F5344CB8AC3E}">
        <p14:creationId xmlns:p14="http://schemas.microsoft.com/office/powerpoint/2010/main" val="340183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996901" y="0"/>
            <a:ext cx="7459579" cy="585216"/>
          </a:xfrm>
          <a:prstGeom prst="rect">
            <a:avLst/>
          </a:prstGeom>
          <a:noFill/>
          <a:ln>
            <a:noFill/>
          </a:ln>
        </p:spPr>
      </p:pic>
      <p:sp>
        <p:nvSpPr>
          <p:cNvPr id="75" name="Google Shape;75;p17"/>
          <p:cNvSpPr txBox="1"/>
          <p:nvPr/>
        </p:nvSpPr>
        <p:spPr>
          <a:xfrm>
            <a:off x="1560667" y="13425"/>
            <a:ext cx="5747073"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Difference between Abstract Class and Interface</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2446793"/>
          </a:xfrm>
          <a:prstGeom prst="rect">
            <a:avLst/>
          </a:prstGeom>
          <a:noFill/>
          <a:ln>
            <a:noFill/>
          </a:ln>
        </p:spPr>
        <p:txBody>
          <a:bodyPr spcFirstLastPara="1" wrap="square" lIns="91425" tIns="91425" rIns="91425" bIns="91425" anchor="t" anchorCtr="0">
            <a:spAutoFit/>
          </a:bodyPr>
          <a:lstStyle/>
          <a:p>
            <a:pPr lvl="0">
              <a:lnSpc>
                <a:spcPct val="150000"/>
              </a:lnSpc>
              <a:buClr>
                <a:schemeClr val="accent4">
                  <a:lumMod val="75000"/>
                </a:schemeClr>
              </a:buClr>
              <a:buSzPct val="80000"/>
            </a:pPr>
            <a:r>
              <a:rPr lang="en-US" b="1" dirty="0" smtClean="0">
                <a:solidFill>
                  <a:srgbClr val="222222"/>
                </a:solidFill>
                <a:latin typeface="Lato"/>
                <a:ea typeface="Lato"/>
                <a:cs typeface="Lato"/>
                <a:sym typeface="Lato"/>
              </a:rPr>
              <a:t/>
            </a:r>
            <a:br>
              <a:rPr lang="en-US" b="1" dirty="0" smtClean="0">
                <a:solidFill>
                  <a:srgbClr val="222222"/>
                </a:solidFill>
                <a:latin typeface="Lato"/>
                <a:ea typeface="Lato"/>
                <a:cs typeface="Lato"/>
                <a:sym typeface="Lato"/>
              </a:rPr>
            </a:b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48575715"/>
              </p:ext>
            </p:extLst>
          </p:nvPr>
        </p:nvGraphicFramePr>
        <p:xfrm>
          <a:off x="515909" y="733514"/>
          <a:ext cx="8345218" cy="3759603"/>
        </p:xfrm>
        <a:graphic>
          <a:graphicData uri="http://schemas.openxmlformats.org/drawingml/2006/table">
            <a:tbl>
              <a:tblPr firstRow="1" bandRow="1">
                <a:tableStyleId>{5C22544A-7EE6-4342-B048-85BDC9FD1C3A}</a:tableStyleId>
              </a:tblPr>
              <a:tblGrid>
                <a:gridCol w="4172609">
                  <a:extLst>
                    <a:ext uri="{9D8B030D-6E8A-4147-A177-3AD203B41FA5}">
                      <a16:colId xmlns:a16="http://schemas.microsoft.com/office/drawing/2014/main" val="116378460"/>
                    </a:ext>
                  </a:extLst>
                </a:gridCol>
                <a:gridCol w="4172609">
                  <a:extLst>
                    <a:ext uri="{9D8B030D-6E8A-4147-A177-3AD203B41FA5}">
                      <a16:colId xmlns:a16="http://schemas.microsoft.com/office/drawing/2014/main" val="2719973194"/>
                    </a:ext>
                  </a:extLst>
                </a:gridCol>
              </a:tblGrid>
              <a:tr h="310963">
                <a:tc>
                  <a:txBody>
                    <a:bodyPr/>
                    <a:lstStyle/>
                    <a:p>
                      <a:pPr algn="ctr"/>
                      <a:r>
                        <a:rPr lang="en-US" dirty="0" smtClean="0">
                          <a:latin typeface="Lato" panose="020B0604020202020204" charset="0"/>
                        </a:rPr>
                        <a:t>Abstract Class</a:t>
                      </a:r>
                      <a:endParaRPr lang="en-US" dirty="0">
                        <a:latin typeface="Lato" panose="020B0604020202020204" charset="0"/>
                      </a:endParaRPr>
                    </a:p>
                  </a:txBody>
                  <a:tcPr/>
                </a:tc>
                <a:tc>
                  <a:txBody>
                    <a:bodyPr/>
                    <a:lstStyle/>
                    <a:p>
                      <a:pPr algn="ctr"/>
                      <a:r>
                        <a:rPr lang="en-US" dirty="0" smtClean="0">
                          <a:latin typeface="Lato" panose="020B0604020202020204" charset="0"/>
                        </a:rPr>
                        <a:t>Interface</a:t>
                      </a:r>
                      <a:endParaRPr lang="en-US" dirty="0">
                        <a:latin typeface="Lato" panose="020B0604020202020204" charset="0"/>
                      </a:endParaRPr>
                    </a:p>
                  </a:txBody>
                  <a:tcPr/>
                </a:tc>
                <a:extLst>
                  <a:ext uri="{0D108BD9-81ED-4DB2-BD59-A6C34878D82A}">
                    <a16:rowId xmlns:a16="http://schemas.microsoft.com/office/drawing/2014/main" val="1632854141"/>
                  </a:ext>
                </a:extLst>
              </a:tr>
              <a:tr h="857840">
                <a:tc>
                  <a:txBody>
                    <a:bodyPr/>
                    <a:lstStyle/>
                    <a:p>
                      <a:r>
                        <a:rPr lang="en-US" dirty="0" smtClean="0">
                          <a:latin typeface="Lato" panose="020B0604020202020204" charset="0"/>
                        </a:rPr>
                        <a:t>It contains both declaration and implementation parts.</a:t>
                      </a:r>
                      <a:endParaRPr lang="en-US" dirty="0">
                        <a:latin typeface="Lato" panose="020B0604020202020204" charset="0"/>
                      </a:endParaRPr>
                    </a:p>
                  </a:txBody>
                  <a:tcPr/>
                </a:tc>
                <a:tc>
                  <a:txBody>
                    <a:bodyPr/>
                    <a:lstStyle/>
                    <a:p>
                      <a:r>
                        <a:rPr lang="en-US" dirty="0" smtClean="0">
                          <a:latin typeface="Lato" panose="020B0604020202020204" charset="0"/>
                        </a:rPr>
                        <a:t>It</a:t>
                      </a:r>
                      <a:r>
                        <a:rPr lang="en-US" baseline="0" dirty="0" smtClean="0">
                          <a:latin typeface="Lato" panose="020B0604020202020204" charset="0"/>
                        </a:rPr>
                        <a:t> contains only the declaration of methods, properties, events or indexes. Since C# 8, default implementations can also be included in interfaces</a:t>
                      </a:r>
                      <a:endParaRPr lang="en-US" dirty="0">
                        <a:latin typeface="Lato" panose="020B0604020202020204" charset="0"/>
                      </a:endParaRPr>
                    </a:p>
                  </a:txBody>
                  <a:tcPr/>
                </a:tc>
                <a:extLst>
                  <a:ext uri="{0D108BD9-81ED-4DB2-BD59-A6C34878D82A}">
                    <a16:rowId xmlns:a16="http://schemas.microsoft.com/office/drawing/2014/main" val="4188088602"/>
                  </a:ext>
                </a:extLst>
              </a:tr>
              <a:tr h="470428">
                <a:tc>
                  <a:txBody>
                    <a:bodyPr/>
                    <a:lstStyle/>
                    <a:p>
                      <a:r>
                        <a:rPr lang="en-US" dirty="0" smtClean="0">
                          <a:latin typeface="Lato" panose="020B0604020202020204" charset="0"/>
                        </a:rPr>
                        <a:t>Multiple inheritance is not achieved by abstract class.</a:t>
                      </a:r>
                      <a:endParaRPr lang="en-US" dirty="0">
                        <a:latin typeface="Lato" panose="020B0604020202020204" charset="0"/>
                      </a:endParaRPr>
                    </a:p>
                  </a:txBody>
                  <a:tcPr/>
                </a:tc>
                <a:tc>
                  <a:txBody>
                    <a:bodyPr/>
                    <a:lstStyle/>
                    <a:p>
                      <a:r>
                        <a:rPr lang="en-US" dirty="0" smtClean="0">
                          <a:latin typeface="Lato" panose="020B0604020202020204" charset="0"/>
                        </a:rPr>
                        <a:t>Multiple inheritance is achieved by interface.</a:t>
                      </a:r>
                      <a:endParaRPr lang="en-US" dirty="0">
                        <a:latin typeface="Lato" panose="020B0604020202020204" charset="0"/>
                      </a:endParaRPr>
                    </a:p>
                  </a:txBody>
                  <a:tcPr/>
                </a:tc>
                <a:extLst>
                  <a:ext uri="{0D108BD9-81ED-4DB2-BD59-A6C34878D82A}">
                    <a16:rowId xmlns:a16="http://schemas.microsoft.com/office/drawing/2014/main" val="1630518562"/>
                  </a:ext>
                </a:extLst>
              </a:tr>
              <a:tr h="276723">
                <a:tc>
                  <a:txBody>
                    <a:bodyPr/>
                    <a:lstStyle/>
                    <a:p>
                      <a:r>
                        <a:rPr lang="en-US" dirty="0" smtClean="0">
                          <a:latin typeface="Lato" panose="020B0604020202020204" charset="0"/>
                        </a:rPr>
                        <a:t>It contain constructor.</a:t>
                      </a:r>
                      <a:endParaRPr lang="en-US" dirty="0">
                        <a:latin typeface="Lato" panose="020B0604020202020204" charset="0"/>
                      </a:endParaRPr>
                    </a:p>
                  </a:txBody>
                  <a:tcPr/>
                </a:tc>
                <a:tc>
                  <a:txBody>
                    <a:bodyPr/>
                    <a:lstStyle/>
                    <a:p>
                      <a:r>
                        <a:rPr lang="en-US" dirty="0" smtClean="0">
                          <a:latin typeface="Lato" panose="020B0604020202020204" charset="0"/>
                        </a:rPr>
                        <a:t>It does not contain constructor.</a:t>
                      </a:r>
                      <a:endParaRPr lang="en-US" dirty="0">
                        <a:latin typeface="Lato" panose="020B0604020202020204" charset="0"/>
                      </a:endParaRPr>
                    </a:p>
                  </a:txBody>
                  <a:tcPr/>
                </a:tc>
                <a:extLst>
                  <a:ext uri="{0D108BD9-81ED-4DB2-BD59-A6C34878D82A}">
                    <a16:rowId xmlns:a16="http://schemas.microsoft.com/office/drawing/2014/main" val="1032554291"/>
                  </a:ext>
                </a:extLst>
              </a:tr>
              <a:tr h="470428">
                <a:tc>
                  <a:txBody>
                    <a:bodyPr/>
                    <a:lstStyle/>
                    <a:p>
                      <a:r>
                        <a:rPr lang="en-US" dirty="0" smtClean="0">
                          <a:latin typeface="Lato" panose="020B0604020202020204" charset="0"/>
                        </a:rPr>
                        <a:t>It can contain static members.</a:t>
                      </a:r>
                      <a:endParaRPr lang="en-US" dirty="0">
                        <a:latin typeface="Lato" panose="020B0604020202020204" charset="0"/>
                      </a:endParaRPr>
                    </a:p>
                  </a:txBody>
                  <a:tcPr/>
                </a:tc>
                <a:tc>
                  <a:txBody>
                    <a:bodyPr/>
                    <a:lstStyle/>
                    <a:p>
                      <a:r>
                        <a:rPr lang="en-US" dirty="0" smtClean="0">
                          <a:latin typeface="Lato" panose="020B0604020202020204" charset="0"/>
                        </a:rPr>
                        <a:t>It does not contain static members.</a:t>
                      </a:r>
                    </a:p>
                    <a:p>
                      <a:endParaRPr lang="en-US" dirty="0">
                        <a:latin typeface="Lato" panose="020B0604020202020204" charset="0"/>
                      </a:endParaRPr>
                    </a:p>
                  </a:txBody>
                  <a:tcPr/>
                </a:tc>
                <a:extLst>
                  <a:ext uri="{0D108BD9-81ED-4DB2-BD59-A6C34878D82A}">
                    <a16:rowId xmlns:a16="http://schemas.microsoft.com/office/drawing/2014/main" val="563659421"/>
                  </a:ext>
                </a:extLst>
              </a:tr>
              <a:tr h="470428">
                <a:tc>
                  <a:txBody>
                    <a:bodyPr/>
                    <a:lstStyle/>
                    <a:p>
                      <a:r>
                        <a:rPr lang="en-US" dirty="0" smtClean="0">
                          <a:latin typeface="Lato" panose="020B0604020202020204" charset="0"/>
                        </a:rPr>
                        <a:t>It can contain different types of access modifiers like public, private, protected etc.</a:t>
                      </a:r>
                      <a:endParaRPr lang="en-US" dirty="0">
                        <a:latin typeface="Lato" panose="020B0604020202020204" charset="0"/>
                      </a:endParaRPr>
                    </a:p>
                  </a:txBody>
                  <a:tcPr/>
                </a:tc>
                <a:tc>
                  <a:txBody>
                    <a:bodyPr/>
                    <a:lstStyle/>
                    <a:p>
                      <a:r>
                        <a:rPr lang="en-US" dirty="0" smtClean="0">
                          <a:latin typeface="Lato" panose="020B0604020202020204" charset="0"/>
                        </a:rPr>
                        <a:t>It only contains public access modifier because everything in the interface is public.</a:t>
                      </a:r>
                      <a:endParaRPr lang="en-US" dirty="0">
                        <a:latin typeface="Lato" panose="020B0604020202020204" charset="0"/>
                      </a:endParaRPr>
                    </a:p>
                  </a:txBody>
                  <a:tcPr/>
                </a:tc>
                <a:extLst>
                  <a:ext uri="{0D108BD9-81ED-4DB2-BD59-A6C34878D82A}">
                    <a16:rowId xmlns:a16="http://schemas.microsoft.com/office/drawing/2014/main" val="3175789470"/>
                  </a:ext>
                </a:extLst>
              </a:tr>
              <a:tr h="664134">
                <a:tc>
                  <a:txBody>
                    <a:bodyPr/>
                    <a:lstStyle/>
                    <a:p>
                      <a:r>
                        <a:rPr lang="en-US" dirty="0" smtClean="0">
                          <a:latin typeface="Lato" panose="020B0604020202020204" charset="0"/>
                        </a:rPr>
                        <a:t>The performance of an abstract class is fast.</a:t>
                      </a:r>
                      <a:endParaRPr lang="en-US" dirty="0">
                        <a:latin typeface="Lato" panose="020B0604020202020204" charset="0"/>
                      </a:endParaRPr>
                    </a:p>
                  </a:txBody>
                  <a:tcPr/>
                </a:tc>
                <a:tc>
                  <a:txBody>
                    <a:bodyPr/>
                    <a:lstStyle/>
                    <a:p>
                      <a:r>
                        <a:rPr lang="en-US" dirty="0" smtClean="0">
                          <a:latin typeface="Lato" panose="020B0604020202020204" charset="0"/>
                        </a:rPr>
                        <a:t>The performance of interface is slow because it requires time to search actual method in the corresponding class.</a:t>
                      </a:r>
                      <a:endParaRPr lang="en-US" dirty="0">
                        <a:latin typeface="Lato" panose="020B0604020202020204" charset="0"/>
                      </a:endParaRPr>
                    </a:p>
                  </a:txBody>
                  <a:tcPr/>
                </a:tc>
                <a:extLst>
                  <a:ext uri="{0D108BD9-81ED-4DB2-BD59-A6C34878D82A}">
                    <a16:rowId xmlns:a16="http://schemas.microsoft.com/office/drawing/2014/main" val="1059465306"/>
                  </a:ext>
                </a:extLst>
              </a:tr>
            </a:tbl>
          </a:graphicData>
        </a:graphic>
      </p:graphicFrame>
    </p:spTree>
    <p:extLst>
      <p:ext uri="{BB962C8B-B14F-4D97-AF65-F5344CB8AC3E}">
        <p14:creationId xmlns:p14="http://schemas.microsoft.com/office/powerpoint/2010/main" val="3679233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996901" y="0"/>
            <a:ext cx="7459579" cy="585216"/>
          </a:xfrm>
          <a:prstGeom prst="rect">
            <a:avLst/>
          </a:prstGeom>
          <a:noFill/>
          <a:ln>
            <a:noFill/>
          </a:ln>
        </p:spPr>
      </p:pic>
      <p:sp>
        <p:nvSpPr>
          <p:cNvPr id="75" name="Google Shape;75;p17"/>
          <p:cNvSpPr txBox="1"/>
          <p:nvPr/>
        </p:nvSpPr>
        <p:spPr>
          <a:xfrm>
            <a:off x="1560667" y="13425"/>
            <a:ext cx="5747073"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Difference between Abstract Class and Interface</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2446793"/>
          </a:xfrm>
          <a:prstGeom prst="rect">
            <a:avLst/>
          </a:prstGeom>
          <a:noFill/>
          <a:ln>
            <a:noFill/>
          </a:ln>
        </p:spPr>
        <p:txBody>
          <a:bodyPr spcFirstLastPara="1" wrap="square" lIns="91425" tIns="91425" rIns="91425" bIns="91425" anchor="t" anchorCtr="0">
            <a:spAutoFit/>
          </a:bodyPr>
          <a:lstStyle/>
          <a:p>
            <a:pPr lvl="0">
              <a:lnSpc>
                <a:spcPct val="150000"/>
              </a:lnSpc>
              <a:buClr>
                <a:schemeClr val="accent4">
                  <a:lumMod val="75000"/>
                </a:schemeClr>
              </a:buClr>
              <a:buSzPct val="80000"/>
            </a:pPr>
            <a:r>
              <a:rPr lang="en-US" b="1" dirty="0" smtClean="0">
                <a:solidFill>
                  <a:srgbClr val="222222"/>
                </a:solidFill>
                <a:latin typeface="Lato"/>
                <a:ea typeface="Lato"/>
                <a:cs typeface="Lato"/>
                <a:sym typeface="Lato"/>
              </a:rPr>
              <a:t/>
            </a:r>
            <a:br>
              <a:rPr lang="en-US" b="1" dirty="0" smtClean="0">
                <a:solidFill>
                  <a:srgbClr val="222222"/>
                </a:solidFill>
                <a:latin typeface="Lato"/>
                <a:ea typeface="Lato"/>
                <a:cs typeface="Lato"/>
                <a:sym typeface="Lato"/>
              </a:rPr>
            </a:b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67982969"/>
              </p:ext>
            </p:extLst>
          </p:nvPr>
        </p:nvGraphicFramePr>
        <p:xfrm>
          <a:off x="515909" y="733514"/>
          <a:ext cx="8345218" cy="3795249"/>
        </p:xfrm>
        <a:graphic>
          <a:graphicData uri="http://schemas.openxmlformats.org/drawingml/2006/table">
            <a:tbl>
              <a:tblPr firstRow="1" bandRow="1">
                <a:tableStyleId>{5C22544A-7EE6-4342-B048-85BDC9FD1C3A}</a:tableStyleId>
              </a:tblPr>
              <a:tblGrid>
                <a:gridCol w="4172609">
                  <a:extLst>
                    <a:ext uri="{9D8B030D-6E8A-4147-A177-3AD203B41FA5}">
                      <a16:colId xmlns:a16="http://schemas.microsoft.com/office/drawing/2014/main" val="116378460"/>
                    </a:ext>
                  </a:extLst>
                </a:gridCol>
                <a:gridCol w="4172609">
                  <a:extLst>
                    <a:ext uri="{9D8B030D-6E8A-4147-A177-3AD203B41FA5}">
                      <a16:colId xmlns:a16="http://schemas.microsoft.com/office/drawing/2014/main" val="2719973194"/>
                    </a:ext>
                  </a:extLst>
                </a:gridCol>
              </a:tblGrid>
              <a:tr h="476915">
                <a:tc>
                  <a:txBody>
                    <a:bodyPr/>
                    <a:lstStyle/>
                    <a:p>
                      <a:pPr algn="ctr"/>
                      <a:r>
                        <a:rPr lang="en-US" dirty="0" smtClean="0">
                          <a:latin typeface="Lato" panose="020B0604020202020204" charset="0"/>
                        </a:rPr>
                        <a:t>Abstract Class</a:t>
                      </a:r>
                      <a:endParaRPr lang="en-US" dirty="0">
                        <a:latin typeface="Lato" panose="020B0604020202020204" charset="0"/>
                      </a:endParaRPr>
                    </a:p>
                  </a:txBody>
                  <a:tcPr/>
                </a:tc>
                <a:tc>
                  <a:txBody>
                    <a:bodyPr/>
                    <a:lstStyle/>
                    <a:p>
                      <a:pPr algn="ctr"/>
                      <a:r>
                        <a:rPr lang="en-US" dirty="0" smtClean="0">
                          <a:latin typeface="Lato" panose="020B0604020202020204" charset="0"/>
                        </a:rPr>
                        <a:t>Interface</a:t>
                      </a:r>
                      <a:endParaRPr lang="en-US" dirty="0">
                        <a:latin typeface="Lato" panose="020B0604020202020204" charset="0"/>
                      </a:endParaRPr>
                    </a:p>
                  </a:txBody>
                  <a:tcPr/>
                </a:tc>
                <a:extLst>
                  <a:ext uri="{0D108BD9-81ED-4DB2-BD59-A6C34878D82A}">
                    <a16:rowId xmlns:a16="http://schemas.microsoft.com/office/drawing/2014/main" val="1632854141"/>
                  </a:ext>
                </a:extLst>
              </a:tr>
              <a:tr h="415932">
                <a:tc>
                  <a:txBody>
                    <a:bodyPr/>
                    <a:lstStyle/>
                    <a:p>
                      <a:r>
                        <a:rPr lang="en-US" dirty="0" smtClean="0">
                          <a:latin typeface="Lato" panose="020B0604020202020204" charset="0"/>
                        </a:rPr>
                        <a:t>It is used to implement the core identity of class.</a:t>
                      </a:r>
                      <a:endParaRPr lang="en-US" dirty="0">
                        <a:latin typeface="Lato" panose="020B0604020202020204" charset="0"/>
                      </a:endParaRPr>
                    </a:p>
                  </a:txBody>
                  <a:tcPr/>
                </a:tc>
                <a:tc>
                  <a:txBody>
                    <a:bodyPr/>
                    <a:lstStyle/>
                    <a:p>
                      <a:r>
                        <a:rPr lang="en-US" dirty="0" smtClean="0">
                          <a:latin typeface="Lato" panose="020B0604020202020204" charset="0"/>
                        </a:rPr>
                        <a:t>It is used to implement peripheral abilities of class.</a:t>
                      </a:r>
                      <a:endParaRPr lang="en-US" dirty="0">
                        <a:latin typeface="Lato" panose="020B0604020202020204" charset="0"/>
                      </a:endParaRPr>
                    </a:p>
                  </a:txBody>
                  <a:tcPr/>
                </a:tc>
                <a:extLst>
                  <a:ext uri="{0D108BD9-81ED-4DB2-BD59-A6C34878D82A}">
                    <a16:rowId xmlns:a16="http://schemas.microsoft.com/office/drawing/2014/main" val="4188088602"/>
                  </a:ext>
                </a:extLst>
              </a:tr>
              <a:tr h="470428">
                <a:tc>
                  <a:txBody>
                    <a:bodyPr/>
                    <a:lstStyle/>
                    <a:p>
                      <a:r>
                        <a:rPr lang="en-US" dirty="0" smtClean="0">
                          <a:latin typeface="Lato" panose="020B0604020202020204" charset="0"/>
                        </a:rPr>
                        <a:t>A class can only use one abstract class.</a:t>
                      </a:r>
                      <a:endParaRPr lang="en-US" dirty="0">
                        <a:latin typeface="Lato" panose="020B0604020202020204" charset="0"/>
                      </a:endParaRPr>
                    </a:p>
                  </a:txBody>
                  <a:tcPr/>
                </a:tc>
                <a:tc>
                  <a:txBody>
                    <a:bodyPr/>
                    <a:lstStyle/>
                    <a:p>
                      <a:r>
                        <a:rPr lang="en-US" dirty="0" smtClean="0">
                          <a:latin typeface="Lato" panose="020B0604020202020204" charset="0"/>
                        </a:rPr>
                        <a:t>A class can use multiple interface.</a:t>
                      </a:r>
                      <a:endParaRPr lang="en-US" dirty="0">
                        <a:latin typeface="Lato" panose="020B0604020202020204" charset="0"/>
                      </a:endParaRPr>
                    </a:p>
                  </a:txBody>
                  <a:tcPr/>
                </a:tc>
                <a:extLst>
                  <a:ext uri="{0D108BD9-81ED-4DB2-BD59-A6C34878D82A}">
                    <a16:rowId xmlns:a16="http://schemas.microsoft.com/office/drawing/2014/main" val="1630518562"/>
                  </a:ext>
                </a:extLst>
              </a:tr>
              <a:tr h="276723">
                <a:tc>
                  <a:txBody>
                    <a:bodyPr/>
                    <a:lstStyle/>
                    <a:p>
                      <a:r>
                        <a:rPr lang="en-US" dirty="0" smtClean="0">
                          <a:latin typeface="Lato" panose="020B0604020202020204" charset="0"/>
                        </a:rPr>
                        <a:t>If many implementations are of the same kind and use common behavior, then it is superior to use abstract class.</a:t>
                      </a:r>
                      <a:endParaRPr lang="en-US" dirty="0">
                        <a:latin typeface="Lato" panose="020B0604020202020204" charset="0"/>
                      </a:endParaRPr>
                    </a:p>
                  </a:txBody>
                  <a:tcPr/>
                </a:tc>
                <a:tc>
                  <a:txBody>
                    <a:bodyPr/>
                    <a:lstStyle/>
                    <a:p>
                      <a:r>
                        <a:rPr lang="en-US" dirty="0" smtClean="0">
                          <a:latin typeface="Lato" panose="020B0604020202020204" charset="0"/>
                        </a:rPr>
                        <a:t>If many implementations only share methods, then it is superior to use Interface.</a:t>
                      </a:r>
                      <a:endParaRPr lang="en-US" dirty="0">
                        <a:latin typeface="Lato" panose="020B0604020202020204" charset="0"/>
                      </a:endParaRPr>
                    </a:p>
                  </a:txBody>
                  <a:tcPr/>
                </a:tc>
                <a:extLst>
                  <a:ext uri="{0D108BD9-81ED-4DB2-BD59-A6C34878D82A}">
                    <a16:rowId xmlns:a16="http://schemas.microsoft.com/office/drawing/2014/main" val="1032554291"/>
                  </a:ext>
                </a:extLst>
              </a:tr>
              <a:tr h="470428">
                <a:tc>
                  <a:txBody>
                    <a:bodyPr/>
                    <a:lstStyle/>
                    <a:p>
                      <a:r>
                        <a:rPr lang="en-US" dirty="0" smtClean="0">
                          <a:latin typeface="Lato" panose="020B0604020202020204" charset="0"/>
                        </a:rPr>
                        <a:t>Abstract class can contain methods, fields, constants, etc.</a:t>
                      </a:r>
                      <a:endParaRPr lang="en-US" dirty="0">
                        <a:latin typeface="Lato" panose="020B0604020202020204" charset="0"/>
                      </a:endParaRPr>
                    </a:p>
                  </a:txBody>
                  <a:tcPr/>
                </a:tc>
                <a:tc>
                  <a:txBody>
                    <a:bodyPr/>
                    <a:lstStyle/>
                    <a:p>
                      <a:r>
                        <a:rPr lang="en-US" dirty="0" smtClean="0">
                          <a:latin typeface="Lato" panose="020B0604020202020204" charset="0"/>
                        </a:rPr>
                        <a:t>Interface can only contains methods, properties, indexers, events.</a:t>
                      </a:r>
                      <a:endParaRPr lang="en-US" dirty="0">
                        <a:latin typeface="Lato" panose="020B0604020202020204" charset="0"/>
                      </a:endParaRPr>
                    </a:p>
                  </a:txBody>
                  <a:tcPr/>
                </a:tc>
                <a:extLst>
                  <a:ext uri="{0D108BD9-81ED-4DB2-BD59-A6C34878D82A}">
                    <a16:rowId xmlns:a16="http://schemas.microsoft.com/office/drawing/2014/main" val="563659421"/>
                  </a:ext>
                </a:extLst>
              </a:tr>
              <a:tr h="470428">
                <a:tc>
                  <a:txBody>
                    <a:bodyPr/>
                    <a:lstStyle/>
                    <a:p>
                      <a:r>
                        <a:rPr lang="en-US" dirty="0" smtClean="0">
                          <a:latin typeface="Lato" panose="020B0604020202020204" charset="0"/>
                        </a:rPr>
                        <a:t>The keyword “:” can be used for implementing the Abstract class.</a:t>
                      </a:r>
                      <a:endParaRPr lang="en-US" dirty="0">
                        <a:latin typeface="Lato" panose="020B0604020202020204" charset="0"/>
                      </a:endParaRPr>
                    </a:p>
                  </a:txBody>
                  <a:tcPr/>
                </a:tc>
                <a:tc>
                  <a:txBody>
                    <a:bodyPr/>
                    <a:lstStyle/>
                    <a:p>
                      <a:r>
                        <a:rPr lang="en-US" dirty="0" smtClean="0">
                          <a:latin typeface="Lato" panose="020B0604020202020204" charset="0"/>
                        </a:rPr>
                        <a:t>The keyword “:” and “,” can be used for implementing the Interface.</a:t>
                      </a:r>
                      <a:endParaRPr lang="en-US" dirty="0">
                        <a:latin typeface="Lato" panose="020B0604020202020204" charset="0"/>
                      </a:endParaRPr>
                    </a:p>
                  </a:txBody>
                  <a:tcPr/>
                </a:tc>
                <a:extLst>
                  <a:ext uri="{0D108BD9-81ED-4DB2-BD59-A6C34878D82A}">
                    <a16:rowId xmlns:a16="http://schemas.microsoft.com/office/drawing/2014/main" val="3175789470"/>
                  </a:ext>
                </a:extLst>
              </a:tr>
              <a:tr h="664134">
                <a:tc>
                  <a:txBody>
                    <a:bodyPr/>
                    <a:lstStyle/>
                    <a:p>
                      <a:r>
                        <a:rPr lang="en-US" dirty="0" smtClean="0">
                          <a:latin typeface="Lato" panose="020B0604020202020204" charset="0"/>
                        </a:rPr>
                        <a:t>It can be fully, partially or not implemented.</a:t>
                      </a:r>
                      <a:endParaRPr lang="en-US" dirty="0">
                        <a:latin typeface="Lato" panose="020B0604020202020204" charset="0"/>
                      </a:endParaRPr>
                    </a:p>
                  </a:txBody>
                  <a:tcPr/>
                </a:tc>
                <a:tc>
                  <a:txBody>
                    <a:bodyPr/>
                    <a:lstStyle/>
                    <a:p>
                      <a:r>
                        <a:rPr lang="en-US" dirty="0" smtClean="0">
                          <a:latin typeface="Lato" panose="020B0604020202020204" charset="0"/>
                        </a:rPr>
                        <a:t>It should be fully implemented.</a:t>
                      </a:r>
                      <a:endParaRPr lang="en-US" dirty="0">
                        <a:latin typeface="Lato" panose="020B0604020202020204" charset="0"/>
                      </a:endParaRPr>
                    </a:p>
                  </a:txBody>
                  <a:tcPr/>
                </a:tc>
                <a:extLst>
                  <a:ext uri="{0D108BD9-81ED-4DB2-BD59-A6C34878D82A}">
                    <a16:rowId xmlns:a16="http://schemas.microsoft.com/office/drawing/2014/main" val="1059465306"/>
                  </a:ext>
                </a:extLst>
              </a:tr>
            </a:tbl>
          </a:graphicData>
        </a:graphic>
      </p:graphicFrame>
    </p:spTree>
    <p:extLst>
      <p:ext uri="{BB962C8B-B14F-4D97-AF65-F5344CB8AC3E}">
        <p14:creationId xmlns:p14="http://schemas.microsoft.com/office/powerpoint/2010/main" val="411380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87"/>
        <p:cNvGrpSpPr/>
        <p:nvPr/>
      </p:nvGrpSpPr>
      <p:grpSpPr>
        <a:xfrm>
          <a:off x="0" y="0"/>
          <a:ext cx="0" cy="0"/>
          <a:chOff x="0" y="0"/>
          <a:chExt cx="0" cy="0"/>
        </a:xfrm>
      </p:grpSpPr>
      <p:sp>
        <p:nvSpPr>
          <p:cNvPr id="88" name="Google Shape;88;p19"/>
          <p:cNvSpPr txBox="1"/>
          <p:nvPr/>
        </p:nvSpPr>
        <p:spPr>
          <a:xfrm>
            <a:off x="25" y="2153650"/>
            <a:ext cx="9144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chemeClr val="lt1"/>
                </a:solidFill>
                <a:latin typeface="Arial"/>
                <a:ea typeface="Arial"/>
                <a:cs typeface="Arial"/>
                <a:sym typeface="Arial"/>
              </a:rPr>
              <a:t>Thank you</a:t>
            </a:r>
            <a:endParaRPr sz="3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65"/>
        <p:cNvGrpSpPr/>
        <p:nvPr/>
      </p:nvGrpSpPr>
      <p:grpSpPr>
        <a:xfrm>
          <a:off x="0" y="0"/>
          <a:ext cx="0" cy="0"/>
          <a:chOff x="0" y="0"/>
          <a:chExt cx="0" cy="0"/>
        </a:xfrm>
      </p:grpSpPr>
      <p:pic>
        <p:nvPicPr>
          <p:cNvPr id="66" name="Google Shape;66;p16"/>
          <p:cNvPicPr preferRelativeResize="0"/>
          <p:nvPr/>
        </p:nvPicPr>
        <p:blipFill rotWithShape="1">
          <a:blip r:embed="rId3">
            <a:alphaModFix/>
          </a:blip>
          <a:srcRect t="139" b="139"/>
          <a:stretch/>
        </p:blipFill>
        <p:spPr>
          <a:xfrm>
            <a:off x="0" y="0"/>
            <a:ext cx="9143996" cy="5143501"/>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chemeClr val="lt1"/>
                </a:solidFill>
                <a:latin typeface="Lato"/>
                <a:ea typeface="Lato"/>
                <a:cs typeface="Lato"/>
                <a:sym typeface="Lato"/>
              </a:rPr>
              <a:t>In this session</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94875" y="756732"/>
            <a:ext cx="6819600" cy="140035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rgbClr val="222222"/>
                </a:solidFill>
                <a:latin typeface="Lato"/>
                <a:ea typeface="Lato"/>
                <a:cs typeface="Lato"/>
                <a:sym typeface="Lato"/>
              </a:rPr>
              <a:t>What we are learning in this </a:t>
            </a:r>
            <a:r>
              <a:rPr lang="en" sz="1600" b="1" i="0" u="none" strike="noStrike" cap="none" dirty="0" smtClean="0">
                <a:solidFill>
                  <a:srgbClr val="222222"/>
                </a:solidFill>
                <a:latin typeface="Lato"/>
                <a:ea typeface="Lato"/>
                <a:cs typeface="Lato"/>
                <a:sym typeface="Lato"/>
              </a:rPr>
              <a:t>session</a:t>
            </a:r>
            <a:endParaRPr lang="en" sz="1600" b="1" dirty="0">
              <a:solidFill>
                <a:srgbClr val="222222"/>
              </a:solidFill>
              <a:latin typeface="Lato"/>
              <a:ea typeface="Lato"/>
              <a:cs typeface="Lato"/>
              <a:sym typeface="Lato"/>
            </a:endParaRP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i="0" u="none" strike="noStrike" cap="none" dirty="0" smtClean="0">
                <a:solidFill>
                  <a:srgbClr val="222222"/>
                </a:solidFill>
                <a:latin typeface="Lato"/>
                <a:ea typeface="Lato"/>
                <a:cs typeface="Lato"/>
                <a:sym typeface="Lato"/>
              </a:rPr>
              <a:t>Inheritance</a:t>
            </a:r>
            <a:endParaRPr lang="en-US" i="0" u="none" strike="noStrike" cap="none" dirty="0" smtClean="0">
              <a:solidFill>
                <a:srgbClr val="222222"/>
              </a:solidFill>
              <a:latin typeface="Lato"/>
              <a:ea typeface="Lato"/>
              <a:cs typeface="Lato"/>
              <a:sym typeface="Lato"/>
            </a:endParaRP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dirty="0" smtClean="0">
                <a:solidFill>
                  <a:srgbClr val="222222"/>
                </a:solidFill>
                <a:latin typeface="Lato"/>
                <a:ea typeface="Lato"/>
                <a:cs typeface="Lato"/>
                <a:sym typeface="Lato"/>
              </a:rPr>
              <a:t>Polymorphism</a:t>
            </a: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dirty="0" smtClean="0">
                <a:solidFill>
                  <a:srgbClr val="222222"/>
                </a:solidFill>
                <a:latin typeface="Lato"/>
                <a:ea typeface="Lato"/>
                <a:cs typeface="Lato"/>
                <a:sym typeface="Lato"/>
              </a:rPr>
              <a:t>Abstraction</a:t>
            </a:r>
            <a:endParaRPr lang="en-US" dirty="0" smtClean="0">
              <a:solidFill>
                <a:srgbClr val="222222"/>
              </a:solidFill>
              <a:latin typeface="Lato"/>
              <a:ea typeface="Lato"/>
              <a:cs typeface="Lato"/>
              <a:sym typeface="Lato"/>
            </a:endParaRPr>
          </a:p>
        </p:txBody>
      </p:sp>
    </p:spTree>
    <p:extLst>
      <p:ext uri="{BB962C8B-B14F-4D97-AF65-F5344CB8AC3E}">
        <p14:creationId xmlns:p14="http://schemas.microsoft.com/office/powerpoint/2010/main" val="298832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82"/>
        <p:cNvGrpSpPr/>
        <p:nvPr/>
      </p:nvGrpSpPr>
      <p:grpSpPr>
        <a:xfrm>
          <a:off x="0" y="0"/>
          <a:ext cx="0" cy="0"/>
          <a:chOff x="0" y="0"/>
          <a:chExt cx="0" cy="0"/>
        </a:xfrm>
      </p:grpSpPr>
      <p:sp>
        <p:nvSpPr>
          <p:cNvPr id="83" name="Google Shape;83;p18"/>
          <p:cNvSpPr txBox="1"/>
          <p:nvPr/>
        </p:nvSpPr>
        <p:spPr>
          <a:xfrm>
            <a:off x="25" y="2153650"/>
            <a:ext cx="9144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chemeClr val="lt1"/>
                </a:solidFill>
                <a:latin typeface="Arial"/>
                <a:ea typeface="Arial"/>
                <a:cs typeface="Arial"/>
                <a:sym typeface="Arial"/>
              </a:rPr>
              <a:t>Let’s Start</a:t>
            </a:r>
            <a:endParaRPr sz="3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Inheritance</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63390" y="704505"/>
            <a:ext cx="8724434" cy="4385786"/>
          </a:xfrm>
          <a:prstGeom prst="rect">
            <a:avLst/>
          </a:prstGeom>
          <a:noFill/>
          <a:ln>
            <a:noFill/>
          </a:ln>
        </p:spPr>
        <p:txBody>
          <a:bodyPr spcFirstLastPara="1" wrap="square" lIns="91425" tIns="91425" rIns="91425" bIns="91425" anchor="t" anchorCtr="0">
            <a:spAutoFit/>
          </a:bodyPr>
          <a:lstStyle/>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In object-oriented programming, inheritance is another type of relationship between classes. Inheritance is a mechanism of reusing the functionalities of one class into another related class.</a:t>
            </a:r>
          </a:p>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Inheritance is referred to as "is a" relationship. In the real world example, a customer is a person. In the same way, a student is a person and an employee is also a person. They all have some common things, for example, they all have a first name, middle name, and last name.</a:t>
            </a:r>
          </a:p>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To translate this into object-oriented programming, we can create the Person class with first name, middle name, and last name properties and inherit the Customer, Student, and Employee classes from the Person class. That way we don't need to create the same properties in all classes and avoid the violation of the DRY (Do not Repeat Yourself) principle.</a:t>
            </a:r>
          </a:p>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Note that the inheritance can only be used with related classes where they should have some common behaviors and perfectly substitutable</a:t>
            </a:r>
            <a:r>
              <a:rPr lang="en-US" dirty="0" smtClean="0">
                <a:solidFill>
                  <a:srgbClr val="222222"/>
                </a:solidFill>
                <a:latin typeface="Lato"/>
                <a:ea typeface="Lato"/>
                <a:cs typeface="Lato"/>
                <a:sym typeface="Lato"/>
              </a:rPr>
              <a:t>.</a:t>
            </a: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spTree>
    <p:extLst>
      <p:ext uri="{BB962C8B-B14F-4D97-AF65-F5344CB8AC3E}">
        <p14:creationId xmlns:p14="http://schemas.microsoft.com/office/powerpoint/2010/main" val="319944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219" name="Google Shape;219;p26"/>
          <p:cNvPicPr preferRelativeResize="0"/>
          <p:nvPr/>
        </p:nvPicPr>
        <p:blipFill rotWithShape="1">
          <a:blip r:embed="rId3">
            <a:alphaModFix/>
          </a:blip>
          <a:srcRect/>
          <a:stretch/>
        </p:blipFill>
        <p:spPr>
          <a:xfrm>
            <a:off x="0" y="4774041"/>
            <a:ext cx="9144000" cy="369454"/>
          </a:xfrm>
          <a:prstGeom prst="rect">
            <a:avLst/>
          </a:prstGeom>
          <a:noFill/>
          <a:ln>
            <a:noFill/>
          </a:ln>
        </p:spPr>
      </p:pic>
      <p:sp>
        <p:nvSpPr>
          <p:cNvPr id="220" name="Google Shape;220;p26"/>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221" name="Google Shape;221;p26"/>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222" name="Google Shape;222;p26"/>
          <p:cNvPicPr preferRelativeResize="0"/>
          <p:nvPr/>
        </p:nvPicPr>
        <p:blipFill rotWithShape="1">
          <a:blip r:embed="rId4">
            <a:alphaModFix/>
          </a:blip>
          <a:srcRect/>
          <a:stretch/>
        </p:blipFill>
        <p:spPr>
          <a:xfrm>
            <a:off x="1494754" y="0"/>
            <a:ext cx="6151128" cy="585216"/>
          </a:xfrm>
          <a:prstGeom prst="rect">
            <a:avLst/>
          </a:prstGeom>
          <a:noFill/>
          <a:ln>
            <a:noFill/>
          </a:ln>
        </p:spPr>
      </p:pic>
      <p:sp>
        <p:nvSpPr>
          <p:cNvPr id="223" name="Google Shape;223;p26"/>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a:solidFill>
                  <a:schemeClr val="lt1"/>
                </a:solidFill>
                <a:latin typeface="Lato"/>
                <a:ea typeface="Lato"/>
                <a:cs typeface="Lato"/>
                <a:sym typeface="Lato"/>
              </a:rPr>
              <a:t>Inheritance</a:t>
            </a:r>
            <a:endParaRPr sz="2000" b="1" i="0" u="none" strike="noStrike" cap="none">
              <a:solidFill>
                <a:schemeClr val="lt1"/>
              </a:solidFill>
              <a:latin typeface="Lato"/>
              <a:ea typeface="Lato"/>
              <a:cs typeface="Lato"/>
              <a:sym typeface="Lato"/>
            </a:endParaRPr>
          </a:p>
        </p:txBody>
      </p:sp>
      <p:pic>
        <p:nvPicPr>
          <p:cNvPr id="224" name="Google Shape;224;p26"/>
          <p:cNvPicPr preferRelativeResize="0"/>
          <p:nvPr/>
        </p:nvPicPr>
        <p:blipFill>
          <a:blip r:embed="rId5">
            <a:alphaModFix/>
          </a:blip>
          <a:stretch>
            <a:fillRect/>
          </a:stretch>
        </p:blipFill>
        <p:spPr>
          <a:xfrm>
            <a:off x="281000" y="1053475"/>
            <a:ext cx="4138600" cy="2054250"/>
          </a:xfrm>
          <a:prstGeom prst="rect">
            <a:avLst/>
          </a:prstGeom>
          <a:noFill/>
          <a:ln>
            <a:noFill/>
          </a:ln>
        </p:spPr>
      </p:pic>
      <p:sp>
        <p:nvSpPr>
          <p:cNvPr id="225" name="Google Shape;225;p26"/>
          <p:cNvSpPr txBox="1"/>
          <p:nvPr/>
        </p:nvSpPr>
        <p:spPr>
          <a:xfrm>
            <a:off x="225000" y="3361075"/>
            <a:ext cx="4347000" cy="8313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
                <a:solidFill>
                  <a:srgbClr val="222222"/>
                </a:solidFill>
                <a:latin typeface="Lato"/>
                <a:ea typeface="Lato"/>
                <a:cs typeface="Lato"/>
                <a:sym typeface="Lato"/>
              </a:rPr>
              <a:t>In C#, use the : symbol to inherit a class from another class. For example, the following Employee class inherits from the Person class in C#.</a:t>
            </a:r>
            <a:endParaRPr i="0" u="none" strike="noStrike" cap="none">
              <a:solidFill>
                <a:srgbClr val="222222"/>
              </a:solidFill>
              <a:latin typeface="Lato"/>
              <a:ea typeface="Lato"/>
              <a:cs typeface="Lato"/>
              <a:sym typeface="Lato"/>
            </a:endParaRPr>
          </a:p>
        </p:txBody>
      </p:sp>
      <p:pic>
        <p:nvPicPr>
          <p:cNvPr id="226" name="Google Shape;226;p26"/>
          <p:cNvPicPr preferRelativeResize="0"/>
          <p:nvPr/>
        </p:nvPicPr>
        <p:blipFill rotWithShape="1">
          <a:blip r:embed="rId6">
            <a:alphaModFix/>
          </a:blip>
          <a:srcRect/>
          <a:stretch/>
        </p:blipFill>
        <p:spPr>
          <a:xfrm>
            <a:off x="171892" y="3510837"/>
            <a:ext cx="61722" cy="109728"/>
          </a:xfrm>
          <a:prstGeom prst="rect">
            <a:avLst/>
          </a:prstGeom>
          <a:noFill/>
          <a:ln>
            <a:noFill/>
          </a:ln>
        </p:spPr>
      </p:pic>
      <p:cxnSp>
        <p:nvCxnSpPr>
          <p:cNvPr id="227" name="Google Shape;227;p26"/>
          <p:cNvCxnSpPr/>
          <p:nvPr/>
        </p:nvCxnSpPr>
        <p:spPr>
          <a:xfrm>
            <a:off x="4636900" y="944625"/>
            <a:ext cx="11100" cy="3485700"/>
          </a:xfrm>
          <a:prstGeom prst="straightConnector1">
            <a:avLst/>
          </a:prstGeom>
          <a:noFill/>
          <a:ln w="9525" cap="flat" cmpd="sng">
            <a:solidFill>
              <a:schemeClr val="dk2"/>
            </a:solidFill>
            <a:prstDash val="solid"/>
            <a:round/>
            <a:headEnd type="none" w="med" len="med"/>
            <a:tailEnd type="none" w="med" len="med"/>
          </a:ln>
        </p:spPr>
      </p:cxnSp>
      <p:sp>
        <p:nvSpPr>
          <p:cNvPr id="228" name="Google Shape;228;p26"/>
          <p:cNvSpPr txBox="1"/>
          <p:nvPr/>
        </p:nvSpPr>
        <p:spPr>
          <a:xfrm>
            <a:off x="4797000" y="998875"/>
            <a:ext cx="43470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 b="1">
                <a:solidFill>
                  <a:srgbClr val="222222"/>
                </a:solidFill>
                <a:latin typeface="Lato"/>
                <a:ea typeface="Lato"/>
                <a:cs typeface="Lato"/>
                <a:sym typeface="Lato"/>
              </a:rPr>
              <a:t>Example: Class Inheritance in C#</a:t>
            </a:r>
            <a:endParaRPr b="1" i="0" u="none" strike="noStrike" cap="none">
              <a:solidFill>
                <a:srgbClr val="222222"/>
              </a:solidFill>
              <a:latin typeface="Lato"/>
              <a:ea typeface="Lato"/>
              <a:cs typeface="Lato"/>
              <a:sym typeface="Lato"/>
            </a:endParaRPr>
          </a:p>
        </p:txBody>
      </p:sp>
      <p:pic>
        <p:nvPicPr>
          <p:cNvPr id="229" name="Google Shape;229;p26"/>
          <p:cNvPicPr preferRelativeResize="0"/>
          <p:nvPr/>
        </p:nvPicPr>
        <p:blipFill rotWithShape="1">
          <a:blip r:embed="rId6">
            <a:alphaModFix/>
          </a:blip>
          <a:srcRect/>
          <a:stretch/>
        </p:blipFill>
        <p:spPr>
          <a:xfrm>
            <a:off x="4743892" y="1148637"/>
            <a:ext cx="61722" cy="109728"/>
          </a:xfrm>
          <a:prstGeom prst="rect">
            <a:avLst/>
          </a:prstGeom>
          <a:noFill/>
          <a:ln>
            <a:noFill/>
          </a:ln>
        </p:spPr>
      </p:pic>
      <p:sp>
        <p:nvSpPr>
          <p:cNvPr id="230" name="Google Shape;230;p26"/>
          <p:cNvSpPr txBox="1"/>
          <p:nvPr/>
        </p:nvSpPr>
        <p:spPr>
          <a:xfrm>
            <a:off x="4854200" y="1399075"/>
            <a:ext cx="3982800" cy="2955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Lato"/>
                <a:ea typeface="Lato"/>
                <a:cs typeface="Lato"/>
                <a:sym typeface="Lato"/>
              </a:rPr>
              <a:t>class Person</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    public string FirstName { get; set; }</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    public string LastName { get; set; }</a:t>
            </a:r>
            <a:endParaRPr sz="1200" dirty="0">
              <a:latin typeface="Lato"/>
              <a:ea typeface="Lato"/>
              <a:cs typeface="Lato"/>
              <a:sym typeface="Lato"/>
            </a:endParaRPr>
          </a:p>
          <a:p>
            <a:pPr marL="0" lvl="0" indent="0" algn="l" rtl="0">
              <a:spcBef>
                <a:spcPts val="0"/>
              </a:spcBef>
              <a:spcAft>
                <a:spcPts val="0"/>
              </a:spcAft>
              <a:buNone/>
            </a:pP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    public string GetFullName(){ </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        return FirstName + " " + LastName;</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    }</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a:t>
            </a:r>
            <a:endParaRPr sz="1200" dirty="0">
              <a:latin typeface="Lato"/>
              <a:ea typeface="Lato"/>
              <a:cs typeface="Lato"/>
              <a:sym typeface="Lato"/>
            </a:endParaRPr>
          </a:p>
          <a:p>
            <a:pPr marL="0" lvl="0" indent="0" algn="l" rtl="0">
              <a:spcBef>
                <a:spcPts val="0"/>
              </a:spcBef>
              <a:spcAft>
                <a:spcPts val="0"/>
              </a:spcAft>
              <a:buNone/>
            </a:pP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class Employee : Person</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    public int EmployeeId { get; set; }</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    public string CompanyName { get; set; }   </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a:t>
            </a:r>
            <a:endParaRPr sz="1200" dirty="0">
              <a:latin typeface="Lato"/>
              <a:ea typeface="Lato"/>
              <a:cs typeface="Lato"/>
              <a:sym typeface="Lato"/>
            </a:endParaRPr>
          </a:p>
        </p:txBody>
      </p:sp>
    </p:spTree>
    <p:extLst>
      <p:ext uri="{BB962C8B-B14F-4D97-AF65-F5344CB8AC3E}">
        <p14:creationId xmlns:p14="http://schemas.microsoft.com/office/powerpoint/2010/main" val="124608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Inheritance</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63390" y="704505"/>
            <a:ext cx="8724434" cy="4062620"/>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In the above example, the Person class is called the base class or the parent class, and the Employee class is called the derived class or the child class.</a:t>
            </a:r>
          </a:p>
          <a:p>
            <a:pPr marL="285750" lvl="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a:ea typeface="Lato"/>
                <a:cs typeface="Lato"/>
                <a:sym typeface="Lato"/>
              </a:rPr>
              <a:t>The Employee class inherits from the Person class and so it automatically acquires all the public members of the Person class. It means even if the Employee class does not include </a:t>
            </a:r>
            <a:r>
              <a:rPr lang="en-US" dirty="0" err="1">
                <a:solidFill>
                  <a:srgbClr val="222222"/>
                </a:solidFill>
                <a:latin typeface="Lato"/>
                <a:ea typeface="Lato"/>
                <a:cs typeface="Lato"/>
                <a:sym typeface="Lato"/>
              </a:rPr>
              <a:t>FirstName</a:t>
            </a:r>
            <a:r>
              <a:rPr lang="en-US" dirty="0">
                <a:solidFill>
                  <a:srgbClr val="222222"/>
                </a:solidFill>
                <a:latin typeface="Lato"/>
                <a:ea typeface="Lato"/>
                <a:cs typeface="Lato"/>
                <a:sym typeface="Lato"/>
              </a:rPr>
              <a:t>, </a:t>
            </a:r>
            <a:r>
              <a:rPr lang="en-US" dirty="0" err="1">
                <a:solidFill>
                  <a:srgbClr val="222222"/>
                </a:solidFill>
                <a:latin typeface="Lato"/>
                <a:ea typeface="Lato"/>
                <a:cs typeface="Lato"/>
                <a:sym typeface="Lato"/>
              </a:rPr>
              <a:t>LastName</a:t>
            </a:r>
            <a:r>
              <a:rPr lang="en-US" dirty="0">
                <a:solidFill>
                  <a:srgbClr val="222222"/>
                </a:solidFill>
                <a:latin typeface="Lato"/>
                <a:ea typeface="Lato"/>
                <a:cs typeface="Lato"/>
                <a:sym typeface="Lato"/>
              </a:rPr>
              <a:t> properties and </a:t>
            </a:r>
            <a:r>
              <a:rPr lang="en-US" dirty="0" err="1">
                <a:solidFill>
                  <a:srgbClr val="222222"/>
                </a:solidFill>
                <a:latin typeface="Lato"/>
                <a:ea typeface="Lato"/>
                <a:cs typeface="Lato"/>
                <a:sym typeface="Lato"/>
              </a:rPr>
              <a:t>GetFullName</a:t>
            </a:r>
            <a:r>
              <a:rPr lang="en-US" dirty="0">
                <a:solidFill>
                  <a:srgbClr val="222222"/>
                </a:solidFill>
                <a:latin typeface="Lato"/>
                <a:ea typeface="Lato"/>
                <a:cs typeface="Lato"/>
                <a:sym typeface="Lato"/>
              </a:rPr>
              <a:t>() method, an object of the Employee class will have all the properties and methods of the Person class along with its own members.</a:t>
            </a: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b="1" dirty="0">
                <a:solidFill>
                  <a:srgbClr val="FF0000"/>
                </a:solidFill>
                <a:latin typeface="Lato"/>
                <a:ea typeface="Lato"/>
                <a:cs typeface="Lato"/>
                <a:sym typeface="Lato"/>
              </a:rPr>
              <a:t>Note: </a:t>
            </a:r>
            <a:r>
              <a:rPr lang="en-US" dirty="0">
                <a:solidFill>
                  <a:srgbClr val="FF0000"/>
                </a:solidFill>
                <a:latin typeface="Lato"/>
                <a:ea typeface="Lato"/>
                <a:cs typeface="Lato"/>
                <a:sym typeface="Lato"/>
              </a:rPr>
              <a:t>C# does not allow a class to inherit multiple classes. A class can only achieve multiple inheritance through interfaces.</a:t>
            </a:r>
          </a:p>
          <a:p>
            <a:pPr>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spTree>
    <p:extLst>
      <p:ext uri="{BB962C8B-B14F-4D97-AF65-F5344CB8AC3E}">
        <p14:creationId xmlns:p14="http://schemas.microsoft.com/office/powerpoint/2010/main" val="416252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Inheritance</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83297" y="618116"/>
            <a:ext cx="8724434" cy="5032117"/>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b="1" dirty="0">
                <a:solidFill>
                  <a:srgbClr val="222222"/>
                </a:solidFill>
                <a:latin typeface="Lato"/>
                <a:ea typeface="Lato"/>
                <a:cs typeface="Lato"/>
                <a:sym typeface="Lato"/>
              </a:rPr>
              <a:t>Constructors</a:t>
            </a:r>
            <a:r>
              <a:rPr lang="en-US" b="1" dirty="0" smtClean="0">
                <a:solidFill>
                  <a:srgbClr val="222222"/>
                </a:solidFill>
                <a:latin typeface="Lato"/>
                <a:ea typeface="Lato"/>
                <a:cs typeface="Lato"/>
                <a:sym typeface="Lato"/>
              </a:rPr>
              <a:t>:</a:t>
            </a:r>
            <a:br>
              <a:rPr lang="en-US" b="1" dirty="0" smtClean="0">
                <a:solidFill>
                  <a:srgbClr val="222222"/>
                </a:solidFill>
                <a:latin typeface="Lato"/>
                <a:ea typeface="Lato"/>
                <a:cs typeface="Lato"/>
                <a:sym typeface="Lato"/>
              </a:rPr>
            </a:br>
            <a:r>
              <a:rPr lang="en-US" dirty="0">
                <a:solidFill>
                  <a:srgbClr val="222222"/>
                </a:solidFill>
                <a:latin typeface="Lato"/>
                <a:ea typeface="Lato"/>
                <a:cs typeface="Lato"/>
                <a:sym typeface="Lato"/>
              </a:rPr>
              <a:t>Creating an object of the derived class will first call the constructor of the base class and then the derived class. If there are multiple levels of inheritance then the constructor of the first base class will be called and then the second base class and so on.</a:t>
            </a:r>
          </a:p>
          <a:p>
            <a:pPr marL="285750" indent="-285750">
              <a:lnSpc>
                <a:spcPct val="150000"/>
              </a:lnSpc>
              <a:buClr>
                <a:schemeClr val="accent4">
                  <a:lumMod val="75000"/>
                </a:schemeClr>
              </a:buClr>
              <a:buSzPct val="80000"/>
              <a:buFont typeface="Lato" panose="020B0604020202020204" charset="0"/>
              <a:buChar char="►"/>
            </a:pPr>
            <a:r>
              <a:rPr lang="en-US" b="1" dirty="0">
                <a:solidFill>
                  <a:srgbClr val="222222"/>
                </a:solidFill>
                <a:latin typeface="Lato"/>
                <a:ea typeface="Lato"/>
                <a:cs typeface="Lato"/>
                <a:sym typeface="Lato"/>
              </a:rPr>
              <a:t>Object Initialization</a:t>
            </a:r>
            <a:r>
              <a:rPr lang="en-US" b="1" dirty="0" smtClean="0">
                <a:solidFill>
                  <a:srgbClr val="222222"/>
                </a:solidFill>
                <a:latin typeface="Lato"/>
                <a:ea typeface="Lato"/>
                <a:cs typeface="Lato"/>
                <a:sym typeface="Lato"/>
              </a:rPr>
              <a:t>:</a:t>
            </a:r>
            <a:br>
              <a:rPr lang="en-US" b="1" dirty="0" smtClean="0">
                <a:solidFill>
                  <a:srgbClr val="222222"/>
                </a:solidFill>
                <a:latin typeface="Lato"/>
                <a:ea typeface="Lato"/>
                <a:cs typeface="Lato"/>
                <a:sym typeface="Lato"/>
              </a:rPr>
            </a:br>
            <a:r>
              <a:rPr lang="en-US" dirty="0">
                <a:solidFill>
                  <a:srgbClr val="222222"/>
                </a:solidFill>
                <a:latin typeface="Lato"/>
                <a:ea typeface="Lato"/>
                <a:cs typeface="Lato"/>
                <a:sym typeface="Lato"/>
              </a:rPr>
              <a:t>You can create an instance of the derived class and assign it to a variable of the base class or derived class. The instance's properties and methods are depending on the type of variable it is assigned to. Here, a type can be a class or an interface, or an abstract class.</a:t>
            </a:r>
          </a:p>
          <a:p>
            <a:pPr marL="285750" indent="-285750">
              <a:lnSpc>
                <a:spcPct val="150000"/>
              </a:lnSpc>
              <a:buClr>
                <a:schemeClr val="accent4">
                  <a:lumMod val="75000"/>
                </a:schemeClr>
              </a:buClr>
              <a:buSzPct val="80000"/>
              <a:buFont typeface="Lato" panose="020B0604020202020204" charset="0"/>
              <a:buChar char="►"/>
            </a:pPr>
            <a:r>
              <a:rPr lang="en-US" b="1" dirty="0">
                <a:solidFill>
                  <a:srgbClr val="222222"/>
                </a:solidFill>
                <a:latin typeface="Lato"/>
                <a:ea typeface="Lato"/>
                <a:cs typeface="Lato"/>
                <a:sym typeface="Lato"/>
              </a:rPr>
              <a:t>The following table list supported members based on a variable type and instance type.</a:t>
            </a:r>
            <a:endParaRPr lang="en-US" dirty="0">
              <a:solidFill>
                <a:srgbClr val="222222"/>
              </a:solidFill>
              <a:latin typeface="Lato"/>
              <a:ea typeface="Lato"/>
              <a:cs typeface="Lato"/>
              <a:sym typeface="Lato"/>
            </a:endParaRPr>
          </a:p>
          <a:p>
            <a:pPr marL="285750" lvl="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marL="285750" indent="-285750">
              <a:lnSpc>
                <a:spcPct val="150000"/>
              </a:lnSpc>
              <a:buClr>
                <a:schemeClr val="accent4">
                  <a:lumMod val="75000"/>
                </a:schemeClr>
              </a:buClr>
              <a:buSzPct val="80000"/>
              <a:buFont typeface="Lato" panose="020B0604020202020204" charset="0"/>
              <a:buChar char="►"/>
            </a:pP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8" name="Google Shape;285;p29"/>
          <p:cNvPicPr preferRelativeResize="0"/>
          <p:nvPr/>
        </p:nvPicPr>
        <p:blipFill>
          <a:blip r:embed="rId5">
            <a:alphaModFix/>
          </a:blip>
          <a:stretch>
            <a:fillRect/>
          </a:stretch>
        </p:blipFill>
        <p:spPr>
          <a:xfrm>
            <a:off x="813630" y="3613619"/>
            <a:ext cx="6748525" cy="985079"/>
          </a:xfrm>
          <a:prstGeom prst="rect">
            <a:avLst/>
          </a:prstGeom>
          <a:noFill/>
          <a:ln>
            <a:noFill/>
          </a:ln>
        </p:spPr>
      </p:pic>
    </p:spTree>
    <p:extLst>
      <p:ext uri="{BB962C8B-B14F-4D97-AF65-F5344CB8AC3E}">
        <p14:creationId xmlns:p14="http://schemas.microsoft.com/office/powerpoint/2010/main" val="272730035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1801</TotalTime>
  <Words>1676</Words>
  <Application>Microsoft Office PowerPoint</Application>
  <PresentationFormat>On-screen Show (16:9)</PresentationFormat>
  <Paragraphs>215</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Lato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Bacancy</cp:lastModifiedBy>
  <cp:revision>68</cp:revision>
  <dcterms:modified xsi:type="dcterms:W3CDTF">2025-02-04T05:38:42Z</dcterms:modified>
</cp:coreProperties>
</file>