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2" r:id="rId5"/>
    <p:sldId id="26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2" r:id="rId15"/>
    <p:sldId id="318" r:id="rId16"/>
    <p:sldId id="319" r:id="rId17"/>
    <p:sldId id="313" r:id="rId18"/>
    <p:sldId id="314" r:id="rId19"/>
    <p:sldId id="311" r:id="rId20"/>
    <p:sldId id="315" r:id="rId21"/>
    <p:sldId id="316" r:id="rId22"/>
    <p:sldId id="317" r:id="rId23"/>
    <p:sldId id="261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2" autoAdjust="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7ac6721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17ac6721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24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681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22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59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94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9605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25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489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908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580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ac6721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7ac6721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738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180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294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ac6721a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17ac6721a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ac6721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17ac6721a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45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7ac6721a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317ac6721a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9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186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796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ac6721a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17ac6721a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81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Responsibility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The SRP states that a class should have only one reason to change, meaning it should have only one responsibility. This promotes modularization and makes the code easier to understand and maintain.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   </a:t>
            </a:r>
            <a:r>
              <a:rPr lang="en-US" b="1" dirty="0" smtClean="0">
                <a:latin typeface="Lato" panose="020B0604020202020204" charset="0"/>
              </a:rPr>
              <a:t>Problem</a:t>
            </a:r>
            <a:r>
              <a:rPr lang="en-US" b="1" dirty="0">
                <a:latin typeface="Lato" panose="020B0604020202020204" charset="0"/>
              </a:rPr>
              <a:t>:</a:t>
            </a:r>
            <a:r>
              <a:rPr lang="en-US" dirty="0">
                <a:latin typeface="Lato" panose="020B0604020202020204" charset="0"/>
              </a:rPr>
              <a:t> The class is responsible for both salary calculation and report generation, which </a:t>
            </a:r>
            <a:r>
              <a:rPr lang="en-US" dirty="0" smtClean="0">
                <a:latin typeface="Lato" panose="020B0604020202020204" charset="0"/>
              </a:rPr>
              <a:t>are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   unrelated.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 smtClean="0">
              <a:latin typeface="La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" y="1558388"/>
            <a:ext cx="7793182" cy="19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5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Responsibility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smtClean="0">
                <a:latin typeface="Lato" panose="020B0604020202020204" charset="0"/>
              </a:rPr>
              <a:t>Employee handle salaries and </a:t>
            </a:r>
            <a:r>
              <a:rPr lang="en-US" dirty="0" err="1" smtClean="0">
                <a:latin typeface="Lato" panose="020B0604020202020204" charset="0"/>
              </a:rPr>
              <a:t>ReportGenerator</a:t>
            </a:r>
            <a:r>
              <a:rPr lang="en-US" dirty="0" smtClean="0">
                <a:latin typeface="Lato" panose="020B0604020202020204" charset="0"/>
              </a:rPr>
              <a:t> handles reports (</a:t>
            </a:r>
            <a:r>
              <a:rPr lang="en-US" dirty="0" err="1" smtClean="0">
                <a:latin typeface="Lato" panose="020B0604020202020204" charset="0"/>
              </a:rPr>
              <a:t>Sepeartion</a:t>
            </a:r>
            <a:r>
              <a:rPr lang="en-US" dirty="0" smtClean="0">
                <a:latin typeface="Lato" panose="020B0604020202020204" charset="0"/>
              </a:rPr>
              <a:t> of concerns).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 smtClean="0">
              <a:latin typeface="La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9" y="1245472"/>
            <a:ext cx="7917873" cy="28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Open-Closed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Software entities (classes, modules, functions) should be open for extension but closed for modification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Once a class is written, it should be closed for modifications but open for extensions.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</a:t>
            </a:r>
            <a:r>
              <a:rPr lang="en-US" b="1" dirty="0" smtClean="0">
                <a:latin typeface="Lato" panose="020B0604020202020204" charset="0"/>
              </a:rPr>
              <a:t>Problem</a:t>
            </a:r>
            <a:r>
              <a:rPr lang="en-US" b="1" dirty="0">
                <a:latin typeface="Lato" panose="020B0604020202020204" charset="0"/>
              </a:rPr>
              <a:t>:</a:t>
            </a:r>
            <a:r>
              <a:rPr lang="en-US" dirty="0">
                <a:latin typeface="Lato" panose="020B0604020202020204" charset="0"/>
              </a:rPr>
              <a:t> Every time a new invoice type is added, we need to modify the class, which breaks OCP. </a:t>
            </a:r>
            <a:r>
              <a:rPr lang="en-US" dirty="0" smtClean="0">
                <a:latin typeface="Lato" panose="020B0604020202020204" charset="0"/>
              </a:rPr>
              <a:t>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7" y="1483114"/>
            <a:ext cx="7938655" cy="25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2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Open-Closed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/>
              <a:t>New invoice types can be added </a:t>
            </a:r>
            <a:r>
              <a:rPr lang="en-US" b="1" dirty="0"/>
              <a:t>without modifying existing code</a:t>
            </a:r>
            <a:r>
              <a:rPr lang="en-US" dirty="0"/>
              <a:t>, only by extending the base class.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7" y="1196602"/>
            <a:ext cx="7710054" cy="33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0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Liskov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Substitution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Derived classes should be replaceable for their base classes without affecting correctness. </a:t>
            </a:r>
            <a:endParaRPr lang="en-US" dirty="0" smtClean="0"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A subclass should be able to replace its superclass </a:t>
            </a:r>
            <a:r>
              <a:rPr lang="en-US" b="1" dirty="0">
                <a:latin typeface="Lato" panose="020B0604020202020204" charset="0"/>
              </a:rPr>
              <a:t>without causing errors</a:t>
            </a:r>
            <a:r>
              <a:rPr lang="en-US" dirty="0">
                <a:latin typeface="Lato" panose="020B0604020202020204" charset="0"/>
              </a:rPr>
              <a:t>.</a:t>
            </a: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" y="1691640"/>
            <a:ext cx="5248474" cy="26022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772" y="1691640"/>
            <a:ext cx="3475960" cy="26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3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Liskov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Substitution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b="1" dirty="0" smtClean="0">
                <a:latin typeface="Lato" panose="020B0604020202020204" charset="0"/>
              </a:rPr>
              <a:t>Problem :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smtClean="0">
                <a:latin typeface="Lato" panose="020B0604020202020204" charset="0"/>
              </a:rPr>
              <a:t>Penguin </a:t>
            </a:r>
            <a:r>
              <a:rPr lang="en-US" dirty="0">
                <a:latin typeface="Lato" panose="020B0604020202020204" charset="0"/>
              </a:rPr>
              <a:t>inherits from Bird but cannot fly, so Fly() throws an exception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This violates LSP because a Penguin cannot fully substitute a Bird without breaking behavior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>
              <a:latin typeface="Lato" panose="020B0604020202020204" charset="0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b="1" dirty="0" smtClean="0">
                <a:latin typeface="Lato" panose="020B0604020202020204" charset="0"/>
              </a:rPr>
              <a:t>Solution :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 Instead of forcing all birds to have a Fly() method, we should create separate interfaces for Flying Birds and Non-Flying Birds.</a:t>
            </a:r>
            <a:endParaRPr lang="en-US" dirty="0" smtClean="0">
              <a:latin typeface="Lato" panose="020B0604020202020204" charset="0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0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Liskov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Substitution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2" y="742950"/>
            <a:ext cx="3917248" cy="3897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742950"/>
            <a:ext cx="4630636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 Segregation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/>
              <a:t>The Interface Segregation Principle states that a class should not be forced to implement interfaces it does not use. 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/>
              <a:t>This principle encourages the creation of small, client-specific interfaces.</a:t>
            </a:r>
            <a:endParaRPr lang="en-US" dirty="0" smtClean="0"/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72936"/>
            <a:ext cx="5881159" cy="30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1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 Segregation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b="1" dirty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Problem </a:t>
            </a:r>
            <a:r>
              <a:rPr lang="en-US" b="1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b="1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n-US" dirty="0" err="1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RobotWorker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 </a:t>
            </a:r>
            <a:r>
              <a:rPr lang="en-US" dirty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is forced to implement Eat(), which does not make sense for 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robots.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b="1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>Solution:</a:t>
            </a:r>
            <a:endParaRPr lang="en-US" dirty="0" smtClean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err="1">
                <a:latin typeface="Lato" panose="020B0604020202020204" charset="0"/>
              </a:rPr>
              <a:t>HumanWorker</a:t>
            </a:r>
            <a:r>
              <a:rPr lang="en-US" dirty="0">
                <a:latin typeface="Lato" panose="020B0604020202020204" charset="0"/>
              </a:rPr>
              <a:t> implements both </a:t>
            </a:r>
            <a:r>
              <a:rPr lang="en-US" dirty="0" err="1">
                <a:latin typeface="Lato" panose="020B0604020202020204" charset="0"/>
              </a:rPr>
              <a:t>IWorkable</a:t>
            </a:r>
            <a:r>
              <a:rPr lang="en-US" dirty="0">
                <a:latin typeface="Lato" panose="020B0604020202020204" charset="0"/>
              </a:rPr>
              <a:t> and </a:t>
            </a:r>
            <a:r>
              <a:rPr lang="en-US" dirty="0" err="1">
                <a:latin typeface="Lato" panose="020B0604020202020204" charset="0"/>
              </a:rPr>
              <a:t>IEatable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err="1">
                <a:latin typeface="Lato" panose="020B0604020202020204" charset="0"/>
              </a:rPr>
              <a:t>RobotWorker</a:t>
            </a:r>
            <a:r>
              <a:rPr lang="en-US" dirty="0">
                <a:latin typeface="Lato" panose="020B0604020202020204" charset="0"/>
              </a:rPr>
              <a:t> only implements </a:t>
            </a:r>
            <a:r>
              <a:rPr lang="en-US" dirty="0" err="1">
                <a:latin typeface="Lato" panose="020B0604020202020204" charset="0"/>
              </a:rPr>
              <a:t>IWorkable</a:t>
            </a:r>
            <a:r>
              <a:rPr lang="en-US" dirty="0">
                <a:latin typeface="Lato" panose="020B0604020202020204" charset="0"/>
              </a:rPr>
              <a:t>, avoiding the unnecessary Eat() method.</a:t>
            </a: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0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Interface Segregation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	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19" y="618116"/>
            <a:ext cx="4790963" cy="40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52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0" y="1959550"/>
            <a:ext cx="9144000" cy="17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Satisfaction</a:t>
            </a:r>
            <a:endParaRPr sz="4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" sz="46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Our Highest Priority</a:t>
            </a:r>
            <a:endParaRPr sz="46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375" y="958600"/>
            <a:ext cx="789825" cy="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Dependency Inversion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Dependency Inversion Principle (DIP</a:t>
            </a:r>
            <a:r>
              <a:rPr lang="en-US" dirty="0" smtClean="0">
                <a:latin typeface="Lato" panose="020B0604020202020204" charset="0"/>
              </a:rPr>
              <a:t>) </a:t>
            </a:r>
            <a:r>
              <a:rPr lang="en-US" dirty="0">
                <a:latin typeface="Lato" panose="020B0604020202020204" charset="0"/>
              </a:rPr>
              <a:t>states that High-level modules should not depend on low-level modules. Both should depend on abstractions.</a:t>
            </a:r>
            <a:endParaRPr lang="en-US" dirty="0" smtClean="0"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Abstractions should not depend on details. Details should depend on abstractions.</a:t>
            </a: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21" y="1745673"/>
            <a:ext cx="7320023" cy="28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0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Dependency Inversion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b="1" dirty="0" smtClean="0">
                <a:latin typeface="Lato" panose="020B0604020202020204" charset="0"/>
              </a:rPr>
              <a:t>Problem: 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err="1">
                <a:latin typeface="Lato" panose="020B0604020202020204" charset="0"/>
              </a:rPr>
              <a:t>NotificationService</a:t>
            </a:r>
            <a:r>
              <a:rPr lang="en-US" dirty="0">
                <a:latin typeface="Lato" panose="020B0604020202020204" charset="0"/>
              </a:rPr>
              <a:t> depends on </a:t>
            </a:r>
            <a:r>
              <a:rPr lang="en-US" dirty="0" err="1">
                <a:latin typeface="Lato" panose="020B0604020202020204" charset="0"/>
              </a:rPr>
              <a:t>EmailService</a:t>
            </a:r>
            <a:r>
              <a:rPr lang="en-US" dirty="0">
                <a:latin typeface="Lato" panose="020B0604020202020204" charset="0"/>
              </a:rPr>
              <a:t> directly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If we want to switch to </a:t>
            </a:r>
            <a:r>
              <a:rPr lang="en-US" dirty="0" err="1">
                <a:latin typeface="Lato" panose="020B0604020202020204" charset="0"/>
              </a:rPr>
              <a:t>SMSService</a:t>
            </a:r>
            <a:r>
              <a:rPr lang="en-US" dirty="0">
                <a:latin typeface="Lato" panose="020B0604020202020204" charset="0"/>
              </a:rPr>
              <a:t>, we must modify </a:t>
            </a:r>
            <a:r>
              <a:rPr lang="en-US" dirty="0" err="1">
                <a:latin typeface="Lato" panose="020B0604020202020204" charset="0"/>
              </a:rPr>
              <a:t>NotificationService</a:t>
            </a:r>
            <a:r>
              <a:rPr lang="en-US" dirty="0">
                <a:latin typeface="Lato" panose="020B0604020202020204" charset="0"/>
              </a:rPr>
              <a:t>, violating Open/Closed Principle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>
                <a:latin typeface="Lato" panose="020B0604020202020204" charset="0"/>
              </a:rPr>
              <a:t/>
            </a:r>
            <a:br>
              <a:rPr lang="en-US" dirty="0">
                <a:latin typeface="Lato" panose="020B0604020202020204" charset="0"/>
              </a:rPr>
            </a:br>
            <a:r>
              <a:rPr lang="en-US" b="1" dirty="0" smtClean="0">
                <a:latin typeface="Lato" panose="020B0604020202020204" charset="0"/>
              </a:rPr>
              <a:t>Solution:</a:t>
            </a:r>
            <a:endParaRPr lang="en-US" b="1" dirty="0"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Use Abstraction (Interfaces or Abstract Classes</a:t>
            </a:r>
            <a:r>
              <a:rPr lang="en-US" dirty="0" smtClean="0">
                <a:latin typeface="Lato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High-level modules should depend on this abstraction instead of concrete classes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Apply Dependency Injection (DI</a:t>
            </a:r>
            <a:r>
              <a:rPr lang="en-US" dirty="0" smtClean="0">
                <a:latin typeface="Lato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Decouple High-Level and Low-Level Modules</a:t>
            </a: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5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Dependency Inversion Principle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>	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   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dirty="0" smtClean="0">
              <a:latin typeface="La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2" y="766721"/>
            <a:ext cx="4153622" cy="3891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791" y="766721"/>
            <a:ext cx="4653940" cy="31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t="139" b="139"/>
          <a:stretch/>
        </p:blipFill>
        <p:spPr>
          <a:xfrm>
            <a:off x="0" y="0"/>
            <a:ext cx="91439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session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94875" y="756732"/>
            <a:ext cx="68196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What we are learning in this </a:t>
            </a:r>
            <a:r>
              <a:rPr lang="en" sz="1600" b="1" i="0" u="none" strike="noStrike" cap="none" dirty="0" smtClean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session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" sz="1600" b="1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smtClean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Advanced </a:t>
            </a:r>
            <a:r>
              <a:rPr lang="en-US" dirty="0" smtClean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Inheritance and Polymorphism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smtClean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SOLID principles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i="0" u="none" strike="noStrike" cap="none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83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35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Start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Advanced Inheritance &amp; Polymorphism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503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b="1" dirty="0">
                <a:latin typeface="Lato" panose="020B0604020202020204" charset="0"/>
              </a:rPr>
              <a:t>New </a:t>
            </a:r>
            <a:r>
              <a:rPr lang="en-US" b="1" dirty="0" smtClean="0">
                <a:latin typeface="Lato" panose="020B0604020202020204" charset="0"/>
              </a:rPr>
              <a:t>Keyword : </a:t>
            </a:r>
            <a:r>
              <a:rPr lang="en-US" dirty="0">
                <a:latin typeface="Lato" panose="020B0604020202020204" charset="0"/>
              </a:rPr>
              <a:t>The new keyword is used to indicate that a method or property in a derived class is intended to hide, rather than override, a method or property in the base class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It's important to note that the new keyword can be used to hide any method or property, regardless of whether it's virtual or not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smtClean="0">
                <a:latin typeface="Lato" panose="020B0604020202020204" charset="0"/>
              </a:rPr>
              <a:t>The base class method can still be accessed using a base class reference.</a:t>
            </a:r>
            <a:br>
              <a:rPr lang="en-US" dirty="0" smtClean="0">
                <a:latin typeface="Lato" panose="020B0604020202020204" charset="0"/>
              </a:rPr>
            </a:br>
            <a:endParaRPr lang="en-US" dirty="0" smtClean="0">
              <a:latin typeface="Lato" panose="020B0604020202020204" charset="0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b="1" dirty="0" smtClean="0">
                <a:latin typeface="Lato" panose="020B0604020202020204" charset="0"/>
              </a:rPr>
              <a:t>Usage: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 smtClean="0">
                <a:latin typeface="Lato" panose="020B0604020202020204" charset="0"/>
              </a:rPr>
              <a:t>When </a:t>
            </a:r>
            <a:r>
              <a:rPr lang="en-US" dirty="0">
                <a:latin typeface="Lato" panose="020B0604020202020204" charset="0"/>
              </a:rPr>
              <a:t>you don’t want to override but just define a new implementation of a method in the derived class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When both versions of the method should be accessible based on the reference type.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2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Advanced Inheritance &amp; Polymorphism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 smtClean="0">
              <a:latin typeface="Lato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7" y="737754"/>
            <a:ext cx="4267921" cy="3932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36" y="737755"/>
            <a:ext cx="4135395" cy="39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0"/>
            <a:ext cx="8175327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1102782" y="3065"/>
            <a:ext cx="693843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Difference between Method Overriding and Method Hiding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b="1" dirty="0" smtClean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-US" b="1" dirty="0" smtClean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</a:br>
            <a:endParaRPr lang="en-US" b="1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 smtClean="0">
              <a:latin typeface="Lat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90681"/>
              </p:ext>
            </p:extLst>
          </p:nvPr>
        </p:nvGraphicFramePr>
        <p:xfrm>
          <a:off x="515909" y="733514"/>
          <a:ext cx="8345218" cy="349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609">
                  <a:extLst>
                    <a:ext uri="{9D8B030D-6E8A-4147-A177-3AD203B41FA5}">
                      <a16:colId xmlns:a16="http://schemas.microsoft.com/office/drawing/2014/main" val="116378460"/>
                    </a:ext>
                  </a:extLst>
                </a:gridCol>
                <a:gridCol w="4172609">
                  <a:extLst>
                    <a:ext uri="{9D8B030D-6E8A-4147-A177-3AD203B41FA5}">
                      <a16:colId xmlns:a16="http://schemas.microsoft.com/office/drawing/2014/main" val="2719973194"/>
                    </a:ext>
                  </a:extLst>
                </a:gridCol>
              </a:tblGrid>
              <a:tr h="4769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panose="020B0604020202020204" charset="0"/>
                        </a:rPr>
                        <a:t>Method</a:t>
                      </a:r>
                      <a:r>
                        <a:rPr lang="en-US" baseline="0" dirty="0" smtClean="0">
                          <a:latin typeface="Lato" panose="020B0604020202020204" charset="0"/>
                        </a:rPr>
                        <a:t> Overriding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ato" panose="020B0604020202020204" charset="0"/>
                        </a:rPr>
                        <a:t>Method</a:t>
                      </a:r>
                      <a:r>
                        <a:rPr lang="en-US" baseline="0" dirty="0" smtClean="0">
                          <a:latin typeface="Lato" panose="020B0604020202020204" charset="0"/>
                        </a:rPr>
                        <a:t> Hiding (new keyword)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54141"/>
                  </a:ext>
                </a:extLst>
              </a:tr>
              <a:tr h="4159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 binding</a:t>
                      </a:r>
                      <a:r>
                        <a:rPr lang="en-US" dirty="0" smtClean="0"/>
                        <a:t> (based on object type)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Compile-time binding</a:t>
                      </a:r>
                      <a:r>
                        <a:rPr lang="en-US" dirty="0" smtClean="0"/>
                        <a:t> (based on reference type)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08860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Derived class method is called</a:t>
                      </a:r>
                      <a:r>
                        <a:rPr lang="en-US" dirty="0" smtClean="0"/>
                        <a:t> even with base class reference (polymorphism)</a:t>
                      </a:r>
                      <a:endParaRPr lang="en-US" dirty="0" smtClean="0"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Base class method is called</a:t>
                      </a:r>
                      <a:r>
                        <a:rPr lang="en-US" dirty="0" smtClean="0"/>
                        <a:t> when using base class reference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18562"/>
                  </a:ext>
                </a:extLst>
              </a:tr>
              <a:tr h="2767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" panose="020B0604020202020204" charset="0"/>
                        </a:rPr>
                        <a:t>If many implementations are of the same kind and use common behavior, then it is superior to use abstract class.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ato" panose="020B0604020202020204" charset="0"/>
                        </a:rPr>
                        <a:t>If many implementations only share methods, then it is superior to use Interface.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54291"/>
                  </a:ext>
                </a:extLst>
              </a:tr>
              <a:tr h="470428"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a derived class wants to </a:t>
                      </a:r>
                      <a:r>
                        <a:rPr lang="en-US" b="1" dirty="0" smtClean="0"/>
                        <a:t>modify base class behavior dynamically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when a derived class wants to define a </a:t>
                      </a:r>
                      <a:r>
                        <a:rPr lang="en-US" b="1" dirty="0" smtClean="0"/>
                        <a:t>completely new independent method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659421"/>
                  </a:ext>
                </a:extLst>
              </a:tr>
              <a:tr h="470428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When the parent class reference variable points to the child class, then the method in the child class is invoked while calling.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When the parent class reference variable points to the child class, then the hidden method in the parent class is invoked while calling.</a:t>
                      </a:r>
                      <a:endParaRPr lang="en-US" dirty="0">
                        <a:latin typeface="La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8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sz="20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0"/>
            <a:ext cx="6785264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2169650" y="13425"/>
            <a:ext cx="478009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SOLID Principles</a:t>
            </a:r>
            <a:endParaRPr sz="2000" b="1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sz="12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83297" y="618116"/>
            <a:ext cx="8724434" cy="567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SOLID is a set of five principles in object-oriented programming (OOP) that help developers write clean, scalable, and maintainable code</a:t>
            </a:r>
            <a:r>
              <a:rPr lang="en-US" dirty="0" smtClean="0">
                <a:latin typeface="Lato" panose="020B060402020202020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SOLID Design Principles represent five Design Principles used to make software designs more understandable, flexible, and maintainable. The Five SOLID Design Principles are as follows</a:t>
            </a:r>
            <a:r>
              <a:rPr lang="en-US" dirty="0" smtClean="0">
                <a:latin typeface="Lato" panose="020B0604020202020204" charset="0"/>
              </a:rPr>
              <a:t>: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1. SRP – Single Responsibility Principle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2. OSP – Open – Closed Principle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3. LSP – </a:t>
            </a:r>
            <a:r>
              <a:rPr lang="en-US" dirty="0" err="1" smtClean="0">
                <a:latin typeface="Lato" panose="020B0604020202020204" charset="0"/>
              </a:rPr>
              <a:t>Liskov</a:t>
            </a:r>
            <a:r>
              <a:rPr lang="en-US" dirty="0" smtClean="0">
                <a:latin typeface="Lato" panose="020B0604020202020204" charset="0"/>
              </a:rPr>
              <a:t> Substitution Principle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4. ISP – Interface Segregation Principle</a:t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5. DIP – Dependency Inversion Principle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r>
              <a:rPr lang="en-US" dirty="0">
                <a:latin typeface="Lato" panose="020B0604020202020204" charset="0"/>
              </a:rPr>
              <a:t>Applying the SOLID principles in our Application Development can make our application code more modular, easier to understand, and less error-prone when changes are made.</a:t>
            </a:r>
            <a: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Lato" panose="020B0604020202020204" charset="0"/>
                <a:ea typeface="Lato"/>
                <a:cs typeface="Lato"/>
                <a:sym typeface="Lato"/>
              </a:rPr>
            </a:br>
            <a:endParaRPr lang="en-US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8575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>
              <a:solidFill>
                <a:srgbClr val="222222"/>
              </a:solidFill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lvl="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</a:pP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/>
            </a:r>
            <a:br>
              <a:rPr lang="en-US" dirty="0" smtClean="0">
                <a:latin typeface="Lato" panose="020B0604020202020204" charset="0"/>
              </a:rPr>
            </a:br>
            <a:r>
              <a:rPr lang="en-US" dirty="0" smtClean="0">
                <a:latin typeface="Lato" panose="020B060402020202020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80000"/>
              <a:buFont typeface="Lato" panose="020B0604020202020204" charset="0"/>
              <a:buChar char="►"/>
            </a:pPr>
            <a:endParaRPr lang="en-US" b="1" dirty="0" smtClean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205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711</Words>
  <Application>Microsoft Office PowerPoint</Application>
  <PresentationFormat>On-screen Show (16:9)</PresentationFormat>
  <Paragraphs>138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Lato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Bacancy</cp:lastModifiedBy>
  <cp:revision>81</cp:revision>
  <dcterms:modified xsi:type="dcterms:W3CDTF">2025-02-07T05:53:58Z</dcterms:modified>
</cp:coreProperties>
</file>