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  <p:embeddedFontLst>
    <p:embeddedFont>
      <p:font typeface="Raleway SemiBold"/>
      <p:regular r:id="rId23"/>
    </p:embeddedFont>
    <p:embeddedFont>
      <p:font typeface="Barlow Light" panose="00000500000000000000"/>
      <p: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Barlow" panose="00000500000000000000"/>
      <p:regular r:id="rId29"/>
      <p:italic r:id="rId30"/>
      <p:boldItalic r:id="rId31"/>
    </p:embeddedFont>
    <p:embeddedFont>
      <p:font typeface="Barlow" panose="00000500000000000000" charset="0"/>
      <p:regular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118d5580f2_0_30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118d5580f2_0_3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118d5580f2_0_83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118d5580f2_0_8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124210cf79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124210cf7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124210cf79_1_5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124210cf79_1_5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f818d22223d619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f818d22223d619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8d557f33_0_1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8d557f33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8d5580f2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8d5580f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9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500000000000000"/>
              <a:buChar char="▸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 panose="00000500000000000000"/>
              <a:buChar char="▹"/>
              <a:defRPr sz="20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openxmlformats.org/officeDocument/2006/relationships/image" Target="../media/image2.png"/><Relationship Id="rId2" Type="http://schemas.openxmlformats.org/officeDocument/2006/relationships/hyperlink" Target="https://discord.gg/dFmYUXj7" TargetMode="External"/><Relationship Id="rId1" Type="http://schemas.openxmlformats.org/officeDocument/2006/relationships/hyperlink" Target="https://discord.gg/nSnnVqG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983550" y="2359475"/>
            <a:ext cx="7176900" cy="10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/>
              <a:t>Dive into Open-Source</a:t>
            </a:r>
            <a:endParaRPr sz="4600" b="1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99400" y="207950"/>
            <a:ext cx="2681000" cy="2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64475" y="734325"/>
            <a:ext cx="2360499" cy="236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4260950" y="1487600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X</a:t>
            </a:r>
            <a:endParaRPr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1"/>
          <p:cNvSpPr txBox="1"/>
          <p:nvPr>
            <p:ph type="title"/>
          </p:nvPr>
        </p:nvSpPr>
        <p:spPr>
          <a:xfrm>
            <a:off x="680720" y="706755"/>
            <a:ext cx="4479290" cy="10693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Enhance</a:t>
            </a:r>
            <a:r>
              <a:rPr lang="en-US" altLang="en-GB">
                <a:solidFill>
                  <a:schemeClr val="accent1"/>
                </a:solidFill>
              </a:rPr>
              <a:t>s</a:t>
            </a:r>
            <a:r>
              <a:rPr lang="en-GB">
                <a:solidFill>
                  <a:schemeClr val="accent1"/>
                </a:solidFill>
              </a:rPr>
              <a:t> your Resume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7" name="Google Shape;917;p21"/>
          <p:cNvSpPr txBox="1"/>
          <p:nvPr>
            <p:ph type="body" idx="1"/>
          </p:nvPr>
        </p:nvSpPr>
        <p:spPr>
          <a:xfrm>
            <a:off x="457200" y="1995805"/>
            <a:ext cx="4610735" cy="3108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en-GB" sz="1800"/>
              <a:t>Contributing </a:t>
            </a:r>
            <a:r>
              <a:rPr lang="en-GB" sz="1800"/>
              <a:t>Open-source projects</a:t>
            </a:r>
            <a:r>
              <a:rPr lang="en-US" altLang="en-GB" sz="1800"/>
              <a:t> really enhances your Resume.</a:t>
            </a:r>
            <a:endParaRPr lang="en-GB" sz="180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If </a:t>
            </a:r>
            <a:r>
              <a:rPr lang="en-US" altLang="en-GB" sz="1800"/>
              <a:t>the contribution made by you is impactful it will help your resume stand out.You can find good organizations to make impactful contributions through programs/ websites of programs like GSoC,MLH Fellowship,Microsoft Reinforcement Learning</a:t>
            </a:r>
            <a:endParaRPr lang="en-GB"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</a:t>
            </a:r>
            <a:endParaRPr lang="en-GB" sz="1800"/>
          </a:p>
        </p:txBody>
      </p:sp>
      <p:sp>
        <p:nvSpPr>
          <p:cNvPr id="918" name="Google Shape;918;p21"/>
          <p:cNvSpPr txBox="1"/>
          <p:nvPr>
            <p:ph type="sldNum" idx="12"/>
          </p:nvPr>
        </p:nvSpPr>
        <p:spPr>
          <a:xfrm>
            <a:off x="9363400" y="50233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919" name="Google Shape;919;p21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920" name="Google Shape;920;p21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942" name="Google Shape;942;p21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943" name="Google Shape;943;p21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44" name="Google Shape;944;p21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45" name="Google Shape;945;p21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46" name="Google Shape;946;p21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947" name="Google Shape;947;p21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948" name="Google Shape;948;p21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949" name="Google Shape;949;p21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950" name="Google Shape;950;p21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1" name="Google Shape;951;p21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2" name="Google Shape;952;p21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3" name="Google Shape;953;p21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4" name="Google Shape;954;p21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5" name="Google Shape;955;p21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6" name="Google Shape;956;p21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7" name="Google Shape;957;p21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8" name="Google Shape;958;p21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59" name="Google Shape;959;p21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0" name="Google Shape;960;p21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1" name="Google Shape;961;p21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2" name="Google Shape;962;p21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3" name="Google Shape;963;p21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4" name="Google Shape;964;p21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5" name="Google Shape;965;p21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7" name="Google Shape;967;p21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8" name="Google Shape;968;p21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9" name="Google Shape;969;p21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0" name="Google Shape;970;p21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2" name="Google Shape;972;p21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3" name="Google Shape;973;p21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5" name="Google Shape;975;p21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6" name="Google Shape;976;p21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8" name="Google Shape;978;p21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79" name="Google Shape;979;p21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1" name="Google Shape;981;p21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2" name="Google Shape;982;p21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4" name="Google Shape;984;p21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5" name="Google Shape;985;p21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7" name="Google Shape;987;p21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8" name="Google Shape;988;p21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89" name="Google Shape;989;p21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0" name="Google Shape;990;p21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1" name="Google Shape;991;p21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2" name="Google Shape;992;p21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3" name="Google Shape;993;p21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4" name="Google Shape;994;p21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9" name="Google Shape;999;p21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1014" name="Google Shape;1014;p21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015" name="Google Shape;1015;p21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016" name="Google Shape;1016;p21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17" name="Google Shape;1017;p21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18" name="Google Shape;1018;p2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19" name="Google Shape;1019;p2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20" name="Google Shape;1020;p21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1021" name="Google Shape;1021;p21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1024" name="Google Shape;1024;p21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053" name="Google Shape;1053;p21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054" name="Google Shape;1054;p2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6" name="Google Shape;1056;p2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7" name="Google Shape;1057;p2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059" name="Google Shape;1059;p21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60" name="Google Shape;1060;p21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153" name="Google Shape;115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21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22"/>
          <p:cNvSpPr txBox="1"/>
          <p:nvPr>
            <p:ph type="title"/>
          </p:nvPr>
        </p:nvSpPr>
        <p:spPr>
          <a:xfrm>
            <a:off x="683290" y="949655"/>
            <a:ext cx="4479300" cy="6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Networking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0" name="Google Shape;1160;p22"/>
          <p:cNvSpPr txBox="1"/>
          <p:nvPr>
            <p:ph type="body" idx="1"/>
          </p:nvPr>
        </p:nvSpPr>
        <p:spPr>
          <a:xfrm>
            <a:off x="457200" y="1995750"/>
            <a:ext cx="46023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Open-Source connects you with some of the great programming minds across the globe.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This helps you to get mentoring</a:t>
            </a:r>
            <a:r>
              <a:rPr lang="en-US" altLang="en-GB"/>
              <a:t> and guidance</a:t>
            </a:r>
            <a:r>
              <a:rPr lang="en-GB"/>
              <a:t> from such people</a:t>
            </a:r>
            <a:r>
              <a:rPr lang="en-US" altLang="en-GB"/>
              <a:t>.Also connecting to people is one of the best thing one gets will contributing to Open-Source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161" name="Google Shape;1161;p22"/>
          <p:cNvSpPr txBox="1"/>
          <p:nvPr>
            <p:ph type="sldNum" idx="12"/>
          </p:nvPr>
        </p:nvSpPr>
        <p:spPr>
          <a:xfrm>
            <a:off x="9237325" y="51435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62" name="Google Shape;1162;p22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1163" name="Google Shape;1163;p22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85" name="Google Shape;1185;p22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186" name="Google Shape;1186;p22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187" name="Google Shape;1187;p22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88" name="Google Shape;1188;p22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89" name="Google Shape;1189;p22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1190" name="Google Shape;1190;p22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191" name="Google Shape;1191;p22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192" name="Google Shape;1192;p22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1193" name="Google Shape;1193;p22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94" name="Google Shape;1194;p22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95" name="Google Shape;1195;p22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96" name="Google Shape;1196;p22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97" name="Google Shape;1197;p22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98" name="Google Shape;1198;p22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199" name="Google Shape;1199;p22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0" name="Google Shape;1200;p22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1" name="Google Shape;1201;p22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2" name="Google Shape;1202;p22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3" name="Google Shape;1203;p22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4" name="Google Shape;1204;p22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5" name="Google Shape;1205;p22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6" name="Google Shape;1206;p22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7" name="Google Shape;1207;p22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8" name="Google Shape;1208;p22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09" name="Google Shape;1209;p22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0" name="Google Shape;1210;p22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1" name="Google Shape;1211;p22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2" name="Google Shape;1212;p22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3" name="Google Shape;1213;p22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4" name="Google Shape;1214;p22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5" name="Google Shape;1215;p22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6" name="Google Shape;1216;p22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7" name="Google Shape;1217;p22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8" name="Google Shape;1218;p22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19" name="Google Shape;1219;p22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0" name="Google Shape;1220;p22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1" name="Google Shape;1221;p22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2" name="Google Shape;1222;p22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3" name="Google Shape;1223;p22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4" name="Google Shape;1224;p22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5" name="Google Shape;1225;p22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6" name="Google Shape;1226;p22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7" name="Google Shape;1227;p22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8" name="Google Shape;1228;p22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29" name="Google Shape;1229;p22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0" name="Google Shape;1230;p22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1" name="Google Shape;1231;p22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2" name="Google Shape;1232;p22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3" name="Google Shape;1233;p22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4" name="Google Shape;1234;p22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5" name="Google Shape;1235;p22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6" name="Google Shape;1236;p22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7" name="Google Shape;1237;p22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8" name="Google Shape;1238;p22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39" name="Google Shape;1239;p22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0" name="Google Shape;1240;p22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1" name="Google Shape;1241;p22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2" name="Google Shape;1242;p22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3" name="Google Shape;1243;p22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4" name="Google Shape;1244;p22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5" name="Google Shape;1245;p22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6" name="Google Shape;1246;p22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7" name="Google Shape;1247;p22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8" name="Google Shape;1248;p22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49" name="Google Shape;1249;p22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0" name="Google Shape;1250;p22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1" name="Google Shape;1251;p22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2" name="Google Shape;1252;p22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3" name="Google Shape;1253;p22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4" name="Google Shape;1254;p22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5" name="Google Shape;1255;p22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56" name="Google Shape;1256;p22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1257" name="Google Shape;1257;p22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258" name="Google Shape;1258;p22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259" name="Google Shape;1259;p22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60" name="Google Shape;1260;p22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61" name="Google Shape;1261;p22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62" name="Google Shape;1262;p22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263" name="Google Shape;1263;p22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1264" name="Google Shape;1264;p22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65" name="Google Shape;1265;p22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266" name="Google Shape;1266;p22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1267" name="Google Shape;1267;p22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96" name="Google Shape;1296;p22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297" name="Google Shape;1297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1302" name="Google Shape;130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22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3"/>
          <p:cNvSpPr txBox="1"/>
          <p:nvPr>
            <p:ph type="title"/>
          </p:nvPr>
        </p:nvSpPr>
        <p:spPr>
          <a:xfrm>
            <a:off x="680750" y="706450"/>
            <a:ext cx="4479300" cy="6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Last but not the least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9" name="Google Shape;1309;p23"/>
          <p:cNvSpPr txBox="1"/>
          <p:nvPr>
            <p:ph type="body" idx="1"/>
          </p:nvPr>
        </p:nvSpPr>
        <p:spPr>
          <a:xfrm>
            <a:off x="457200" y="1995750"/>
            <a:ext cx="46023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On many famous Open-Source </a:t>
            </a:r>
            <a:r>
              <a:rPr lang="en-US" altLang="en-GB"/>
              <a:t>programs</a:t>
            </a:r>
            <a:r>
              <a:rPr lang="en-GB"/>
              <a:t> </a:t>
            </a:r>
            <a:r>
              <a:rPr lang="en-US" altLang="en-GB"/>
              <a:t>offer</a:t>
            </a:r>
            <a:r>
              <a:rPr lang="en-GB"/>
              <a:t> handsome stipend like </a:t>
            </a:r>
            <a:r>
              <a:rPr lang="en-GB"/>
              <a:t>$3000 in MLH Fellowship, </a:t>
            </a:r>
            <a:r>
              <a:rPr lang="en-GB"/>
              <a:t>$5000 in GSoC, $10000 in Microsoft Reinforcement Learning.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310" name="Google Shape;1310;p23"/>
          <p:cNvSpPr txBox="1"/>
          <p:nvPr>
            <p:ph type="sldNum" idx="12"/>
          </p:nvPr>
        </p:nvSpPr>
        <p:spPr>
          <a:xfrm>
            <a:off x="10380325" y="47292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11" name="Google Shape;1311;p23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312" name="Google Shape;1312;p23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313" name="Google Shape;1313;p23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30" name="Google Shape;1330;p23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331" name="Google Shape;1331;p23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47" name="Google Shape;1347;p23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348" name="Google Shape;1348;p23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64" name="Google Shape;1364;p23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365" name="Google Shape;1365;p23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81" name="Google Shape;1381;p23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382" name="Google Shape;1382;p23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98" name="Google Shape;1398;p23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399" name="Google Shape;1399;p23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432" name="Google Shape;1432;p23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37" name="Google Shape;1437;p23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54" name="Google Shape;1454;p23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455" name="Google Shape;1455;p23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0" name="Google Shape;1470;p23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71" name="Google Shape;1471;p23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472" name="Google Shape;1472;p23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3" name="Google Shape;1473;p23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4" name="Google Shape;1474;p23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5" name="Google Shape;1475;p23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6" name="Google Shape;1476;p23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7" name="Google Shape;1477;p23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8" name="Google Shape;1478;p23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9" name="Google Shape;1479;p23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5" name="Google Shape;1485;p23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6" name="Google Shape;1486;p23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87" name="Google Shape;1487;p23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88" name="Google Shape;1488;p23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489" name="Google Shape;1489;p23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0" name="Google Shape;1490;p23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1" name="Google Shape;1491;p23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2" name="Google Shape;1492;p23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3" name="Google Shape;1493;p23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4" name="Google Shape;1494;p23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5" name="Google Shape;1495;p23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6" name="Google Shape;1496;p23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7" name="Google Shape;1497;p23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8" name="Google Shape;1498;p23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9" name="Google Shape;1499;p23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0" name="Google Shape;1500;p23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1" name="Google Shape;1501;p23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2" name="Google Shape;1502;p23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3" name="Google Shape;1503;p23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4" name="Google Shape;1504;p23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05" name="Google Shape;1505;p23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506" name="Google Shape;1506;p23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7" name="Google Shape;1507;p23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8" name="Google Shape;1508;p23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9" name="Google Shape;1509;p23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0" name="Google Shape;1510;p23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1" name="Google Shape;1511;p23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2" name="Google Shape;1512;p23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3" name="Google Shape;1513;p23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4" name="Google Shape;1514;p23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5" name="Google Shape;1515;p23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6" name="Google Shape;1516;p23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8" name="Google Shape;1518;p23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9" name="Google Shape;1519;p23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1" name="Google Shape;1521;p23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22" name="Google Shape;1522;p23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523" name="Google Shape;1523;p23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4" name="Google Shape;1524;p23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5" name="Google Shape;1525;p23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0" name="Google Shape;1530;p23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1" name="Google Shape;1531;p23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2" name="Google Shape;1532;p23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5" name="Google Shape;1535;p23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6" name="Google Shape;1536;p23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7" name="Google Shape;1537;p23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8" name="Google Shape;1538;p23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39" name="Google Shape;1539;p23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540" name="Google Shape;1540;p23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1" name="Google Shape;1541;p23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2" name="Google Shape;1542;p23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3" name="Google Shape;1543;p23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4" name="Google Shape;1544;p23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5" name="Google Shape;1545;p23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6" name="Google Shape;1546;p23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7" name="Google Shape;1547;p23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8" name="Google Shape;1548;p23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9" name="Google Shape;1549;p23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0" name="Google Shape;1550;p23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1" name="Google Shape;1551;p23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2" name="Google Shape;1552;p23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3" name="Google Shape;1553;p23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4" name="Google Shape;1554;p23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5" name="Google Shape;1555;p23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56" name="Google Shape;1556;p23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557" name="Google Shape;1557;p23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8" name="Google Shape;1558;p23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9" name="Google Shape;1559;p23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1" name="Google Shape;1561;p23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2" name="Google Shape;1562;p23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3" name="Google Shape;1563;p23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4" name="Google Shape;1564;p23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5" name="Google Shape;1565;p23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6" name="Google Shape;1566;p23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7" name="Google Shape;1567;p23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8" name="Google Shape;1568;p23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9" name="Google Shape;1569;p23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0" name="Google Shape;1570;p23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1" name="Google Shape;1571;p23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2" name="Google Shape;1572;p23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73" name="Google Shape;1573;p23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574" name="Google Shape;1574;p23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5" name="Google Shape;1575;p23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6" name="Google Shape;1576;p23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7" name="Google Shape;1577;p23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8" name="Google Shape;1578;p23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9" name="Google Shape;1579;p23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0" name="Google Shape;1580;p23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1" name="Google Shape;1581;p23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2" name="Google Shape;1582;p23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3" name="Google Shape;1583;p23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4" name="Google Shape;1584;p23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5" name="Google Shape;1585;p23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6" name="Google Shape;1586;p23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7" name="Google Shape;1587;p23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8" name="Google Shape;1588;p23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9" name="Google Shape;1589;p23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90" name="Google Shape;1590;p23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591" name="Google Shape;1591;p23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2" name="Google Shape;1592;p23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3" name="Google Shape;1593;p23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4" name="Google Shape;1594;p23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5" name="Google Shape;1595;p23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6" name="Google Shape;1596;p23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7" name="Google Shape;1597;p23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8" name="Google Shape;1598;p23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9" name="Google Shape;1599;p23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0" name="Google Shape;1600;p23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1" name="Google Shape;1601;p23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2" name="Google Shape;1602;p23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3" name="Google Shape;1603;p23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4" name="Google Shape;1604;p23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5" name="Google Shape;1605;p23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6" name="Google Shape;1606;p23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07" name="Google Shape;1607;p23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608" name="Google Shape;1608;p23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9" name="Google Shape;1609;p23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0" name="Google Shape;1610;p23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1" name="Google Shape;1611;p23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2" name="Google Shape;1612;p23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3" name="Google Shape;1613;p23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4" name="Google Shape;1614;p23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5" name="Google Shape;1615;p23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6" name="Google Shape;1616;p23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7" name="Google Shape;1617;p23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8" name="Google Shape;1618;p23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9" name="Google Shape;1619;p23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0" name="Google Shape;1620;p23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1" name="Google Shape;1621;p23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2" name="Google Shape;1622;p23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3" name="Google Shape;1623;p23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24" name="Google Shape;1624;p23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625" name="Google Shape;1625;p23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6" name="Google Shape;1626;p23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7" name="Google Shape;1627;p23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8" name="Google Shape;1628;p23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9" name="Google Shape;1629;p23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0" name="Google Shape;1630;p23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1" name="Google Shape;1631;p23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2" name="Google Shape;1632;p23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3" name="Google Shape;1633;p23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4" name="Google Shape;1634;p23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5" name="Google Shape;1635;p23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6" name="Google Shape;1636;p23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7" name="Google Shape;1637;p23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8" name="Google Shape;1638;p23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9" name="Google Shape;1639;p23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0" name="Google Shape;1640;p23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41" name="Google Shape;1641;p23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642" name="Google Shape;1642;p23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3" name="Google Shape;1643;p23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4" name="Google Shape;1644;p23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5" name="Google Shape;1645;p23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6" name="Google Shape;1646;p23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7" name="Google Shape;1647;p23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8" name="Google Shape;1648;p23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9" name="Google Shape;1649;p23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0" name="Google Shape;1650;p23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1" name="Google Shape;1651;p23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2" name="Google Shape;1652;p23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3" name="Google Shape;1653;p23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4" name="Google Shape;1654;p23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5" name="Google Shape;1655;p23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6" name="Google Shape;1656;p23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57" name="Google Shape;1657;p23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58" name="Google Shape;1658;p23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659" name="Google Shape;1659;p23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0" name="Google Shape;1660;p23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1" name="Google Shape;1661;p23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2" name="Google Shape;1662;p23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3" name="Google Shape;1663;p23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4" name="Google Shape;1664;p23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5" name="Google Shape;1665;p23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6" name="Google Shape;1666;p23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7" name="Google Shape;1667;p23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8" name="Google Shape;1668;p23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69" name="Google Shape;1669;p23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0" name="Google Shape;1670;p23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1" name="Google Shape;1671;p23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2" name="Google Shape;1672;p23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3" name="Google Shape;1673;p23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4" name="Google Shape;1674;p23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75" name="Google Shape;1675;p23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676" name="Google Shape;1676;p23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7" name="Google Shape;1677;p23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8" name="Google Shape;1678;p23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9" name="Google Shape;1679;p23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0" name="Google Shape;1680;p23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1" name="Google Shape;1681;p23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2" name="Google Shape;1682;p23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3" name="Google Shape;1683;p23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4" name="Google Shape;1684;p23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5" name="Google Shape;1685;p23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6" name="Google Shape;1686;p23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7" name="Google Shape;1687;p23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8" name="Google Shape;1688;p23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9" name="Google Shape;1689;p23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0" name="Google Shape;1690;p23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1" name="Google Shape;1691;p23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92" name="Google Shape;1692;p23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693" name="Google Shape;1693;p23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4" name="Google Shape;1694;p23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5" name="Google Shape;1695;p23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6" name="Google Shape;1696;p23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7" name="Google Shape;1697;p23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8" name="Google Shape;1698;p23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9" name="Google Shape;1699;p23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0" name="Google Shape;1700;p23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1" name="Google Shape;1701;p23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2" name="Google Shape;1702;p23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3" name="Google Shape;1703;p23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4" name="Google Shape;1704;p23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5" name="Google Shape;1705;p23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6" name="Google Shape;1706;p23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7" name="Google Shape;1707;p23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8" name="Google Shape;1708;p23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709" name="Google Shape;1709;p23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710" name="Google Shape;1710;p23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1" name="Google Shape;1711;p23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2" name="Google Shape;1712;p23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3" name="Google Shape;1713;p23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4" name="Google Shape;1714;p23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5" name="Google Shape;1715;p23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6" name="Google Shape;1716;p23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7" name="Google Shape;1717;p23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8" name="Google Shape;1718;p23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9" name="Google Shape;1719;p23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0" name="Google Shape;1720;p23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1" name="Google Shape;1721;p23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2" name="Google Shape;1722;p23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3" name="Google Shape;1723;p23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4" name="Google Shape;1724;p23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726" name="Google Shape;1726;p23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727" name="Google Shape;1727;p23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8" name="Google Shape;1728;p23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9" name="Google Shape;1729;p23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0" name="Google Shape;1730;p23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1" name="Google Shape;1731;p23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2" name="Google Shape;1732;p23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3" name="Google Shape;1733;p23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4" name="Google Shape;1734;p23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5" name="Google Shape;1735;p23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6" name="Google Shape;1736;p23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7" name="Google Shape;1737;p23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8" name="Google Shape;1738;p23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40" name="Google Shape;1740;p23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41" name="Google Shape;1741;p23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42" name="Google Shape;1742;p23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743" name="Google Shape;1743;p23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2" name="Google Shape;1792;p23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3" name="Google Shape;1793;p23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4" name="Google Shape;1794;p23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818" name="Google Shape;1818;p23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819" name="Google Shape;1819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824" name="Google Shape;1824;p23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825" name="Google Shape;1825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830" name="Google Shape;1830;p23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832" name="Google Shape;183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23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4"/>
          <p:cNvSpPr txBox="1"/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Are there any prerequisites? If yes what are the prerequisites?</a:t>
            </a:r>
            <a:endParaRPr sz="36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839" name="Google Shape;1839;p24"/>
          <p:cNvSpPr txBox="1"/>
          <p:nvPr>
            <p:ph type="sldNum" idx="12"/>
          </p:nvPr>
        </p:nvSpPr>
        <p:spPr>
          <a:xfrm>
            <a:off x="9615550" y="498132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0" name="Google Shape;1840;p24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1841" name="Google Shape;1841;p24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6661328" y="3286571"/>
              <a:ext cx="246629" cy="142589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6681151" y="2824698"/>
              <a:ext cx="59093" cy="128909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6689412" y="2771791"/>
              <a:ext cx="42507" cy="81878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6782889" y="3337575"/>
              <a:ext cx="91625" cy="51652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6784412" y="3346110"/>
              <a:ext cx="90083" cy="43280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6715968" y="3307485"/>
              <a:ext cx="91664" cy="51652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6717638" y="3316019"/>
              <a:ext cx="90119" cy="43280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6715994" y="2973759"/>
              <a:ext cx="134234" cy="37898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6733197" y="2663396"/>
              <a:ext cx="97401" cy="155970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6701449" y="2773633"/>
              <a:ext cx="149626" cy="248131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6807278" y="2804619"/>
              <a:ext cx="188651" cy="148054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800502" y="2801416"/>
              <a:ext cx="57805" cy="84703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6736209" y="2656556"/>
              <a:ext cx="94324" cy="104212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6938621" y="2869615"/>
              <a:ext cx="28545" cy="25115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871" name="Google Shape;1871;p24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872" name="Google Shape;1872;p24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3" name="Google Shape;1873;p24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4" name="Google Shape;1874;p24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5" name="Google Shape;1875;p24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6" name="Google Shape;1876;p24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7" name="Google Shape;1877;p24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8" name="Google Shape;1878;p24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9" name="Google Shape;1879;p24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0" name="Google Shape;1880;p24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1" name="Google Shape;1881;p24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2" name="Google Shape;1882;p24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3" name="Google Shape;1883;p24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4" name="Google Shape;1884;p24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6" name="Google Shape;1886;p24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7" name="Google Shape;1887;p24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8" name="Google Shape;1888;p24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9" name="Google Shape;1889;p24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90" name="Google Shape;1890;p24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91" name="Google Shape;1891;p24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892" name="Google Shape;1892;p24"/>
            <p:cNvSpPr/>
            <p:nvPr/>
          </p:nvSpPr>
          <p:spPr>
            <a:xfrm>
              <a:off x="6948039" y="2876090"/>
              <a:ext cx="48408" cy="4034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3" name="Google Shape;1893;p24"/>
            <p:cNvSpPr/>
            <p:nvPr/>
          </p:nvSpPr>
          <p:spPr>
            <a:xfrm>
              <a:off x="6688913" y="2310158"/>
              <a:ext cx="266844" cy="295297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4" name="Google Shape;1894;p24"/>
            <p:cNvSpPr/>
            <p:nvPr/>
          </p:nvSpPr>
          <p:spPr>
            <a:xfrm>
              <a:off x="6681190" y="2324699"/>
              <a:ext cx="248911" cy="281790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5" name="Google Shape;1895;p24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6" name="Google Shape;1896;p24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7" name="Google Shape;1897;p24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8" name="Google Shape;1898;p24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9" name="Google Shape;1899;p24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0" name="Google Shape;1900;p24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1" name="Google Shape;1901;p24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2" name="Google Shape;1902;p24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3" name="Google Shape;1903;p24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4" name="Google Shape;1904;p24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5" name="Google Shape;1905;p24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6" name="Google Shape;1906;p24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7" name="Google Shape;1907;p24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8" name="Google Shape;1908;p24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9" name="Google Shape;1909;p24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25"/>
          <p:cNvSpPr txBox="1"/>
          <p:nvPr>
            <p:ph type="body" idx="1"/>
          </p:nvPr>
        </p:nvSpPr>
        <p:spPr>
          <a:xfrm>
            <a:off x="270510" y="2283460"/>
            <a:ext cx="5628640" cy="829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u="sng">
                <a:solidFill>
                  <a:schemeClr val="tx1">
                    <a:lumMod val="50000"/>
                  </a:schemeClr>
                </a:solidFill>
                <a:latin typeface="Barlow" panose="00000500000000000000" charset="0"/>
                <a:ea typeface="Barlow" panose="00000500000000000000"/>
                <a:cs typeface="Barlow" panose="00000500000000000000" charset="0"/>
                <a:sym typeface="Barlow" panose="00000500000000000000"/>
              </a:rPr>
              <a:t>Any Tech-Stack of your choice</a:t>
            </a:r>
            <a:endParaRPr sz="1600" b="1" u="sng">
              <a:solidFill>
                <a:schemeClr val="tx1">
                  <a:lumMod val="50000"/>
                </a:schemeClr>
              </a:solidFill>
              <a:latin typeface="Barlow" panose="00000500000000000000" charset="0"/>
              <a:ea typeface="Barlow" panose="00000500000000000000"/>
              <a:cs typeface="Barlow" panose="00000500000000000000" charset="0"/>
              <a:sym typeface="Barlow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Barlow" panose="00000500000000000000" charset="0"/>
                <a:cs typeface="Barlow" panose="00000500000000000000" charset="0"/>
              </a:rPr>
              <a:t>You need to</a:t>
            </a:r>
            <a:r>
              <a:rPr lang="en-US" altLang="en-GB" sz="1600">
                <a:latin typeface="Barlow" panose="00000500000000000000" charset="0"/>
                <a:cs typeface="Barlow" panose="00000500000000000000" charset="0"/>
              </a:rPr>
              <a:t> </a:t>
            </a:r>
            <a:r>
              <a:rPr lang="en-GB" sz="1600">
                <a:latin typeface="Barlow" panose="00000500000000000000" charset="0"/>
                <a:cs typeface="Barlow" panose="00000500000000000000" charset="0"/>
              </a:rPr>
              <a:t>learn any tech-stack of choice</a:t>
            </a:r>
            <a:r>
              <a:rPr lang="en-US" altLang="en-GB" sz="1600">
                <a:latin typeface="Barlow" panose="00000500000000000000" charset="0"/>
                <a:cs typeface="Barlow" panose="00000500000000000000" charset="0"/>
              </a:rPr>
              <a:t> according to your interest</a:t>
            </a:r>
            <a:r>
              <a:rPr lang="en-GB" sz="1600">
                <a:latin typeface="Barlow" panose="00000500000000000000" charset="0"/>
                <a:cs typeface="Barlow" panose="00000500000000000000" charset="0"/>
              </a:rPr>
              <a:t> and acquire  basic to intermediate level knowledge in that</a:t>
            </a:r>
            <a:r>
              <a:rPr lang="en-US" altLang="en-GB" sz="1600">
                <a:latin typeface="Barlow" panose="00000500000000000000" charset="0"/>
                <a:cs typeface="Barlow" panose="00000500000000000000" charset="0"/>
              </a:rPr>
              <a:t> particular</a:t>
            </a:r>
            <a:r>
              <a:rPr lang="en-GB" sz="1600">
                <a:latin typeface="Barlow" panose="00000500000000000000" charset="0"/>
                <a:cs typeface="Barlow" panose="00000500000000000000" charset="0"/>
              </a:rPr>
              <a:t> tech-stack to start contributing to Open-Source</a:t>
            </a:r>
            <a:r>
              <a:rPr lang="en-US" altLang="en-GB" sz="1600" b="1"/>
              <a:t>.</a:t>
            </a:r>
            <a:endParaRPr lang="en-US" altLang="en-GB" sz="1600" b="1"/>
          </a:p>
        </p:txBody>
      </p:sp>
      <p:sp>
        <p:nvSpPr>
          <p:cNvPr id="1915" name="Google Shape;1915;p25"/>
          <p:cNvSpPr txBox="1"/>
          <p:nvPr>
            <p:ph type="title"/>
          </p:nvPr>
        </p:nvSpPr>
        <p:spPr>
          <a:xfrm>
            <a:off x="457200" y="748475"/>
            <a:ext cx="5640900" cy="62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u="sng"/>
              <a:t>Yes, there are some prerequisite for starting coding contributions to Open Source Projects</a:t>
            </a:r>
            <a:endParaRPr sz="2100" b="1" u="sng"/>
          </a:p>
        </p:txBody>
      </p:sp>
      <p:sp>
        <p:nvSpPr>
          <p:cNvPr id="1916" name="Google Shape;1916;p25"/>
          <p:cNvSpPr txBox="1"/>
          <p:nvPr>
            <p:ph type="sldNum" idx="12"/>
          </p:nvPr>
        </p:nvSpPr>
        <p:spPr>
          <a:xfrm>
            <a:off x="9324030" y="509204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18" name="Google Shape;1918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24115" y="1590040"/>
            <a:ext cx="848360" cy="86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48450" y="2647950"/>
            <a:ext cx="875665" cy="85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08850" y="3507740"/>
            <a:ext cx="1412875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25"/>
          <p:cNvPicPr preferRelativeResize="0"/>
          <p:nvPr/>
        </p:nvPicPr>
        <p:blipFill rotWithShape="1">
          <a:blip r:embed="rId5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14;p25"/>
          <p:cNvSpPr txBox="1"/>
          <p:nvPr/>
        </p:nvSpPr>
        <p:spPr>
          <a:xfrm>
            <a:off x="270510" y="3723640"/>
            <a:ext cx="5707380" cy="1366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500000000000000"/>
              <a:buChar char="▸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▹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600" b="1" u="sng">
                <a:solidFill>
                  <a:schemeClr val="tx1">
                    <a:lumMod val="50000"/>
                  </a:schemeClr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Git and Github/GitLab (Version Control System)</a:t>
            </a:r>
            <a:endParaRPr sz="1600" b="1" u="sng">
              <a:solidFill>
                <a:schemeClr val="tx1">
                  <a:lumMod val="50000"/>
                </a:schemeClr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Learning Git, Github/Gitlab is the most important skill one need to have before starting contributing to Open-Source Projects.Also it is one of the most vital skill one software engineering needs to have</a:t>
            </a:r>
            <a:endParaRPr lang="en-GB" altLang="en-GB" sz="16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1590040"/>
            <a:ext cx="5238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i="1" u="sng">
                <a:solidFill>
                  <a:schemeClr val="tx1">
                    <a:lumMod val="50000"/>
                  </a:schemeClr>
                </a:solidFill>
                <a:latin typeface="Barlow" panose="00000500000000000000" charset="0"/>
                <a:cs typeface="Barlow" panose="00000500000000000000" charset="0"/>
              </a:rPr>
              <a:t>Any OOP Language</a:t>
            </a:r>
            <a:endParaRPr lang="en-US" sz="1600" b="1" i="1" u="sng">
              <a:solidFill>
                <a:schemeClr val="tx1">
                  <a:lumMod val="50000"/>
                </a:schemeClr>
              </a:solidFill>
              <a:latin typeface="Barlow" panose="00000500000000000000" charset="0"/>
              <a:cs typeface="Barlow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6"/>
          <p:cNvSpPr txBox="1"/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928" name="Google Shape;1928;p26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929" name="Google Shape;1929;p26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986" name="Google Shape;1986;p26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987" name="Google Shape;1987;p26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988" name="Google Shape;1988;p26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89" name="Google Shape;1989;p26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0" name="Google Shape;1990;p26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1991" name="Google Shape;1991;p26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992" name="Google Shape;1992;p26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993" name="Google Shape;1993;p26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1994" name="Google Shape;1994;p26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5" name="Google Shape;1995;p26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6" name="Google Shape;1996;p26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7" name="Google Shape;1997;p26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8" name="Google Shape;1998;p26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99" name="Google Shape;1999;p26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0" name="Google Shape;2000;p26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1" name="Google Shape;2001;p26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2" name="Google Shape;2002;p26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3" name="Google Shape;2003;p26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4" name="Google Shape;2004;p26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5" name="Google Shape;2005;p26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6" name="Google Shape;2006;p26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7" name="Google Shape;2007;p26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8" name="Google Shape;2008;p26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09" name="Google Shape;2009;p26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0" name="Google Shape;2010;p26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1" name="Google Shape;2011;p26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2" name="Google Shape;2012;p26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3" name="Google Shape;2013;p26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4" name="Google Shape;2014;p26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5" name="Google Shape;2015;p26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6" name="Google Shape;2016;p26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7" name="Google Shape;2017;p26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8" name="Google Shape;2018;p26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9" name="Google Shape;2019;p26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0" name="Google Shape;2020;p26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1" name="Google Shape;2021;p26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2" name="Google Shape;2022;p26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3" name="Google Shape;2023;p26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4" name="Google Shape;2024;p26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5" name="Google Shape;2025;p26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6" name="Google Shape;2026;p26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7" name="Google Shape;2027;p26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8" name="Google Shape;2028;p26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29" name="Google Shape;2029;p26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0" name="Google Shape;2030;p26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1" name="Google Shape;2031;p26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2" name="Google Shape;2032;p26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3" name="Google Shape;2033;p26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4" name="Google Shape;2034;p26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5" name="Google Shape;2035;p26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6" name="Google Shape;2036;p26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7" name="Google Shape;2037;p26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8" name="Google Shape;2038;p26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39" name="Google Shape;2039;p26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0" name="Google Shape;2040;p26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1" name="Google Shape;2041;p26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2" name="Google Shape;2042;p26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3" name="Google Shape;2043;p26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4" name="Google Shape;2044;p26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5" name="Google Shape;2045;p26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6" name="Google Shape;2046;p26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7" name="Google Shape;2047;p26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8" name="Google Shape;2048;p26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49" name="Google Shape;2049;p26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0" name="Google Shape;2050;p26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1" name="Google Shape;2051;p26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2" name="Google Shape;2052;p26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3" name="Google Shape;2053;p26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4" name="Google Shape;2054;p26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5" name="Google Shape;2055;p26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6" name="Google Shape;2056;p26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57" name="Google Shape;2057;p26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058" name="Google Shape;2058;p26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059" name="Google Shape;2059;p26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060" name="Google Shape;2060;p26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061" name="Google Shape;2061;p26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062" name="Google Shape;2062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063" name="Google Shape;2063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064" name="Google Shape;2064;p26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065" name="Google Shape;2065;p26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66" name="Google Shape;2066;p26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67" name="Google Shape;2067;p26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2068" name="Google Shape;2068;p26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75" name="Google Shape;2075;p26"/>
          <p:cNvSpPr txBox="1"/>
          <p:nvPr>
            <p:ph type="subTitle" idx="4294967295"/>
          </p:nvPr>
        </p:nvSpPr>
        <p:spPr>
          <a:xfrm>
            <a:off x="683260" y="735093"/>
            <a:ext cx="4343700" cy="11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That</a:t>
            </a:r>
            <a:r>
              <a:rPr lang="en-US" altLang="en-GB" sz="36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was </a:t>
            </a:r>
            <a:r>
              <a:rPr lang="en-GB" sz="36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all about Open-Source</a:t>
            </a:r>
            <a:endParaRPr sz="3500" b="1">
              <a:solidFill>
                <a:schemeClr val="accen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 can find us at: 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Instagram:</a:t>
            </a:r>
            <a:endParaRPr lang="en-GB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@devcult_community,</a:t>
            </a:r>
            <a:r>
              <a:rPr lang="en-US" altLang="en-GB"/>
              <a:t> </a:t>
            </a:r>
            <a:r>
              <a:rPr lang="en-GB"/>
              <a:t>@dsc.pdpu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Discord:</a:t>
            </a:r>
            <a:endParaRPr lang="en-GB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1"/>
              </a:rPr>
              <a:t>https://discord.gg/nSnnVqG9</a:t>
            </a:r>
            <a:r>
              <a:rPr lang="en-GB"/>
              <a:t>,</a:t>
            </a:r>
            <a:endParaRPr lang="en-GB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https://discord.gg/dFmYUXj7</a:t>
            </a:r>
            <a:endParaRPr lang="en-GB" u="sng">
              <a:solidFill>
                <a:schemeClr val="hlink"/>
              </a:solidFill>
              <a:hlinkClick r:id="rId2"/>
            </a:endParaRPr>
          </a:p>
        </p:txBody>
      </p:sp>
      <p:pic>
        <p:nvPicPr>
          <p:cNvPr id="2076" name="Google Shape;2076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26"/>
          <p:cNvPicPr preferRelativeResize="0"/>
          <p:nvPr/>
        </p:nvPicPr>
        <p:blipFill rotWithShape="1">
          <a:blip r:embed="rId4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-3151505" y="2418080"/>
            <a:ext cx="309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11505" y="554990"/>
            <a:ext cx="7324090" cy="806450"/>
          </a:xfrm>
        </p:spPr>
        <p:txBody>
          <a:bodyPr/>
          <a:p>
            <a:pPr algn="ctr"/>
            <a:r>
              <a:rPr lang="en-US"/>
              <a:t>Lets talk about GSoC</a:t>
            </a:r>
            <a:endParaRPr lang="en-US"/>
          </a:p>
        </p:txBody>
      </p:sp>
      <p:pic>
        <p:nvPicPr>
          <p:cNvPr id="6" name="Picture 5" descr="1200px-GSoC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1563370"/>
            <a:ext cx="2867660" cy="28676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What is Open-Source?</a:t>
            </a:r>
            <a:endParaRPr sz="36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2" name="Google Shape;72;p13"/>
          <p:cNvSpPr txBox="1"/>
          <p:nvPr>
            <p:ph type="sldNum" idx="12"/>
          </p:nvPr>
        </p:nvSpPr>
        <p:spPr>
          <a:xfrm>
            <a:off x="9615550" y="498132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" name="Google Shape;73;p13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74" name="Google Shape;74;p13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661328" y="3286571"/>
              <a:ext cx="246629" cy="142589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681151" y="2824698"/>
              <a:ext cx="59093" cy="128909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689412" y="2771791"/>
              <a:ext cx="42507" cy="81878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782889" y="3337575"/>
              <a:ext cx="91625" cy="51652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784412" y="3346110"/>
              <a:ext cx="90083" cy="43280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15968" y="3307485"/>
              <a:ext cx="91664" cy="51652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717638" y="3316019"/>
              <a:ext cx="90119" cy="43280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715994" y="2973759"/>
              <a:ext cx="134234" cy="37898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733197" y="2663396"/>
              <a:ext cx="97401" cy="155970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701449" y="2773633"/>
              <a:ext cx="149626" cy="248131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807278" y="2804619"/>
              <a:ext cx="188651" cy="148054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800502" y="2801416"/>
              <a:ext cx="57805" cy="84703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36209" y="2656556"/>
              <a:ext cx="94324" cy="104212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938621" y="2869615"/>
              <a:ext cx="28545" cy="25115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04" name="Google Shape;104;p13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5" name="Google Shape;125;p13"/>
            <p:cNvSpPr/>
            <p:nvPr/>
          </p:nvSpPr>
          <p:spPr>
            <a:xfrm>
              <a:off x="6948039" y="2876090"/>
              <a:ext cx="48408" cy="4034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688913" y="2310158"/>
              <a:ext cx="266844" cy="295297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681190" y="2324699"/>
              <a:ext cx="248911" cy="281790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sldNum" idx="12"/>
          </p:nvPr>
        </p:nvSpPr>
        <p:spPr>
          <a:xfrm>
            <a:off x="9405425" y="51435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16975" y="1079088"/>
            <a:ext cx="1166850" cy="116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08475" y="993063"/>
            <a:ext cx="1195750" cy="13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98775" y="305425"/>
            <a:ext cx="3345225" cy="25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345400" y="2616550"/>
            <a:ext cx="1284099" cy="132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172450" y="0"/>
            <a:ext cx="1012190" cy="99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6"/>
          <a:srcRect t="-12940" b="12940"/>
          <a:stretch>
            <a:fillRect/>
          </a:stretch>
        </p:blipFill>
        <p:spPr>
          <a:xfrm>
            <a:off x="0" y="-66842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127800" y="2609862"/>
            <a:ext cx="1062619" cy="1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sldNum" idx="12"/>
          </p:nvPr>
        </p:nvSpPr>
        <p:spPr>
          <a:xfrm>
            <a:off x="9405425" y="51435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7550" y="2248822"/>
            <a:ext cx="2262875" cy="6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16175" y="2135900"/>
            <a:ext cx="2828951" cy="8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01463" y="2289225"/>
            <a:ext cx="2941076" cy="8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sldNum" idx="12"/>
          </p:nvPr>
        </p:nvSpPr>
        <p:spPr>
          <a:xfrm>
            <a:off x="9405425" y="51435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664500" y="1798550"/>
            <a:ext cx="434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SOURCE!</a:t>
            </a:r>
            <a:endParaRPr sz="400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-814350" y="2580500"/>
            <a:ext cx="7302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Collaboration</a:t>
            </a:r>
            <a:r>
              <a:rPr lang="en-GB" sz="26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based software</a:t>
            </a:r>
            <a:endParaRPr sz="260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5483878" y="625089"/>
            <a:ext cx="3593390" cy="3788963"/>
            <a:chOff x="5122427" y="668001"/>
            <a:chExt cx="3841143" cy="3893303"/>
          </a:xfrm>
        </p:grpSpPr>
        <p:grpSp>
          <p:nvGrpSpPr>
            <p:cNvPr id="175" name="Google Shape;175;p16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83" name="Google Shape;283;p16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14" name="Google Shape;314;p16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2" name="Google Shape;332;p16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364" name="Google Shape;364;p16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0" name="Google Shape;400;p16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401" name="Google Shape;401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06" name="Google Shape;406;p16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412" name="Google Shape;412;p16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14" name="Google Shape;414;p16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415" name="Google Shape;415;p16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41" name="Google Shape;441;p16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442" name="Google Shape;442;p16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3" name="Google Shape;443;p16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47" name="Google Shape;447;p16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/>
          <p:nvPr>
            <p:ph type="ctrTitle"/>
          </p:nvPr>
        </p:nvSpPr>
        <p:spPr>
          <a:xfrm>
            <a:off x="755795" y="195070"/>
            <a:ext cx="3945600" cy="91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</a:t>
            </a:r>
            <a:r>
              <a:rPr lang="en-US" altLang="en-GB"/>
              <a:t>S</a:t>
            </a:r>
            <a:r>
              <a:rPr lang="en-GB"/>
              <a:t>ource</a:t>
            </a:r>
            <a:endParaRPr lang="en-GB"/>
          </a:p>
        </p:txBody>
      </p:sp>
      <p:sp>
        <p:nvSpPr>
          <p:cNvPr id="454" name="Google Shape;454;p17"/>
          <p:cNvSpPr txBox="1"/>
          <p:nvPr>
            <p:ph type="subTitle" idx="1"/>
          </p:nvPr>
        </p:nvSpPr>
        <p:spPr>
          <a:xfrm>
            <a:off x="668655" y="1186815"/>
            <a:ext cx="4395470" cy="40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Open source projects are collab based software. In Open source projects the source code is made available for possible modification and redistribution.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openness enables collaboration.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It makes the software better and increases its efficiency.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So in Open-Source many people contribute to shape a software.</a:t>
            </a:r>
            <a:endParaRPr lang="en-US" altLang="en-GB" sz="1800"/>
          </a:p>
        </p:txBody>
      </p:sp>
      <p:grpSp>
        <p:nvGrpSpPr>
          <p:cNvPr id="455" name="Google Shape;455;p17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56" name="Google Shape;456;p17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518" name="Google Shape;518;p17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47" name="Google Shape;547;p17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48" name="Google Shape;548;p17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561" name="Google Shape;56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7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8"/>
          <p:cNvSpPr txBox="1"/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Why should you Contribute to Open- Source Projects?</a:t>
            </a:r>
            <a:endParaRPr sz="36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568" name="Google Shape;568;p18"/>
          <p:cNvSpPr txBox="1"/>
          <p:nvPr>
            <p:ph type="sldNum" idx="12"/>
          </p:nvPr>
        </p:nvSpPr>
        <p:spPr>
          <a:xfrm>
            <a:off x="9615550" y="498132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9" name="Google Shape;569;p18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70" name="Google Shape;570;p18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600" name="Google Shape;600;p18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601" name="Google Shape;601;p1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21" name="Google Shape;621;p18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9"/>
          <p:cNvSpPr txBox="1"/>
          <p:nvPr>
            <p:ph type="ctrTitle" idx="4294967295"/>
          </p:nvPr>
        </p:nvSpPr>
        <p:spPr>
          <a:xfrm>
            <a:off x="701035" y="866630"/>
            <a:ext cx="4216800" cy="114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1"/>
                </a:solidFill>
              </a:rPr>
              <a:t>Great way for a Freshman to Kick-start their journey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44" name="Google Shape;644;p19"/>
          <p:cNvSpPr txBox="1"/>
          <p:nvPr>
            <p:ph type="sldNum" idx="12"/>
          </p:nvPr>
        </p:nvSpPr>
        <p:spPr>
          <a:xfrm>
            <a:off x="10011100" y="495612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45" name="Google Shape;645;p19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646" name="Google Shape;646;p19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20" name="Google Shape;720;p19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21" name="Google Shape;721;p19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30" name="Google Shape;730;p19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31" name="Google Shape;731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36" name="Google Shape;736;p19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4" name="Google Shape;754;p19"/>
          <p:cNvSpPr txBox="1"/>
          <p:nvPr/>
        </p:nvSpPr>
        <p:spPr>
          <a:xfrm>
            <a:off x="822000" y="2370050"/>
            <a:ext cx="3975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rPr>
              <a:t>For freshman students of 1st and 2nd year the the internship and job opportunities are less, but through open source they can get experience of working in Real-time software projects.</a:t>
            </a:r>
            <a:endParaRPr sz="1600">
              <a:latin typeface="Barlow Light" panose="00000500000000000000"/>
              <a:ea typeface="Barlow Light" panose="00000500000000000000"/>
              <a:cs typeface="Barlow Light" panose="00000500000000000000"/>
              <a:sym typeface="Barlow Light" panose="00000500000000000000"/>
            </a:endParaRPr>
          </a:p>
        </p:txBody>
      </p:sp>
      <p:pic>
        <p:nvPicPr>
          <p:cNvPr id="755" name="Google Shape;75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94300" y="0"/>
            <a:ext cx="949701" cy="9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19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0"/>
          <p:cNvSpPr txBox="1"/>
          <p:nvPr>
            <p:ph type="title"/>
          </p:nvPr>
        </p:nvSpPr>
        <p:spPr>
          <a:xfrm>
            <a:off x="683925" y="947750"/>
            <a:ext cx="4479300" cy="6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Test Your Skills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2" name="Google Shape;762;p20"/>
          <p:cNvSpPr txBox="1"/>
          <p:nvPr>
            <p:ph type="body" idx="1"/>
          </p:nvPr>
        </p:nvSpPr>
        <p:spPr>
          <a:xfrm>
            <a:off x="418675" y="2130200"/>
            <a:ext cx="5640900" cy="17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While doing the open source contributions you can test your skills and improve your skills according to the need that you feel while contributing to Open-source.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763" name="Google Shape;763;p20"/>
          <p:cNvSpPr txBox="1"/>
          <p:nvPr>
            <p:ph type="sldNum" idx="12"/>
          </p:nvPr>
        </p:nvSpPr>
        <p:spPr>
          <a:xfrm>
            <a:off x="9481625" y="494772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64" name="Google Shape;764;p20"/>
          <p:cNvGrpSpPr/>
          <p:nvPr/>
        </p:nvGrpSpPr>
        <p:grpSpPr>
          <a:xfrm>
            <a:off x="6059575" y="1512806"/>
            <a:ext cx="2680725" cy="2689381"/>
            <a:chOff x="2602525" y="317054"/>
            <a:chExt cx="4174283" cy="4762495"/>
          </a:xfrm>
        </p:grpSpPr>
        <p:sp>
          <p:nvSpPr>
            <p:cNvPr id="765" name="Google Shape;765;p20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822" name="Google Shape;822;p2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823" name="Google Shape;823;p2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24" name="Google Shape;824;p2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26" name="Google Shape;826;p2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827" name="Google Shape;827;p2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28" name="Google Shape;828;p2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29" name="Google Shape;829;p2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830" name="Google Shape;830;p2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1" name="Google Shape;831;p2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2" name="Google Shape;832;p2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3" name="Google Shape;833;p2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4" name="Google Shape;834;p2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5" name="Google Shape;835;p2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6" name="Google Shape;836;p2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7" name="Google Shape;837;p2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8" name="Google Shape;838;p2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39" name="Google Shape;839;p2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0" name="Google Shape;840;p2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1" name="Google Shape;841;p2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2" name="Google Shape;842;p2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3" name="Google Shape;843;p2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4" name="Google Shape;844;p2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5" name="Google Shape;845;p2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6" name="Google Shape;846;p2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7" name="Google Shape;847;p2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8" name="Google Shape;848;p2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49" name="Google Shape;849;p2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0" name="Google Shape;850;p2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1" name="Google Shape;851;p2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2" name="Google Shape;852;p2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3" name="Google Shape;853;p2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4" name="Google Shape;854;p2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5" name="Google Shape;855;p2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6" name="Google Shape;856;p2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7" name="Google Shape;857;p2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8" name="Google Shape;858;p2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59" name="Google Shape;859;p2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0" name="Google Shape;860;p2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1" name="Google Shape;861;p2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2" name="Google Shape;862;p2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3" name="Google Shape;863;p2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4" name="Google Shape;864;p2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5" name="Google Shape;865;p2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6" name="Google Shape;866;p2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7" name="Google Shape;867;p2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8" name="Google Shape;868;p2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69" name="Google Shape;869;p2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0" name="Google Shape;870;p2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1" name="Google Shape;871;p2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2" name="Google Shape;872;p2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3" name="Google Shape;873;p2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4" name="Google Shape;874;p2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5" name="Google Shape;875;p2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6" name="Google Shape;876;p2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7" name="Google Shape;877;p2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8" name="Google Shape;878;p2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79" name="Google Shape;879;p2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0" name="Google Shape;880;p2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1" name="Google Shape;881;p2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2" name="Google Shape;882;p2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3" name="Google Shape;883;p2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4" name="Google Shape;884;p2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5" name="Google Shape;885;p2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6" name="Google Shape;886;p2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7" name="Google Shape;887;p2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8" name="Google Shape;888;p2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89" name="Google Shape;889;p2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90" name="Google Shape;890;p2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91" name="Google Shape;891;p2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92" name="Google Shape;892;p2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893" name="Google Shape;893;p2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894" name="Google Shape;894;p2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895" name="Google Shape;895;p2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896" name="Google Shape;896;p2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97" name="Google Shape;897;p2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98" name="Google Shape;898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899" name="Google Shape;899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900" name="Google Shape;900;p2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901" name="Google Shape;901;p2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02" name="Google Shape;902;p2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03" name="Google Shape;903;p2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904" name="Google Shape;904;p20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910" name="Google Shape;91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72450" y="0"/>
            <a:ext cx="1014095" cy="99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20"/>
          <p:cNvPicPr preferRelativeResize="0"/>
          <p:nvPr/>
        </p:nvPicPr>
        <p:blipFill rotWithShape="1">
          <a:blip r:embed="rId2"/>
          <a:srcRect t="-12940" b="12940"/>
          <a:stretch>
            <a:fillRect/>
          </a:stretch>
        </p:blipFill>
        <p:spPr>
          <a:xfrm>
            <a:off x="-285750" y="-610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WPS Presentation</Application>
  <PresentationFormat/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Raleway SemiBold</vt:lpstr>
      <vt:lpstr>Barlow Light</vt:lpstr>
      <vt:lpstr>Raleway</vt:lpstr>
      <vt:lpstr>Barlow</vt:lpstr>
      <vt:lpstr>Calibri</vt:lpstr>
      <vt:lpstr>Barlow</vt:lpstr>
      <vt:lpstr>Microsoft YaHei</vt:lpstr>
      <vt:lpstr>Arial Unicode MS</vt:lpstr>
      <vt:lpstr>Gaoler template</vt:lpstr>
      <vt:lpstr>Dive into Open-Source</vt:lpstr>
      <vt:lpstr>PowerPoint 演示文稿</vt:lpstr>
      <vt:lpstr>PowerPoint 演示文稿</vt:lpstr>
      <vt:lpstr>PowerPoint 演示文稿</vt:lpstr>
      <vt:lpstr>PowerPoint 演示文稿</vt:lpstr>
      <vt:lpstr>Open Source</vt:lpstr>
      <vt:lpstr>PowerPoint 演示文稿</vt:lpstr>
      <vt:lpstr>Great way for a Freshman to Kick-start their journey</vt:lpstr>
      <vt:lpstr>Test Your Skills</vt:lpstr>
      <vt:lpstr>Enhances your Resume</vt:lpstr>
      <vt:lpstr>Networking</vt:lpstr>
      <vt:lpstr>Last but not the least</vt:lpstr>
      <vt:lpstr>PowerPoint 演示文稿</vt:lpstr>
      <vt:lpstr>Yes, there are some prerequisite for starting coding contributions to Open Source Projects</vt:lpstr>
      <vt:lpstr>PowerPoint 演示文稿</vt:lpstr>
      <vt:lpstr>Lets talk about GSoC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Open-Source</dc:title>
  <dc:creator/>
  <cp:lastModifiedBy>Utsav Mehta</cp:lastModifiedBy>
  <cp:revision>8</cp:revision>
  <dcterms:created xsi:type="dcterms:W3CDTF">2022-02-03T08:42:00Z</dcterms:created>
  <dcterms:modified xsi:type="dcterms:W3CDTF">2022-02-05T06:23:05Z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4BF7E7B76F094B1EA9A791ECC10075F3</vt:lpwstr>
  </property>
  <property fmtid="{D5CDD505-2E9C-101B-9397-08002B2CF9AE}" pid="3" name="KSOProductBuildVer">
    <vt:lpwstr>1033-11.2.0.10463</vt:lpwstr>
  </property>
</Properties>
</file>