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295DE8-3575-41BF-9117-08799BAC7D4D}">
  <a:tblStyle styleId="{07295DE8-3575-41BF-9117-08799BAC7D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07d7611c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07d7611c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07d7611c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07d7611c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07d7611c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07d7611c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07d7611c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07d7611c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07d7611c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07d7611c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07d7611c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07d7611c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07d7611c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07d7611c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07d7611c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07d7611c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07d7611c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07d7611c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07d7611c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07d7611c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07d7611c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07d7611c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07d7611c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07d7611c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07d7611c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07d7611c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07d7611c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07d7611c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07d7611c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07d7611c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07d7611c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07d7611c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Hate Speech Detection on Twitter Data</a:t>
            </a:r>
            <a:endParaRPr/>
          </a:p>
        </p:txBody>
      </p:sp>
      <p:sp>
        <p:nvSpPr>
          <p:cNvPr id="87" name="Google Shape;87;p13"/>
          <p:cNvSpPr txBox="1"/>
          <p:nvPr>
            <p:ph idx="1" type="subTitle"/>
          </p:nvPr>
        </p:nvSpPr>
        <p:spPr>
          <a:xfrm>
            <a:off x="729450" y="2987150"/>
            <a:ext cx="2997600" cy="1204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b="1" lang="en" sz="1200"/>
              <a:t>Group-11:</a:t>
            </a:r>
            <a:endParaRPr b="1" sz="1200"/>
          </a:p>
          <a:p>
            <a:pPr indent="0" lvl="0" marL="0" rtl="0" algn="l">
              <a:lnSpc>
                <a:spcPct val="80000"/>
              </a:lnSpc>
              <a:spcBef>
                <a:spcPts val="0"/>
              </a:spcBef>
              <a:spcAft>
                <a:spcPts val="0"/>
              </a:spcAft>
              <a:buSzPts val="770"/>
              <a:buNone/>
            </a:pPr>
            <a:r>
              <a:rPr b="1" lang="en" sz="1200"/>
              <a:t>Sriraksha Govinda Reddy (1139863), Leonard Michael Gomes Dip (1138452), Desiree Mary Dmello (1137433), </a:t>
            </a:r>
            <a:endParaRPr b="1" sz="1200"/>
          </a:p>
          <a:p>
            <a:pPr indent="0" lvl="0" marL="0" rtl="0" algn="l">
              <a:lnSpc>
                <a:spcPct val="80000"/>
              </a:lnSpc>
              <a:spcBef>
                <a:spcPts val="0"/>
              </a:spcBef>
              <a:spcAft>
                <a:spcPts val="0"/>
              </a:spcAft>
              <a:buSzPts val="770"/>
              <a:buNone/>
            </a:pPr>
            <a:r>
              <a:rPr b="1" lang="en" sz="1200"/>
              <a:t>Utsav Narendra Panchal (1142809), Rudra Ravidutt Saxena (1148251)</a:t>
            </a:r>
            <a:endParaRPr b="1" sz="1200"/>
          </a:p>
          <a:p>
            <a:pPr indent="0" lvl="0" marL="0" rtl="0" algn="l">
              <a:lnSpc>
                <a:spcPct val="80000"/>
              </a:lnSpc>
              <a:spcBef>
                <a:spcPts val="0"/>
              </a:spcBef>
              <a:spcAft>
                <a:spcPts val="0"/>
              </a:spcAft>
              <a:buSzPts val="770"/>
              <a:buNone/>
            </a:pPr>
            <a:r>
              <a:t/>
            </a:r>
            <a:endParaRPr sz="1200"/>
          </a:p>
        </p:txBody>
      </p:sp>
      <p:sp>
        <p:nvSpPr>
          <p:cNvPr id="88" name="Google Shape;88;p13"/>
          <p:cNvSpPr txBox="1"/>
          <p:nvPr/>
        </p:nvSpPr>
        <p:spPr>
          <a:xfrm>
            <a:off x="729450" y="4191950"/>
            <a:ext cx="286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Guided By: Dr. Amine Trabelsi</a:t>
            </a:r>
            <a:endParaRPr>
              <a:latin typeface="Lato"/>
              <a:ea typeface="Lato"/>
              <a:cs typeface="Lato"/>
              <a:sym typeface="Lato"/>
            </a:endParaRPr>
          </a:p>
        </p:txBody>
      </p:sp>
      <p:pic>
        <p:nvPicPr>
          <p:cNvPr id="89" name="Google Shape;89;p13"/>
          <p:cNvPicPr preferRelativeResize="0"/>
          <p:nvPr/>
        </p:nvPicPr>
        <p:blipFill>
          <a:blip r:embed="rId3">
            <a:alphaModFix/>
          </a:blip>
          <a:stretch>
            <a:fillRect/>
          </a:stretch>
        </p:blipFill>
        <p:spPr>
          <a:xfrm>
            <a:off x="6344750" y="2740600"/>
            <a:ext cx="1851550" cy="1851550"/>
          </a:xfrm>
          <a:prstGeom prst="rect">
            <a:avLst/>
          </a:prstGeom>
          <a:noFill/>
          <a:ln>
            <a:noFill/>
          </a:ln>
        </p:spPr>
      </p:pic>
      <p:sp>
        <p:nvSpPr>
          <p:cNvPr id="90" name="Google Shape;90;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idx="1" type="body"/>
          </p:nvPr>
        </p:nvSpPr>
        <p:spPr>
          <a:xfrm>
            <a:off x="727650" y="138412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are showing a report on </a:t>
            </a:r>
            <a:r>
              <a:rPr lang="en"/>
              <a:t>precision, recall, f1-score, and accuracy, and  made the comparison table of the TF-IDF methods with the accuracy.</a:t>
            </a:r>
            <a:endParaRPr/>
          </a:p>
          <a:p>
            <a:pPr indent="-311150" lvl="0" marL="457200" rtl="0" algn="l">
              <a:spcBef>
                <a:spcPts val="0"/>
              </a:spcBef>
              <a:spcAft>
                <a:spcPts val="0"/>
              </a:spcAft>
              <a:buSzPts val="1300"/>
              <a:buChar char="●"/>
            </a:pPr>
            <a:r>
              <a:rPr b="1" lang="en"/>
              <a:t>Logistic Regression algorithm</a:t>
            </a:r>
            <a:r>
              <a:rPr lang="en"/>
              <a:t> performed well in terms of the time taken and testing accuracy and Stochastic Gradient Descent, SVM, and Naive Bayes  also showed almost similar accuracy but took longer time .</a:t>
            </a:r>
            <a:endParaRPr/>
          </a:p>
          <a:p>
            <a:pPr indent="-311150" lvl="0" marL="457200" rtl="0" algn="l">
              <a:spcBef>
                <a:spcPts val="0"/>
              </a:spcBef>
              <a:spcAft>
                <a:spcPts val="0"/>
              </a:spcAft>
              <a:buSzPts val="1300"/>
              <a:buChar char="●"/>
            </a:pPr>
            <a:r>
              <a:rPr lang="en"/>
              <a:t>In comparison, we used Bag of Words method where Logistic Regression  algorithm performed better than the other algorithms.</a:t>
            </a:r>
            <a:endParaRPr/>
          </a:p>
          <a:p>
            <a:pPr indent="-311150" lvl="0" marL="457200" rtl="0" algn="l">
              <a:spcBef>
                <a:spcPts val="0"/>
              </a:spcBef>
              <a:spcAft>
                <a:spcPts val="0"/>
              </a:spcAft>
              <a:buSzPts val="1300"/>
              <a:buChar char="●"/>
            </a:pPr>
            <a:r>
              <a:rPr lang="en"/>
              <a:t>The </a:t>
            </a:r>
            <a:r>
              <a:rPr lang="en"/>
              <a:t>prediction</a:t>
            </a:r>
            <a:r>
              <a:rPr lang="en"/>
              <a:t> accuracy is 72% which compared to the traditional models is relatively lower. The </a:t>
            </a:r>
            <a:r>
              <a:rPr lang="en"/>
              <a:t>training</a:t>
            </a:r>
            <a:r>
              <a:rPr lang="en"/>
              <a:t> accuracy showed the data as overfilling.</a:t>
            </a:r>
            <a:endParaRPr/>
          </a:p>
        </p:txBody>
      </p:sp>
      <p:sp>
        <p:nvSpPr>
          <p:cNvPr id="155" name="Google Shape;155;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aphicFrame>
        <p:nvGraphicFramePr>
          <p:cNvPr id="160" name="Google Shape;160;p23"/>
          <p:cNvGraphicFramePr/>
          <p:nvPr/>
        </p:nvGraphicFramePr>
        <p:xfrm>
          <a:off x="5810200" y="1154500"/>
          <a:ext cx="3000000" cy="3000000"/>
        </p:xfrm>
        <a:graphic>
          <a:graphicData uri="http://schemas.openxmlformats.org/drawingml/2006/table">
            <a:tbl>
              <a:tblPr>
                <a:noFill/>
                <a:tableStyleId>{07295DE8-3575-41BF-9117-08799BAC7D4D}</a:tableStyleId>
              </a:tblPr>
              <a:tblGrid>
                <a:gridCol w="1557650"/>
                <a:gridCol w="1557650"/>
              </a:tblGrid>
              <a:tr h="609575">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b="1" lang="en"/>
                        <a:t>Test Accuracy </a:t>
                      </a:r>
                      <a:endParaRPr b="1"/>
                    </a:p>
                  </a:txBody>
                  <a:tcPr marT="91425" marB="91425" marR="91425" marL="91425"/>
                </a:tc>
              </a:tr>
              <a:tr h="609575">
                <a:tc>
                  <a:txBody>
                    <a:bodyPr/>
                    <a:lstStyle/>
                    <a:p>
                      <a:pPr indent="0" lvl="0" marL="0" rtl="0" algn="l">
                        <a:spcBef>
                          <a:spcPts val="0"/>
                        </a:spcBef>
                        <a:spcAft>
                          <a:spcPts val="0"/>
                        </a:spcAft>
                        <a:buNone/>
                      </a:pPr>
                      <a:r>
                        <a:rPr lang="en"/>
                        <a:t>Logistic Regression </a:t>
                      </a:r>
                      <a:endParaRPr/>
                    </a:p>
                  </a:txBody>
                  <a:tcPr marT="91425" marB="91425" marR="91425" marL="91425"/>
                </a:tc>
                <a:tc>
                  <a:txBody>
                    <a:bodyPr/>
                    <a:lstStyle/>
                    <a:p>
                      <a:pPr indent="0" lvl="0" marL="0" rtl="0" algn="l">
                        <a:spcBef>
                          <a:spcPts val="0"/>
                        </a:spcBef>
                        <a:spcAft>
                          <a:spcPts val="0"/>
                        </a:spcAft>
                        <a:buNone/>
                      </a:pPr>
                      <a:r>
                        <a:rPr lang="en"/>
                        <a:t>77%</a:t>
                      </a:r>
                      <a:endParaRPr/>
                    </a:p>
                  </a:txBody>
                  <a:tcPr marT="91425" marB="91425" marR="91425" marL="91425"/>
                </a:tc>
              </a:tr>
              <a:tr h="565200">
                <a:tc>
                  <a:txBody>
                    <a:bodyPr/>
                    <a:lstStyle/>
                    <a:p>
                      <a:pPr indent="0" lvl="0" marL="0" rtl="0" algn="l">
                        <a:spcBef>
                          <a:spcPts val="0"/>
                        </a:spcBef>
                        <a:spcAft>
                          <a:spcPts val="0"/>
                        </a:spcAft>
                        <a:buNone/>
                      </a:pPr>
                      <a:r>
                        <a:rPr lang="en"/>
                        <a:t>Support Vector Machine</a:t>
                      </a:r>
                      <a:endParaRPr/>
                    </a:p>
                  </a:txBody>
                  <a:tcPr marT="91425" marB="91425" marR="91425" marL="91425"/>
                </a:tc>
                <a:tc>
                  <a:txBody>
                    <a:bodyPr/>
                    <a:lstStyle/>
                    <a:p>
                      <a:pPr indent="0" lvl="0" marL="0" rtl="0" algn="l">
                        <a:spcBef>
                          <a:spcPts val="0"/>
                        </a:spcBef>
                        <a:spcAft>
                          <a:spcPts val="0"/>
                        </a:spcAft>
                        <a:buNone/>
                      </a:pPr>
                      <a:r>
                        <a:rPr lang="en"/>
                        <a:t>77%</a:t>
                      </a:r>
                      <a:endParaRPr/>
                    </a:p>
                  </a:txBody>
                  <a:tcPr marT="91425" marB="91425" marR="91425" marL="91425"/>
                </a:tc>
              </a:tr>
              <a:tr h="396200">
                <a:tc>
                  <a:txBody>
                    <a:bodyPr/>
                    <a:lstStyle/>
                    <a:p>
                      <a:pPr indent="0" lvl="0" marL="0" rtl="0" algn="l">
                        <a:spcBef>
                          <a:spcPts val="0"/>
                        </a:spcBef>
                        <a:spcAft>
                          <a:spcPts val="0"/>
                        </a:spcAft>
                        <a:buNone/>
                      </a:pPr>
                      <a:r>
                        <a:rPr lang="en"/>
                        <a:t>Naive Bayes</a:t>
                      </a:r>
                      <a:endParaRPr/>
                    </a:p>
                  </a:txBody>
                  <a:tcPr marT="91425" marB="91425" marR="91425" marL="91425"/>
                </a:tc>
                <a:tc>
                  <a:txBody>
                    <a:bodyPr/>
                    <a:lstStyle/>
                    <a:p>
                      <a:pPr indent="0" lvl="0" marL="0" rtl="0" algn="l">
                        <a:spcBef>
                          <a:spcPts val="0"/>
                        </a:spcBef>
                        <a:spcAft>
                          <a:spcPts val="0"/>
                        </a:spcAft>
                        <a:buNone/>
                      </a:pPr>
                      <a:r>
                        <a:rPr lang="en"/>
                        <a:t>70%</a:t>
                      </a:r>
                      <a:endParaRPr/>
                    </a:p>
                  </a:txBody>
                  <a:tcPr marT="91425" marB="91425" marR="91425" marL="91425"/>
                </a:tc>
              </a:tr>
              <a:tr h="609575">
                <a:tc>
                  <a:txBody>
                    <a:bodyPr/>
                    <a:lstStyle/>
                    <a:p>
                      <a:pPr indent="0" lvl="0" marL="0" rtl="0" algn="l">
                        <a:spcBef>
                          <a:spcPts val="0"/>
                        </a:spcBef>
                        <a:spcAft>
                          <a:spcPts val="0"/>
                        </a:spcAft>
                        <a:buNone/>
                      </a:pPr>
                      <a:r>
                        <a:rPr lang="en"/>
                        <a:t>Random Forest </a:t>
                      </a:r>
                      <a:endParaRPr/>
                    </a:p>
                  </a:txBody>
                  <a:tcPr marT="91425" marB="91425" marR="91425" marL="91425"/>
                </a:tc>
                <a:tc>
                  <a:txBody>
                    <a:bodyPr/>
                    <a:lstStyle/>
                    <a:p>
                      <a:pPr indent="0" lvl="0" marL="0" rtl="0" algn="l">
                        <a:spcBef>
                          <a:spcPts val="0"/>
                        </a:spcBef>
                        <a:spcAft>
                          <a:spcPts val="0"/>
                        </a:spcAft>
                        <a:buNone/>
                      </a:pPr>
                      <a:r>
                        <a:rPr lang="en"/>
                        <a:t>69%</a:t>
                      </a:r>
                      <a:endParaRPr/>
                    </a:p>
                  </a:txBody>
                  <a:tcPr marT="91425" marB="91425" marR="91425" marL="91425"/>
                </a:tc>
              </a:tr>
            </a:tbl>
          </a:graphicData>
        </a:graphic>
      </p:graphicFrame>
      <p:sp>
        <p:nvSpPr>
          <p:cNvPr id="161" name="Google Shape;161;p23"/>
          <p:cNvSpPr txBox="1"/>
          <p:nvPr/>
        </p:nvSpPr>
        <p:spPr>
          <a:xfrm>
            <a:off x="100850" y="616325"/>
            <a:ext cx="38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2" name="Google Shape;162;p23"/>
          <p:cNvSpPr txBox="1"/>
          <p:nvPr/>
        </p:nvSpPr>
        <p:spPr>
          <a:xfrm>
            <a:off x="152400" y="4146175"/>
            <a:ext cx="435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 1. Accuracy Comparison  in TF- IDF Approach </a:t>
            </a:r>
            <a:endParaRPr>
              <a:latin typeface="Lato"/>
              <a:ea typeface="Lato"/>
              <a:cs typeface="Lato"/>
              <a:sym typeface="Lato"/>
            </a:endParaRPr>
          </a:p>
        </p:txBody>
      </p:sp>
      <p:sp>
        <p:nvSpPr>
          <p:cNvPr id="163" name="Google Shape;163;p23"/>
          <p:cNvSpPr txBox="1"/>
          <p:nvPr/>
        </p:nvSpPr>
        <p:spPr>
          <a:xfrm>
            <a:off x="5810200" y="4146175"/>
            <a:ext cx="215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Table 1. Accuracy comparison using Bag of Words</a:t>
            </a:r>
            <a:endParaRPr>
              <a:latin typeface="Lato"/>
              <a:ea typeface="Lato"/>
              <a:cs typeface="Lato"/>
              <a:sym typeface="Lato"/>
            </a:endParaRPr>
          </a:p>
        </p:txBody>
      </p:sp>
      <p:pic>
        <p:nvPicPr>
          <p:cNvPr id="164" name="Google Shape;164;p23"/>
          <p:cNvPicPr preferRelativeResize="0"/>
          <p:nvPr/>
        </p:nvPicPr>
        <p:blipFill>
          <a:blip r:embed="rId3">
            <a:alphaModFix/>
          </a:blip>
          <a:stretch>
            <a:fillRect/>
          </a:stretch>
        </p:blipFill>
        <p:spPr>
          <a:xfrm>
            <a:off x="152400" y="1594750"/>
            <a:ext cx="5279300" cy="2461775"/>
          </a:xfrm>
          <a:prstGeom prst="rect">
            <a:avLst/>
          </a:prstGeom>
          <a:noFill/>
          <a:ln>
            <a:noFill/>
          </a:ln>
        </p:spPr>
      </p:pic>
      <p:sp>
        <p:nvSpPr>
          <p:cNvPr id="165" name="Google Shape;165;p23"/>
          <p:cNvSpPr txBox="1"/>
          <p:nvPr/>
        </p:nvSpPr>
        <p:spPr>
          <a:xfrm>
            <a:off x="358600" y="539375"/>
            <a:ext cx="5771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Raleway"/>
                <a:ea typeface="Raleway"/>
                <a:cs typeface="Raleway"/>
                <a:sym typeface="Raleway"/>
              </a:rPr>
              <a:t>Comparison of Models </a:t>
            </a:r>
            <a:endParaRPr b="1" sz="2400">
              <a:latin typeface="Raleway"/>
              <a:ea typeface="Raleway"/>
              <a:cs typeface="Raleway"/>
              <a:sym typeface="Raleway"/>
            </a:endParaRPr>
          </a:p>
        </p:txBody>
      </p:sp>
      <p:sp>
        <p:nvSpPr>
          <p:cNvPr id="166" name="Google Shape;166;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539500" y="500625"/>
            <a:ext cx="8212200" cy="6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Training And Testing Accuracy of GRU Model </a:t>
            </a:r>
            <a:endParaRPr sz="2300"/>
          </a:p>
        </p:txBody>
      </p:sp>
      <p:sp>
        <p:nvSpPr>
          <p:cNvPr id="172" name="Google Shape;172;p24"/>
          <p:cNvSpPr txBox="1"/>
          <p:nvPr/>
        </p:nvSpPr>
        <p:spPr>
          <a:xfrm>
            <a:off x="309125" y="4291875"/>
            <a:ext cx="36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 2. Training Accuracy of GRU  Model </a:t>
            </a:r>
            <a:endParaRPr>
              <a:latin typeface="Lato"/>
              <a:ea typeface="Lato"/>
              <a:cs typeface="Lato"/>
              <a:sym typeface="Lato"/>
            </a:endParaRPr>
          </a:p>
        </p:txBody>
      </p:sp>
      <p:pic>
        <p:nvPicPr>
          <p:cNvPr id="173" name="Google Shape;173;p24"/>
          <p:cNvPicPr preferRelativeResize="0"/>
          <p:nvPr/>
        </p:nvPicPr>
        <p:blipFill>
          <a:blip r:embed="rId3">
            <a:alphaModFix/>
          </a:blip>
          <a:stretch>
            <a:fillRect/>
          </a:stretch>
        </p:blipFill>
        <p:spPr>
          <a:xfrm>
            <a:off x="309113" y="1731125"/>
            <a:ext cx="4446925" cy="2320135"/>
          </a:xfrm>
          <a:prstGeom prst="rect">
            <a:avLst/>
          </a:prstGeom>
          <a:noFill/>
          <a:ln>
            <a:noFill/>
          </a:ln>
        </p:spPr>
      </p:pic>
      <p:sp>
        <p:nvSpPr>
          <p:cNvPr id="174" name="Google Shape;174;p24"/>
          <p:cNvSpPr txBox="1"/>
          <p:nvPr/>
        </p:nvSpPr>
        <p:spPr>
          <a:xfrm>
            <a:off x="5257625" y="3651050"/>
            <a:ext cx="36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 3. Testing Accuracy of GRU Model </a:t>
            </a:r>
            <a:endParaRPr>
              <a:latin typeface="Lato"/>
              <a:ea typeface="Lato"/>
              <a:cs typeface="Lato"/>
              <a:sym typeface="Lato"/>
            </a:endParaRPr>
          </a:p>
        </p:txBody>
      </p:sp>
      <p:pic>
        <p:nvPicPr>
          <p:cNvPr id="175" name="Google Shape;175;p24"/>
          <p:cNvPicPr preferRelativeResize="0"/>
          <p:nvPr/>
        </p:nvPicPr>
        <p:blipFill>
          <a:blip r:embed="rId4">
            <a:alphaModFix/>
          </a:blip>
          <a:stretch>
            <a:fillRect/>
          </a:stretch>
        </p:blipFill>
        <p:spPr>
          <a:xfrm>
            <a:off x="5161425" y="2418950"/>
            <a:ext cx="3536944" cy="305600"/>
          </a:xfrm>
          <a:prstGeom prst="rect">
            <a:avLst/>
          </a:prstGeom>
          <a:noFill/>
          <a:ln>
            <a:noFill/>
          </a:ln>
        </p:spPr>
      </p:pic>
      <p:sp>
        <p:nvSpPr>
          <p:cNvPr id="176" name="Google Shape;17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539500" y="500625"/>
            <a:ext cx="4985100" cy="6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Prediction Accuracy</a:t>
            </a:r>
            <a:endParaRPr sz="2300"/>
          </a:p>
        </p:txBody>
      </p:sp>
      <p:pic>
        <p:nvPicPr>
          <p:cNvPr id="182" name="Google Shape;182;p25"/>
          <p:cNvPicPr preferRelativeResize="0"/>
          <p:nvPr/>
        </p:nvPicPr>
        <p:blipFill>
          <a:blip r:embed="rId3">
            <a:alphaModFix/>
          </a:blip>
          <a:stretch>
            <a:fillRect/>
          </a:stretch>
        </p:blipFill>
        <p:spPr>
          <a:xfrm>
            <a:off x="620375" y="1616325"/>
            <a:ext cx="3771900" cy="2581275"/>
          </a:xfrm>
          <a:prstGeom prst="rect">
            <a:avLst/>
          </a:prstGeom>
          <a:noFill/>
          <a:ln>
            <a:noFill/>
          </a:ln>
        </p:spPr>
      </p:pic>
      <p:sp>
        <p:nvSpPr>
          <p:cNvPr id="183" name="Google Shape;183;p25"/>
          <p:cNvSpPr txBox="1"/>
          <p:nvPr/>
        </p:nvSpPr>
        <p:spPr>
          <a:xfrm>
            <a:off x="728375" y="4661650"/>
            <a:ext cx="36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 4. Accuracy Curve of GRU </a:t>
            </a:r>
            <a:endParaRPr>
              <a:latin typeface="Lato"/>
              <a:ea typeface="Lato"/>
              <a:cs typeface="Lato"/>
              <a:sym typeface="Lato"/>
            </a:endParaRPr>
          </a:p>
        </p:txBody>
      </p:sp>
      <p:sp>
        <p:nvSpPr>
          <p:cNvPr id="184" name="Google Shape;184;p25"/>
          <p:cNvSpPr txBox="1"/>
          <p:nvPr/>
        </p:nvSpPr>
        <p:spPr>
          <a:xfrm>
            <a:off x="5206250" y="4197600"/>
            <a:ext cx="36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 5. Prediction Accuracy </a:t>
            </a:r>
            <a:endParaRPr>
              <a:latin typeface="Lato"/>
              <a:ea typeface="Lato"/>
              <a:cs typeface="Lato"/>
              <a:sym typeface="Lato"/>
            </a:endParaRPr>
          </a:p>
        </p:txBody>
      </p:sp>
      <p:pic>
        <p:nvPicPr>
          <p:cNvPr id="185" name="Google Shape;185;p25"/>
          <p:cNvPicPr preferRelativeResize="0"/>
          <p:nvPr/>
        </p:nvPicPr>
        <p:blipFill>
          <a:blip r:embed="rId4">
            <a:alphaModFix/>
          </a:blip>
          <a:stretch>
            <a:fillRect/>
          </a:stretch>
        </p:blipFill>
        <p:spPr>
          <a:xfrm>
            <a:off x="4572000" y="2143475"/>
            <a:ext cx="4333875" cy="1495425"/>
          </a:xfrm>
          <a:prstGeom prst="rect">
            <a:avLst/>
          </a:prstGeom>
          <a:noFill/>
          <a:ln>
            <a:noFill/>
          </a:ln>
        </p:spPr>
      </p:pic>
      <p:sp>
        <p:nvSpPr>
          <p:cNvPr id="186" name="Google Shape;186;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t>
            </a:r>
            <a:endParaRPr/>
          </a:p>
        </p:txBody>
      </p:sp>
      <p:sp>
        <p:nvSpPr>
          <p:cNvPr id="192" name="Google Shape;192;p26"/>
          <p:cNvSpPr txBox="1"/>
          <p:nvPr>
            <p:ph idx="1" type="body"/>
          </p:nvPr>
        </p:nvSpPr>
        <p:spPr>
          <a:xfrm>
            <a:off x="729450" y="2143150"/>
            <a:ext cx="7688700" cy="2606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Processing time due to system limitations.</a:t>
            </a:r>
            <a:endParaRPr/>
          </a:p>
          <a:p>
            <a:pPr indent="-311150" lvl="0" marL="457200" rtl="0" algn="l">
              <a:spcBef>
                <a:spcPts val="0"/>
              </a:spcBef>
              <a:spcAft>
                <a:spcPts val="0"/>
              </a:spcAft>
              <a:buSzPts val="1300"/>
              <a:buChar char="●"/>
            </a:pPr>
            <a:r>
              <a:rPr lang="en"/>
              <a:t>Large dataset resulted in slower computation of preprocessing the data.</a:t>
            </a:r>
            <a:endParaRPr/>
          </a:p>
          <a:p>
            <a:pPr indent="-311150" lvl="0" marL="457200" rtl="0" algn="l">
              <a:spcBef>
                <a:spcPts val="0"/>
              </a:spcBef>
              <a:spcAft>
                <a:spcPts val="0"/>
              </a:spcAft>
              <a:buSzPts val="1300"/>
              <a:buChar char="●"/>
            </a:pPr>
            <a:r>
              <a:rPr lang="en"/>
              <a:t>Working on achieving better model accuracy in GRU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93" name="Google Shape;193;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a:t>
            </a:r>
            <a:endParaRPr/>
          </a:p>
        </p:txBody>
      </p:sp>
      <p:sp>
        <p:nvSpPr>
          <p:cNvPr id="199" name="Google Shape;199;p27"/>
          <p:cNvSpPr txBox="1"/>
          <p:nvPr>
            <p:ph idx="1" type="body"/>
          </p:nvPr>
        </p:nvSpPr>
        <p:spPr>
          <a:xfrm>
            <a:off x="729450" y="2078875"/>
            <a:ext cx="7688700" cy="255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 automate the process for eliminating hate speech or flagging them down as inappropriate. </a:t>
            </a:r>
            <a:endParaRPr/>
          </a:p>
          <a:p>
            <a:pPr indent="-311150" lvl="0" marL="457200" rtl="0" algn="l">
              <a:spcBef>
                <a:spcPts val="0"/>
              </a:spcBef>
              <a:spcAft>
                <a:spcPts val="0"/>
              </a:spcAft>
              <a:buSzPts val="1300"/>
              <a:buChar char="●"/>
            </a:pPr>
            <a:r>
              <a:rPr lang="en"/>
              <a:t>Inclusion of Bi-LSTM model. </a:t>
            </a:r>
            <a:endParaRPr/>
          </a:p>
          <a:p>
            <a:pPr indent="-311150" lvl="0" marL="457200" rtl="0" algn="l">
              <a:spcBef>
                <a:spcPts val="0"/>
              </a:spcBef>
              <a:spcAft>
                <a:spcPts val="0"/>
              </a:spcAft>
              <a:buSzPts val="1300"/>
              <a:buChar char="●"/>
            </a:pPr>
            <a:r>
              <a:rPr lang="en"/>
              <a:t>Including graphical indication of performance and accuracy of model.</a:t>
            </a:r>
            <a:endParaRPr/>
          </a:p>
          <a:p>
            <a:pPr indent="0" lvl="0" marL="457200" rtl="0" algn="l">
              <a:spcBef>
                <a:spcPts val="1200"/>
              </a:spcBef>
              <a:spcAft>
                <a:spcPts val="1200"/>
              </a:spcAft>
              <a:buNone/>
            </a:pPr>
            <a:r>
              <a:t/>
            </a:r>
            <a:endParaRPr/>
          </a:p>
        </p:txBody>
      </p:sp>
      <p:sp>
        <p:nvSpPr>
          <p:cNvPr id="200" name="Google Shape;200;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206" name="Google Shape;206;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212" name="Google Shape;212;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Literature</a:t>
            </a:r>
            <a:r>
              <a:rPr lang="en"/>
              <a:t> Review : Everybody </a:t>
            </a:r>
            <a:endParaRPr/>
          </a:p>
          <a:p>
            <a:pPr indent="-311150" lvl="0" marL="457200" rtl="0" algn="l">
              <a:spcBef>
                <a:spcPts val="0"/>
              </a:spcBef>
              <a:spcAft>
                <a:spcPts val="0"/>
              </a:spcAft>
              <a:buSzPts val="1300"/>
              <a:buChar char="●"/>
            </a:pPr>
            <a:r>
              <a:rPr lang="en"/>
              <a:t>Dataset Research : Rudra, Utsav, Raksha </a:t>
            </a:r>
            <a:endParaRPr/>
          </a:p>
          <a:p>
            <a:pPr indent="-311150" lvl="0" marL="457200" rtl="0" algn="l">
              <a:spcBef>
                <a:spcPts val="0"/>
              </a:spcBef>
              <a:spcAft>
                <a:spcPts val="0"/>
              </a:spcAft>
              <a:buSzPts val="1300"/>
              <a:buChar char="●"/>
            </a:pPr>
            <a:r>
              <a:rPr lang="en"/>
              <a:t>Data Pre-processing : Utsav, Rudra </a:t>
            </a:r>
            <a:endParaRPr/>
          </a:p>
          <a:p>
            <a:pPr indent="-311150" lvl="0" marL="457200" rtl="0" algn="l">
              <a:spcBef>
                <a:spcPts val="0"/>
              </a:spcBef>
              <a:spcAft>
                <a:spcPts val="0"/>
              </a:spcAft>
              <a:buSzPts val="1300"/>
              <a:buChar char="●"/>
            </a:pPr>
            <a:r>
              <a:rPr lang="en"/>
              <a:t>Data Cleaning : Michael, Desiree, raksha</a:t>
            </a:r>
            <a:endParaRPr/>
          </a:p>
          <a:p>
            <a:pPr indent="-311150" lvl="0" marL="457200" rtl="0" algn="l">
              <a:spcBef>
                <a:spcPts val="0"/>
              </a:spcBef>
              <a:spcAft>
                <a:spcPts val="0"/>
              </a:spcAft>
              <a:buSzPts val="1300"/>
              <a:buChar char="●"/>
            </a:pPr>
            <a:r>
              <a:rPr lang="en"/>
              <a:t>Model Analysis : Michael, Desiree </a:t>
            </a:r>
            <a:endParaRPr/>
          </a:p>
          <a:p>
            <a:pPr indent="-311150" lvl="0" marL="457200" rtl="0" algn="l">
              <a:spcBef>
                <a:spcPts val="0"/>
              </a:spcBef>
              <a:spcAft>
                <a:spcPts val="0"/>
              </a:spcAft>
              <a:buSzPts val="1300"/>
              <a:buChar char="●"/>
            </a:pPr>
            <a:r>
              <a:rPr lang="en"/>
              <a:t>Result Analysis : Everybody </a:t>
            </a:r>
            <a:endParaRPr/>
          </a:p>
          <a:p>
            <a:pPr indent="-311150" lvl="0" marL="457200" rtl="0" algn="l">
              <a:spcBef>
                <a:spcPts val="0"/>
              </a:spcBef>
              <a:spcAft>
                <a:spcPts val="0"/>
              </a:spcAft>
              <a:buSzPts val="1300"/>
              <a:buChar char="●"/>
            </a:pPr>
            <a:r>
              <a:rPr lang="en"/>
              <a:t>Final Report : Everybody</a:t>
            </a:r>
            <a:endParaRPr/>
          </a:p>
        </p:txBody>
      </p:sp>
      <p:sp>
        <p:nvSpPr>
          <p:cNvPr id="213" name="Google Shape;213;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40"/>
              <a:t>Problem Statement</a:t>
            </a:r>
            <a:endParaRPr sz="2640"/>
          </a:p>
        </p:txBody>
      </p:sp>
      <p:sp>
        <p:nvSpPr>
          <p:cNvPr id="96" name="Google Shape;96;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2737" lvl="0" marL="457200" rtl="0" algn="l">
              <a:lnSpc>
                <a:spcPct val="95000"/>
              </a:lnSpc>
              <a:spcBef>
                <a:spcPts val="0"/>
              </a:spcBef>
              <a:spcAft>
                <a:spcPts val="0"/>
              </a:spcAft>
              <a:buSzPts val="1325"/>
              <a:buChar char="●"/>
            </a:pPr>
            <a:r>
              <a:rPr lang="en" sz="1325"/>
              <a:t>As a consequence of social media platforms, a wide range of ideas have been shared by the general public, leading to real-time sharing of thoughts, as well as a rise in hate speech, abuse, and bullying.</a:t>
            </a:r>
            <a:endParaRPr sz="1325"/>
          </a:p>
          <a:p>
            <a:pPr indent="0" lvl="0" marL="457200" rtl="0" algn="l">
              <a:lnSpc>
                <a:spcPct val="95000"/>
              </a:lnSpc>
              <a:spcBef>
                <a:spcPts val="1200"/>
              </a:spcBef>
              <a:spcAft>
                <a:spcPts val="0"/>
              </a:spcAft>
              <a:buNone/>
            </a:pPr>
            <a:r>
              <a:t/>
            </a:r>
            <a:endParaRPr sz="1325"/>
          </a:p>
          <a:p>
            <a:pPr indent="-312737" lvl="0" marL="457200" rtl="0" algn="l">
              <a:lnSpc>
                <a:spcPct val="95000"/>
              </a:lnSpc>
              <a:spcBef>
                <a:spcPts val="1200"/>
              </a:spcBef>
              <a:spcAft>
                <a:spcPts val="0"/>
              </a:spcAft>
              <a:buSzPts val="1325"/>
              <a:buChar char="●"/>
            </a:pPr>
            <a:r>
              <a:rPr lang="en" sz="1325"/>
              <a:t>Our research aims to identify hate speech remarks or comments on the internet using methodologies that include hate speech detection tools, libraries, and classifier algorithms to determine whether or not a particular statement contains hate speech.</a:t>
            </a:r>
            <a:endParaRPr sz="1325"/>
          </a:p>
          <a:p>
            <a:pPr indent="0" lvl="0" marL="0" rtl="0" algn="l">
              <a:lnSpc>
                <a:spcPct val="95000"/>
              </a:lnSpc>
              <a:spcBef>
                <a:spcPts val="1200"/>
              </a:spcBef>
              <a:spcAft>
                <a:spcPts val="0"/>
              </a:spcAft>
              <a:buSzPts val="275"/>
              <a:buNone/>
            </a:pPr>
            <a:r>
              <a:t/>
            </a:r>
            <a:endParaRPr sz="1325"/>
          </a:p>
          <a:p>
            <a:pPr indent="0" lvl="0" marL="0" rtl="0" algn="l">
              <a:lnSpc>
                <a:spcPct val="95000"/>
              </a:lnSpc>
              <a:spcBef>
                <a:spcPts val="1200"/>
              </a:spcBef>
              <a:spcAft>
                <a:spcPts val="1200"/>
              </a:spcAft>
              <a:buSzPts val="275"/>
              <a:buNone/>
            </a:pPr>
            <a:r>
              <a:t/>
            </a:r>
            <a:endParaRPr sz="1325"/>
          </a:p>
        </p:txBody>
      </p:sp>
      <p:sp>
        <p:nvSpPr>
          <p:cNvPr id="97" name="Google Shape;97;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103" name="Google Shape;103;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2737" lvl="0" marL="457200" rtl="0" algn="l">
              <a:lnSpc>
                <a:spcPct val="100000"/>
              </a:lnSpc>
              <a:spcBef>
                <a:spcPts val="0"/>
              </a:spcBef>
              <a:spcAft>
                <a:spcPts val="0"/>
              </a:spcAft>
              <a:buSzPts val="1325"/>
              <a:buChar char="●"/>
            </a:pPr>
            <a:r>
              <a:rPr lang="en" sz="1325"/>
              <a:t>(Bouazizi and Otsuki Ohtsuki, 2016) in their works have utilized tweets from Twitter by performing machine learning classification through manually extracting various features for detecting sarcastic responses.</a:t>
            </a:r>
            <a:endParaRPr sz="1325"/>
          </a:p>
          <a:p>
            <a:pPr indent="0" lvl="0" marL="457200" rtl="0" algn="l">
              <a:lnSpc>
                <a:spcPct val="100000"/>
              </a:lnSpc>
              <a:spcBef>
                <a:spcPts val="1200"/>
              </a:spcBef>
              <a:spcAft>
                <a:spcPts val="0"/>
              </a:spcAft>
              <a:buNone/>
            </a:pPr>
            <a:r>
              <a:t/>
            </a:r>
            <a:endParaRPr sz="1325"/>
          </a:p>
          <a:p>
            <a:pPr indent="-312737" lvl="0" marL="457200" rtl="0" algn="l">
              <a:lnSpc>
                <a:spcPct val="100000"/>
              </a:lnSpc>
              <a:spcBef>
                <a:spcPts val="1200"/>
              </a:spcBef>
              <a:spcAft>
                <a:spcPts val="0"/>
              </a:spcAft>
              <a:buSzPts val="1325"/>
              <a:buChar char="●"/>
            </a:pPr>
            <a:r>
              <a:rPr lang="en" sz="1325"/>
              <a:t>(Yin W) proposed a combination of LSTM-GRU (Unique Gating Design of LSTM) in their paper to achieve much better accuracy and performance speed in comparison to RNN (Recurrent Neural Network), LSTM (Long Short-Term Memory Network), and GRU (Gate Recurrent Unit) models.</a:t>
            </a:r>
            <a:endParaRPr sz="1325"/>
          </a:p>
          <a:p>
            <a:pPr indent="0" lvl="0" marL="0" rtl="0" algn="l">
              <a:lnSpc>
                <a:spcPct val="95000"/>
              </a:lnSpc>
              <a:spcBef>
                <a:spcPts val="1200"/>
              </a:spcBef>
              <a:spcAft>
                <a:spcPts val="0"/>
              </a:spcAft>
              <a:buSzPts val="275"/>
              <a:buNone/>
            </a:pPr>
            <a:r>
              <a:t/>
            </a:r>
            <a:endParaRPr sz="1325"/>
          </a:p>
          <a:p>
            <a:pPr indent="0" lvl="0" marL="0" rtl="0" algn="l">
              <a:lnSpc>
                <a:spcPct val="95000"/>
              </a:lnSpc>
              <a:spcBef>
                <a:spcPts val="1200"/>
              </a:spcBef>
              <a:spcAft>
                <a:spcPts val="1200"/>
              </a:spcAft>
              <a:buSzPts val="275"/>
              <a:buNone/>
            </a:pPr>
            <a:r>
              <a:t/>
            </a:r>
            <a:endParaRPr sz="1325"/>
          </a:p>
        </p:txBody>
      </p:sp>
      <p:sp>
        <p:nvSpPr>
          <p:cNvPr id="104" name="Google Shape;104;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and Challenges</a:t>
            </a:r>
            <a:endParaRPr/>
          </a:p>
        </p:txBody>
      </p:sp>
      <p:sp>
        <p:nvSpPr>
          <p:cNvPr id="110" name="Google Shape;110;p16"/>
          <p:cNvSpPr txBox="1"/>
          <p:nvPr>
            <p:ph idx="1" type="body"/>
          </p:nvPr>
        </p:nvSpPr>
        <p:spPr>
          <a:xfrm>
            <a:off x="580050" y="2078875"/>
            <a:ext cx="3774300" cy="2261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To identify hateful and damaging remarks on social media sites such as Twitter, and to detect and remove such comments in a timely way.</a:t>
            </a:r>
            <a:endParaRPr/>
          </a:p>
        </p:txBody>
      </p:sp>
      <p:sp>
        <p:nvSpPr>
          <p:cNvPr id="111" name="Google Shape;111;p16"/>
          <p:cNvSpPr txBox="1"/>
          <p:nvPr>
            <p:ph idx="2" type="body"/>
          </p:nvPr>
        </p:nvSpPr>
        <p:spPr>
          <a:xfrm>
            <a:off x="4643604" y="2078875"/>
            <a:ext cx="3774300" cy="2261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Machines are unable to recognize sarcasm in the same way that people do, which resulted in certain comments being flagged as hateful, although  particular phrases in the provided remark were not intended to be cruel.</a:t>
            </a:r>
            <a:endParaRPr/>
          </a:p>
        </p:txBody>
      </p:sp>
      <p:sp>
        <p:nvSpPr>
          <p:cNvPr id="112" name="Google Shape;112;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18" name="Google Shape;118;p17"/>
          <p:cNvSpPr txBox="1"/>
          <p:nvPr>
            <p:ph idx="1" type="subTitle"/>
          </p:nvPr>
        </p:nvSpPr>
        <p:spPr>
          <a:xfrm>
            <a:off x="5324425" y="1795500"/>
            <a:ext cx="3300900" cy="1552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Data Preprocessing : </a:t>
            </a:r>
            <a:r>
              <a:rPr lang="en" sz="1400"/>
              <a:t>Stemming and Lemmatization</a:t>
            </a:r>
            <a:endParaRPr sz="1400"/>
          </a:p>
          <a:p>
            <a:pPr indent="-317500" lvl="0" marL="457200" rtl="0" algn="l">
              <a:spcBef>
                <a:spcPts val="0"/>
              </a:spcBef>
              <a:spcAft>
                <a:spcPts val="0"/>
              </a:spcAft>
              <a:buSzPts val="1400"/>
              <a:buChar char="➔"/>
            </a:pPr>
            <a:r>
              <a:rPr lang="en" sz="1400"/>
              <a:t>TF-IDF &amp; Bag of Words</a:t>
            </a:r>
            <a:endParaRPr sz="1400"/>
          </a:p>
          <a:p>
            <a:pPr indent="-317500" lvl="0" marL="457200" rtl="0" algn="l">
              <a:spcBef>
                <a:spcPts val="0"/>
              </a:spcBef>
              <a:spcAft>
                <a:spcPts val="0"/>
              </a:spcAft>
              <a:buSzPts val="1400"/>
              <a:buChar char="➔"/>
            </a:pPr>
            <a:r>
              <a:rPr lang="en" sz="1400"/>
              <a:t>RNN &amp; GRU</a:t>
            </a:r>
            <a:endParaRPr sz="1400"/>
          </a:p>
        </p:txBody>
      </p:sp>
      <p:pic>
        <p:nvPicPr>
          <p:cNvPr id="119" name="Google Shape;119;p17"/>
          <p:cNvPicPr preferRelativeResize="0"/>
          <p:nvPr/>
        </p:nvPicPr>
        <p:blipFill>
          <a:blip r:embed="rId3">
            <a:alphaModFix/>
          </a:blip>
          <a:stretch>
            <a:fillRect/>
          </a:stretch>
        </p:blipFill>
        <p:spPr>
          <a:xfrm>
            <a:off x="730000" y="2458250"/>
            <a:ext cx="2981400" cy="1490700"/>
          </a:xfrm>
          <a:prstGeom prst="rect">
            <a:avLst/>
          </a:prstGeom>
          <a:noFill/>
          <a:ln>
            <a:noFill/>
          </a:ln>
        </p:spPr>
      </p:pic>
      <p:sp>
        <p:nvSpPr>
          <p:cNvPr id="120" name="Google Shape;120;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a:t>
            </a:r>
            <a:endParaRPr/>
          </a:p>
        </p:txBody>
      </p:sp>
      <p:sp>
        <p:nvSpPr>
          <p:cNvPr id="126" name="Google Shape;12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Dataset utilized for this project is fetched from kaggle twitter dataset.</a:t>
            </a:r>
            <a:endParaRPr/>
          </a:p>
          <a:p>
            <a:pPr indent="0" lvl="0" marL="0" rtl="0" algn="l">
              <a:spcBef>
                <a:spcPts val="1200"/>
              </a:spcBef>
              <a:spcAft>
                <a:spcPts val="0"/>
              </a:spcAft>
              <a:buNone/>
            </a:pPr>
            <a:r>
              <a:rPr lang="en"/>
              <a:t>Problem dataset comprises of a training dataset (113133 labeled texts). Final dataset includes target and text.</a:t>
            </a:r>
            <a:endParaRPr/>
          </a:p>
          <a:p>
            <a:pPr indent="0" lvl="0" marL="0" rtl="0" algn="l">
              <a:spcBef>
                <a:spcPts val="1200"/>
              </a:spcBef>
              <a:spcAft>
                <a:spcPts val="0"/>
              </a:spcAft>
              <a:buNone/>
            </a:pPr>
            <a:r>
              <a:rPr lang="en"/>
              <a:t>Every text input is labeled as 0 or 1, depending on whether hate speech or not, and rated with the offensiveness score (0-1). 0  indicates positive and 1 indicates Negative.</a:t>
            </a:r>
            <a:endParaRPr/>
          </a:p>
          <a:p>
            <a:pPr indent="0" lvl="0" marL="0" rtl="0" algn="l">
              <a:spcBef>
                <a:spcPts val="1200"/>
              </a:spcBef>
              <a:spcAft>
                <a:spcPts val="0"/>
              </a:spcAft>
              <a:buNone/>
            </a:pPr>
            <a:r>
              <a:rPr lang="en"/>
              <a:t>For cleaning we removed stopwords and unnecessary notation. </a:t>
            </a:r>
            <a:endParaRPr/>
          </a:p>
          <a:p>
            <a:pPr indent="0" lvl="0" marL="0" rtl="0" algn="l">
              <a:spcBef>
                <a:spcPts val="1200"/>
              </a:spcBef>
              <a:spcAft>
                <a:spcPts val="1200"/>
              </a:spcAft>
              <a:buNone/>
            </a:pPr>
            <a:r>
              <a:rPr lang="en"/>
              <a:t>lemmatizing, stemming and </a:t>
            </a:r>
            <a:r>
              <a:rPr lang="en"/>
              <a:t>tokenization</a:t>
            </a:r>
            <a:r>
              <a:rPr lang="en"/>
              <a:t>. </a:t>
            </a:r>
            <a:endParaRPr/>
          </a:p>
        </p:txBody>
      </p:sp>
      <p:sp>
        <p:nvSpPr>
          <p:cNvPr id="127" name="Google Shape;127;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 of Words and </a:t>
            </a:r>
            <a:r>
              <a:rPr lang="en"/>
              <a:t>TF-IDF </a:t>
            </a:r>
            <a:endParaRPr/>
          </a:p>
        </p:txBody>
      </p:sp>
      <p:sp>
        <p:nvSpPr>
          <p:cNvPr id="133" name="Google Shape;13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Bag of words</a:t>
            </a:r>
            <a:endParaRPr/>
          </a:p>
          <a:p>
            <a:pPr indent="-311150" lvl="0" marL="457200" rtl="0" algn="l">
              <a:spcBef>
                <a:spcPts val="0"/>
              </a:spcBef>
              <a:spcAft>
                <a:spcPts val="0"/>
              </a:spcAft>
              <a:buSzPts val="1300"/>
              <a:buChar char="●"/>
            </a:pPr>
            <a:r>
              <a:rPr lang="en"/>
              <a:t>TF-IDF (Term Frequency - Inverse Document Frequency)</a:t>
            </a:r>
            <a:endParaRPr/>
          </a:p>
          <a:p>
            <a:pPr indent="-311150" lvl="0" marL="457200" rtl="0" algn="l">
              <a:spcBef>
                <a:spcPts val="0"/>
              </a:spcBef>
              <a:spcAft>
                <a:spcPts val="0"/>
              </a:spcAft>
              <a:buSzPts val="1300"/>
              <a:buChar char="●"/>
            </a:pPr>
            <a:r>
              <a:rPr lang="en"/>
              <a:t>Text Classification  Models- Logistic Regression, Support Vector Machine (SVM), Naive Bayes Model and Random Forest.</a:t>
            </a:r>
            <a:endParaRPr/>
          </a:p>
          <a:p>
            <a:pPr indent="-311150" lvl="0" marL="457200" rtl="0" algn="l">
              <a:spcBef>
                <a:spcPts val="0"/>
              </a:spcBef>
              <a:spcAft>
                <a:spcPts val="0"/>
              </a:spcAft>
              <a:buSzPts val="1300"/>
              <a:buChar char="●"/>
            </a:pPr>
            <a:r>
              <a:rPr lang="en"/>
              <a:t>Evaluation of performance- Accuracy, Precision, Recall rate and F1 score</a:t>
            </a:r>
            <a:endParaRPr/>
          </a:p>
        </p:txBody>
      </p:sp>
      <p:sp>
        <p:nvSpPr>
          <p:cNvPr id="134" name="Google Shape;134;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GRU</a:t>
            </a:r>
            <a:endParaRPr/>
          </a:p>
        </p:txBody>
      </p:sp>
      <p:sp>
        <p:nvSpPr>
          <p:cNvPr id="140" name="Google Shape;14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cleaning</a:t>
            </a:r>
            <a:endParaRPr/>
          </a:p>
          <a:p>
            <a:pPr indent="-311150" lvl="0" marL="457200" rtl="0" algn="l">
              <a:spcBef>
                <a:spcPts val="0"/>
              </a:spcBef>
              <a:spcAft>
                <a:spcPts val="0"/>
              </a:spcAft>
              <a:buSzPts val="1300"/>
              <a:buChar char="●"/>
            </a:pPr>
            <a:r>
              <a:rPr lang="en"/>
              <a:t>Word Embedding  [</a:t>
            </a:r>
            <a:r>
              <a:rPr lang="en"/>
              <a:t>G</a:t>
            </a:r>
            <a:r>
              <a:rPr lang="en"/>
              <a:t>love.twitter.27B.200d.txt]</a:t>
            </a:r>
            <a:endParaRPr/>
          </a:p>
          <a:p>
            <a:pPr indent="-311150" lvl="0" marL="457200" rtl="0" algn="l">
              <a:spcBef>
                <a:spcPts val="0"/>
              </a:spcBef>
              <a:spcAft>
                <a:spcPts val="0"/>
              </a:spcAft>
              <a:buSzPts val="1300"/>
              <a:buChar char="●"/>
            </a:pPr>
            <a:r>
              <a:rPr lang="en"/>
              <a:t>We using Recurrent Neural network (RNN) and  Gated recurrent unit (GRU). </a:t>
            </a:r>
            <a:endParaRPr/>
          </a:p>
          <a:p>
            <a:pPr indent="-311150" lvl="0" marL="457200" rtl="0" algn="l">
              <a:spcBef>
                <a:spcPts val="0"/>
              </a:spcBef>
              <a:spcAft>
                <a:spcPts val="0"/>
              </a:spcAft>
              <a:buSzPts val="1300"/>
              <a:buChar char="●"/>
            </a:pPr>
            <a:r>
              <a:rPr lang="en"/>
              <a:t>Activation function we used Relu and sigmoid</a:t>
            </a:r>
            <a:endParaRPr/>
          </a:p>
          <a:p>
            <a:pPr indent="-311150" lvl="0" marL="457200" rtl="0" algn="l">
              <a:spcBef>
                <a:spcPts val="0"/>
              </a:spcBef>
              <a:spcAft>
                <a:spcPts val="0"/>
              </a:spcAft>
              <a:buSzPts val="1300"/>
              <a:buChar char="●"/>
            </a:pPr>
            <a:r>
              <a:rPr lang="en"/>
              <a:t>Dropout layer</a:t>
            </a:r>
            <a:endParaRPr/>
          </a:p>
          <a:p>
            <a:pPr indent="-311150" lvl="0" marL="457200" rtl="0" algn="l">
              <a:spcBef>
                <a:spcPts val="0"/>
              </a:spcBef>
              <a:spcAft>
                <a:spcPts val="0"/>
              </a:spcAft>
              <a:buSzPts val="1300"/>
              <a:buChar char="●"/>
            </a:pPr>
            <a:r>
              <a:rPr lang="en"/>
              <a:t>Optimizer  is Adam </a:t>
            </a:r>
            <a:endParaRPr/>
          </a:p>
          <a:p>
            <a:pPr indent="0" lvl="0" marL="0" rtl="0" algn="l">
              <a:spcBef>
                <a:spcPts val="1200"/>
              </a:spcBef>
              <a:spcAft>
                <a:spcPts val="1200"/>
              </a:spcAft>
              <a:buNone/>
            </a:pPr>
            <a:r>
              <a:t/>
            </a:r>
            <a:endParaRPr/>
          </a:p>
        </p:txBody>
      </p:sp>
      <p:sp>
        <p:nvSpPr>
          <p:cNvPr id="141" name="Google Shape;141;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7" name="Google Shape;147;p21"/>
          <p:cNvSpPr txBox="1"/>
          <p:nvPr>
            <p:ph idx="2" type="body"/>
          </p:nvPr>
        </p:nvSpPr>
        <p:spPr>
          <a:xfrm>
            <a:off x="5196650" y="1868100"/>
            <a:ext cx="3374400" cy="1303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Accuracy Comparison of Models </a:t>
            </a:r>
            <a:endParaRPr/>
          </a:p>
          <a:p>
            <a:pPr indent="-311150" lvl="0" marL="457200" rtl="0" algn="l">
              <a:spcBef>
                <a:spcPts val="0"/>
              </a:spcBef>
              <a:spcAft>
                <a:spcPts val="0"/>
              </a:spcAft>
              <a:buSzPts val="1300"/>
              <a:buChar char="●"/>
            </a:pPr>
            <a:r>
              <a:rPr lang="en"/>
              <a:t>Training And Testing Accuracy of GRU Model </a:t>
            </a:r>
            <a:endParaRPr/>
          </a:p>
          <a:p>
            <a:pPr indent="-311150" lvl="0" marL="457200" rtl="0" algn="l">
              <a:spcBef>
                <a:spcPts val="0"/>
              </a:spcBef>
              <a:spcAft>
                <a:spcPts val="0"/>
              </a:spcAft>
              <a:buSzPts val="1300"/>
              <a:buChar char="●"/>
            </a:pPr>
            <a:r>
              <a:rPr lang="en"/>
              <a:t>Prediction Accuracy</a:t>
            </a:r>
            <a:endParaRPr/>
          </a:p>
        </p:txBody>
      </p:sp>
      <p:pic>
        <p:nvPicPr>
          <p:cNvPr id="148" name="Google Shape;148;p21"/>
          <p:cNvPicPr preferRelativeResize="0"/>
          <p:nvPr/>
        </p:nvPicPr>
        <p:blipFill>
          <a:blip r:embed="rId3">
            <a:alphaModFix/>
          </a:blip>
          <a:stretch>
            <a:fillRect/>
          </a:stretch>
        </p:blipFill>
        <p:spPr>
          <a:xfrm>
            <a:off x="730000" y="2303950"/>
            <a:ext cx="2602996" cy="1667400"/>
          </a:xfrm>
          <a:prstGeom prst="rect">
            <a:avLst/>
          </a:prstGeom>
          <a:noFill/>
          <a:ln>
            <a:noFill/>
          </a:ln>
        </p:spPr>
      </p:pic>
      <p:sp>
        <p:nvSpPr>
          <p:cNvPr id="149" name="Google Shape;149;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