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2" r:id="rId9"/>
    <p:sldId id="263" r:id="rId10"/>
    <p:sldId id="264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2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4D71-C8F4-4FB9-8DE2-A7DAA06809A6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7EE2-915B-4B84-9313-71A9BAE1E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63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4D71-C8F4-4FB9-8DE2-A7DAA06809A6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7EE2-915B-4B84-9313-71A9BAE1E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50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4D71-C8F4-4FB9-8DE2-A7DAA06809A6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7EE2-915B-4B84-9313-71A9BAE1E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00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4D71-C8F4-4FB9-8DE2-A7DAA06809A6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7EE2-915B-4B84-9313-71A9BAE1E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69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4D71-C8F4-4FB9-8DE2-A7DAA06809A6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7EE2-915B-4B84-9313-71A9BAE1E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76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4D71-C8F4-4FB9-8DE2-A7DAA06809A6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7EE2-915B-4B84-9313-71A9BAE1E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87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4D71-C8F4-4FB9-8DE2-A7DAA06809A6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7EE2-915B-4B84-9313-71A9BAE1E3E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1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4D71-C8F4-4FB9-8DE2-A7DAA06809A6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7EE2-915B-4B84-9313-71A9BAE1E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47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4D71-C8F4-4FB9-8DE2-A7DAA06809A6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7EE2-915B-4B84-9313-71A9BAE1E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10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4D71-C8F4-4FB9-8DE2-A7DAA06809A6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7EE2-915B-4B84-9313-71A9BAE1E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26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1204D71-C8F4-4FB9-8DE2-A7DAA06809A6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7EE2-915B-4B84-9313-71A9BAE1E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25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1204D71-C8F4-4FB9-8DE2-A7DAA06809A6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F527EE2-915B-4B84-9313-71A9BAE1E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32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learn.org/stable/modules/generated/sklearn.ensemble.RandomForestClassifier.html" TargetMode="External"/><Relationship Id="rId7" Type="http://schemas.openxmlformats.org/officeDocument/2006/relationships/hyperlink" Target="https://scikitlearn.org/stable/modules/generated/sklearn.linear_model.LogisticRegression.html" TargetMode="External"/><Relationship Id="rId2" Type="http://schemas.openxmlformats.org/officeDocument/2006/relationships/hyperlink" Target="https://www.kaggle.com/sobhanmoosavi/us-accid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neural_network.MLPClassifier.html" TargetMode="External"/><Relationship Id="rId5" Type="http://schemas.openxmlformats.org/officeDocument/2006/relationships/hyperlink" Target="https://scikitlearn.org/stable/modules/generated/sklearn.ensemble.GradientBoostingClassifier.html" TargetMode="External"/><Relationship Id="rId4" Type="http://schemas.openxmlformats.org/officeDocument/2006/relationships/hyperlink" Target="https://scikitlearn.org/stable/modules/generated/sklearn.ensemble.AdaBoostClassifier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8A0C-036E-47C9-B9F2-831D02A6D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Vehicular Accidents Effects on Traffic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E7460-2049-4E9C-A0D4-D2D0B4024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14201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Created by:          Utsav Patel(upp10)</a:t>
            </a:r>
          </a:p>
          <a:p>
            <a:r>
              <a:rPr lang="en-US" dirty="0"/>
              <a:t>		Sneh Desai(sd1324)</a:t>
            </a:r>
          </a:p>
          <a:p>
            <a:r>
              <a:rPr lang="en-US" dirty="0"/>
              <a:t>		  Manan Vakta(mv651)</a:t>
            </a:r>
          </a:p>
          <a:p>
            <a:r>
              <a:rPr lang="en-US" dirty="0"/>
              <a:t>		    </a:t>
            </a:r>
            <a:r>
              <a:rPr lang="en-US" dirty="0" err="1"/>
              <a:t>Harshal</a:t>
            </a:r>
            <a:r>
              <a:rPr lang="en-US" dirty="0"/>
              <a:t> Sinha(hs1030)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737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27" y="161128"/>
            <a:ext cx="10658764" cy="956472"/>
          </a:xfrm>
        </p:spPr>
        <p:txBody>
          <a:bodyPr>
            <a:normAutofit/>
          </a:bodyPr>
          <a:lstStyle/>
          <a:p>
            <a:r>
              <a:rPr lang="en-US" sz="2400" dirty="0"/>
              <a:t>Data Analysis(Location- Severit4, Side and time zone)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BBCF7-0E86-4E33-998D-A697AC20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765" y="4016478"/>
            <a:ext cx="3819525" cy="2841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100CFD-43D3-425C-AD72-508C0DAA9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291" y="4016476"/>
            <a:ext cx="3819525" cy="28415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578955-37D9-4747-9619-A8061FDAE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26" y="1115013"/>
            <a:ext cx="10631055" cy="290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42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27" y="161128"/>
            <a:ext cx="10658764" cy="1188720"/>
          </a:xfrm>
        </p:spPr>
        <p:txBody>
          <a:bodyPr/>
          <a:lstStyle/>
          <a:p>
            <a:r>
              <a:rPr lang="en-US" dirty="0"/>
              <a:t>Data Analysis(Weather Features- temperature)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774DB-1CB6-4CF3-AFEE-3D2481046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5" y="1773382"/>
            <a:ext cx="11610109" cy="43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59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27" y="161128"/>
            <a:ext cx="10658764" cy="1188720"/>
          </a:xfrm>
        </p:spPr>
        <p:txBody>
          <a:bodyPr/>
          <a:lstStyle/>
          <a:p>
            <a:r>
              <a:rPr lang="en-US" dirty="0"/>
              <a:t>Data Analysis(Weather Features- humidity)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C14650-DB59-4490-90D3-0B5E9F9C3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1733549"/>
            <a:ext cx="11563927" cy="42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27" y="161128"/>
            <a:ext cx="10658764" cy="1188720"/>
          </a:xfrm>
        </p:spPr>
        <p:txBody>
          <a:bodyPr/>
          <a:lstStyle/>
          <a:p>
            <a:r>
              <a:rPr lang="en-US" dirty="0"/>
              <a:t>Data Analysis(Weather Features- Pressure)</a:t>
            </a:r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7BDD781-DA55-47BD-A273-002E49DC9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63" y="1733550"/>
            <a:ext cx="11508509" cy="415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627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27" y="161128"/>
            <a:ext cx="10658764" cy="1188720"/>
          </a:xfrm>
        </p:spPr>
        <p:txBody>
          <a:bodyPr/>
          <a:lstStyle/>
          <a:p>
            <a:r>
              <a:rPr lang="en-US" dirty="0"/>
              <a:t>Data Analysis(Weather Features- Visibility)</a:t>
            </a:r>
            <a:endParaRPr lang="en-IN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7D2CC30-D43A-4CF2-A9FE-D3785DB39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" y="1733550"/>
            <a:ext cx="11379200" cy="416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073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27" y="161128"/>
            <a:ext cx="10658764" cy="1188720"/>
          </a:xfrm>
        </p:spPr>
        <p:txBody>
          <a:bodyPr/>
          <a:lstStyle/>
          <a:p>
            <a:r>
              <a:rPr lang="en-US" dirty="0"/>
              <a:t>Data Analysis(Discrete Binary Weather features)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DA2E85-25FD-4992-A763-3216DFBA1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2975"/>
            <a:ext cx="3819525" cy="2526147"/>
          </a:xfrm>
          <a:prstGeom prst="rect">
            <a:avLst/>
          </a:prstGeom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1D799F1B-274E-4A28-AF40-6C284ABC0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006" y="1432975"/>
            <a:ext cx="3819525" cy="25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E130F93C-3304-430B-A73E-AEAD0C461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012" y="1432975"/>
            <a:ext cx="3819525" cy="272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>
            <a:extLst>
              <a:ext uri="{FF2B5EF4-FFF2-40B4-BE49-F238E27FC236}">
                <a16:creationId xmlns:a16="http://schemas.microsoft.com/office/drawing/2014/main" id="{82722662-C491-4249-91F8-95232C87B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50" y="4162320"/>
            <a:ext cx="3819525" cy="272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B1CB7A-72E0-464E-868F-23C260962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0012" y="4162320"/>
            <a:ext cx="3819525" cy="2729345"/>
          </a:xfrm>
          <a:prstGeom prst="rect">
            <a:avLst/>
          </a:prstGeom>
        </p:spPr>
      </p:pic>
      <p:pic>
        <p:nvPicPr>
          <p:cNvPr id="12302" name="Picture 14">
            <a:extLst>
              <a:ext uri="{FF2B5EF4-FFF2-40B4-BE49-F238E27FC236}">
                <a16:creationId xmlns:a16="http://schemas.microsoft.com/office/drawing/2014/main" id="{1375BDAB-C4CB-4AF9-8AD0-EDB627AE5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46" y="4162320"/>
            <a:ext cx="3819525" cy="272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92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27" y="161128"/>
            <a:ext cx="10658764" cy="1188720"/>
          </a:xfrm>
        </p:spPr>
        <p:txBody>
          <a:bodyPr/>
          <a:lstStyle/>
          <a:p>
            <a:r>
              <a:rPr lang="en-US" dirty="0"/>
              <a:t>Data Analysis(Wind direction)</a:t>
            </a:r>
            <a:endParaRPr lang="en-IN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B81420BD-323B-480D-9336-70AFB9086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18" y="1939637"/>
            <a:ext cx="10658763" cy="399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989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27" y="105710"/>
            <a:ext cx="10658764" cy="1188720"/>
          </a:xfrm>
        </p:spPr>
        <p:txBody>
          <a:bodyPr>
            <a:normAutofit/>
          </a:bodyPr>
          <a:lstStyle/>
          <a:p>
            <a:r>
              <a:rPr lang="en-US" sz="2400" dirty="0"/>
              <a:t>Data Analysis(POI Features) less important Features</a:t>
            </a:r>
            <a:endParaRPr lang="en-IN" sz="2400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56F51C21-7D87-4EC7-A254-EDC053DC3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84" y="1298933"/>
            <a:ext cx="3618490" cy="274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1DFD546B-BF1D-47C2-ACCA-2C5641F2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39" y="1294430"/>
            <a:ext cx="3618491" cy="274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68E27A8C-EF83-473F-B187-F04B60AB9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63" y="1294430"/>
            <a:ext cx="3618491" cy="274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7E141F-5F97-4ABC-91E2-61E60A77B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564" y="4036291"/>
            <a:ext cx="3685310" cy="2741862"/>
          </a:xfrm>
          <a:prstGeom prst="rect">
            <a:avLst/>
          </a:prstGeom>
        </p:spPr>
      </p:pic>
      <p:pic>
        <p:nvPicPr>
          <p:cNvPr id="14344" name="Picture 8">
            <a:extLst>
              <a:ext uri="{FF2B5EF4-FFF2-40B4-BE49-F238E27FC236}">
                <a16:creationId xmlns:a16="http://schemas.microsoft.com/office/drawing/2014/main" id="{15943F24-8402-4C86-9E63-13A03D1D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39" y="4139113"/>
            <a:ext cx="3618491" cy="274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87429D-17E6-4FB3-ABE4-4461100194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8029" y="4054762"/>
            <a:ext cx="3819525" cy="282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2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27" y="50292"/>
            <a:ext cx="10658764" cy="587017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Data Analysis- Correlation Analysis</a:t>
            </a:r>
            <a:endParaRPr lang="en-IN" sz="2400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FAD7878D-9F18-40C5-9F3A-B1891E3F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5" y="711200"/>
            <a:ext cx="11896436" cy="60965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159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216546"/>
            <a:ext cx="11277600" cy="1188720"/>
          </a:xfrm>
        </p:spPr>
        <p:txBody>
          <a:bodyPr>
            <a:normAutofit/>
          </a:bodyPr>
          <a:lstStyle/>
          <a:p>
            <a:r>
              <a:rPr lang="en-US" sz="2400" dirty="0"/>
              <a:t>Data balancing and size of data for models.</a:t>
            </a:r>
            <a:endParaRPr lang="en-IN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42077-476F-45F4-956F-BF7C12E3F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5" y="1723644"/>
            <a:ext cx="11277599" cy="47879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Drop </a:t>
            </a:r>
            <a:r>
              <a:rPr lang="en-US" dirty="0" err="1"/>
              <a:t>Start_Time</a:t>
            </a:r>
            <a:r>
              <a:rPr lang="en-US" dirty="0"/>
              <a:t> because of datatype datetime64[ns]: Made into year, week, day, hour, minute.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Drop other features like street, city, country, state, </a:t>
            </a:r>
            <a:r>
              <a:rPr lang="en-US" dirty="0" err="1"/>
              <a:t>zipcode</a:t>
            </a:r>
            <a:r>
              <a:rPr lang="en-US" dirty="0"/>
              <a:t>, etc. because we made it to latitude longitude features.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Make True or False, Day or Night and R and L to 1 or 0.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One hot encode the features Time zone and Weekday.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200" dirty="0"/>
              <a:t>Original data shape (137073, 50) split into: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1900" dirty="0"/>
              <a:t>Training input shape (134331, 49)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1900" dirty="0"/>
              <a:t>Training output shape (134331,)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1900" dirty="0"/>
              <a:t>Testing input shape (2742, 49)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1900" dirty="0"/>
              <a:t>Testing output shape (2742,)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20601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27" y="271965"/>
            <a:ext cx="10658764" cy="1188720"/>
          </a:xfrm>
        </p:spPr>
        <p:txBody>
          <a:bodyPr/>
          <a:lstStyle/>
          <a:p>
            <a:r>
              <a:rPr lang="en-US" dirty="0"/>
              <a:t>Motivation and Goal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A240A-7C20-448A-BDDA-8219E82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327" y="1933426"/>
            <a:ext cx="10658764" cy="4652609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There are around </a:t>
            </a:r>
            <a:r>
              <a:rPr lang="en-US" b="0" i="0" dirty="0"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6 million </a:t>
            </a:r>
            <a:r>
              <a:rPr lang="en-US" b="0" i="0" dirty="0">
                <a:effectLst/>
                <a:latin typeface="Arial" panose="020B0604020202020204" pitchFamily="34" charset="0"/>
              </a:rPr>
              <a:t>vehicular accidents every year in the U.S.A. </a:t>
            </a:r>
            <a:r>
              <a:rPr lang="en-US" b="0" i="0" dirty="0"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90 people everyday die </a:t>
            </a:r>
            <a:r>
              <a:rPr lang="en-US" b="0" i="0" dirty="0">
                <a:effectLst/>
                <a:latin typeface="Arial" panose="020B0604020202020204" pitchFamily="34" charset="0"/>
              </a:rPr>
              <a:t>because of accidents and around </a:t>
            </a:r>
            <a:r>
              <a:rPr lang="en-US" b="0" i="0" dirty="0"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3 million people are injured </a:t>
            </a:r>
            <a:r>
              <a:rPr lang="en-US" b="0" i="0" dirty="0">
                <a:effectLst/>
                <a:latin typeface="Arial" panose="020B0604020202020204" pitchFamily="34" charset="0"/>
              </a:rPr>
              <a:t>every year by the same. </a:t>
            </a:r>
          </a:p>
          <a:p>
            <a:pPr marL="0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It would benefit a significant portion of population by reducing the number of accidents.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We can do this by </a:t>
            </a:r>
            <a:r>
              <a:rPr lang="en-US" dirty="0">
                <a:highlight>
                  <a:srgbClr val="00FFFF"/>
                </a:highlight>
                <a:latin typeface="Arial" panose="020B0604020202020204" pitchFamily="34" charset="0"/>
              </a:rPr>
              <a:t>finding the most contributing factors </a:t>
            </a:r>
            <a:r>
              <a:rPr lang="en-US" dirty="0">
                <a:latin typeface="Arial" panose="020B0604020202020204" pitchFamily="34" charset="0"/>
              </a:rPr>
              <a:t>in the ‘severity’ of an accident.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By identifying and controlling these factors, we might be able to reduce the overall severity of an accident.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Goal is to find those important features according to different severities of the accidents.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4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216546"/>
            <a:ext cx="11277600" cy="1188720"/>
          </a:xfrm>
        </p:spPr>
        <p:txBody>
          <a:bodyPr>
            <a:normAutofit/>
          </a:bodyPr>
          <a:lstStyle/>
          <a:p>
            <a:r>
              <a:rPr lang="en-US" sz="2400" dirty="0"/>
              <a:t>Random forest Classifier:</a:t>
            </a:r>
            <a:endParaRPr lang="en-IN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42077-476F-45F4-956F-BF7C12E3F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5" y="1723644"/>
            <a:ext cx="11277599" cy="4787992"/>
          </a:xfrm>
        </p:spPr>
        <p:txBody>
          <a:bodyPr/>
          <a:lstStyle/>
          <a:p>
            <a:r>
              <a:rPr lang="en-IN" dirty="0"/>
              <a:t>Optimal parameters </a:t>
            </a:r>
            <a:r>
              <a:rPr lang="en-IN" dirty="0" err="1"/>
              <a:t>RandomForestClassifier</a:t>
            </a:r>
            <a:r>
              <a:rPr lang="en-IN" dirty="0"/>
              <a:t>(</a:t>
            </a:r>
            <a:r>
              <a:rPr lang="en-IN" dirty="0" err="1"/>
              <a:t>max_depth</a:t>
            </a:r>
            <a:r>
              <a:rPr lang="en-IN" dirty="0"/>
              <a:t>=33, </a:t>
            </a:r>
            <a:r>
              <a:rPr lang="en-IN" dirty="0" err="1"/>
              <a:t>max_features</a:t>
            </a:r>
            <a:r>
              <a:rPr lang="en-IN" dirty="0"/>
              <a:t>='sqrt', </a:t>
            </a:r>
            <a:r>
              <a:rPr lang="en-IN" dirty="0" err="1"/>
              <a:t>n_estimators</a:t>
            </a:r>
            <a:r>
              <a:rPr lang="en-IN" dirty="0"/>
              <a:t>=46)</a:t>
            </a:r>
          </a:p>
          <a:p>
            <a:r>
              <a:rPr lang="en-IN" dirty="0"/>
              <a:t>Best score 0.7733247806027291 and Number of splits 5</a:t>
            </a:r>
          </a:p>
          <a:p>
            <a:r>
              <a:rPr lang="en-IN" dirty="0"/>
              <a:t>Training Accuracy: 0.9928460295836404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E126046-AFD4-4497-B127-07253CF8D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939884"/>
              </p:ext>
            </p:extLst>
          </p:nvPr>
        </p:nvGraphicFramePr>
        <p:xfrm>
          <a:off x="5754255" y="3385127"/>
          <a:ext cx="5938980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796">
                  <a:extLst>
                    <a:ext uri="{9D8B030D-6E8A-4147-A177-3AD203B41FA5}">
                      <a16:colId xmlns:a16="http://schemas.microsoft.com/office/drawing/2014/main" val="1640372938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1197606340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1766921751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2362240471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2792838767"/>
                    </a:ext>
                  </a:extLst>
                </a:gridCol>
              </a:tblGrid>
              <a:tr h="329786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591172"/>
                  </a:ext>
                </a:extLst>
              </a:tr>
              <a:tr h="329786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141624"/>
                  </a:ext>
                </a:extLst>
              </a:tr>
              <a:tr h="329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44784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883968"/>
                  </a:ext>
                </a:extLst>
              </a:tr>
              <a:tr h="329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44718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425963"/>
                  </a:ext>
                </a:extLst>
              </a:tr>
              <a:tr h="329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44829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57494"/>
                  </a:ext>
                </a:extLst>
              </a:tr>
              <a:tr h="329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134331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157786"/>
                  </a:ext>
                </a:extLst>
              </a:tr>
              <a:tr h="329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Macro average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134331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461780"/>
                  </a:ext>
                </a:extLst>
              </a:tr>
              <a:tr h="5150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Weighted Average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134331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569088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CBD0581F-4FAE-4594-AB8F-835874FEC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4" y="3385127"/>
            <a:ext cx="4867563" cy="344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574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216546"/>
            <a:ext cx="11277600" cy="1188720"/>
          </a:xfrm>
        </p:spPr>
        <p:txBody>
          <a:bodyPr>
            <a:normAutofit/>
          </a:bodyPr>
          <a:lstStyle/>
          <a:p>
            <a:r>
              <a:rPr lang="en-US" sz="2400" dirty="0"/>
              <a:t>Random forest Classifier(Continue)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96DBAD-585D-44CA-B311-25F7CEF63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5" y="2559117"/>
            <a:ext cx="4858328" cy="408233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2CE079-8AA5-4B79-A5B2-4553039B9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98964"/>
              </p:ext>
            </p:extLst>
          </p:nvPr>
        </p:nvGraphicFramePr>
        <p:xfrm>
          <a:off x="5754254" y="2559117"/>
          <a:ext cx="5938980" cy="4082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796">
                  <a:extLst>
                    <a:ext uri="{9D8B030D-6E8A-4147-A177-3AD203B41FA5}">
                      <a16:colId xmlns:a16="http://schemas.microsoft.com/office/drawing/2014/main" val="3889697544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2544399823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1530134061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3621645798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2958230979"/>
                    </a:ext>
                  </a:extLst>
                </a:gridCol>
              </a:tblGrid>
              <a:tr h="437393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727159"/>
                  </a:ext>
                </a:extLst>
              </a:tr>
              <a:tr h="437393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00471"/>
                  </a:ext>
                </a:extLst>
              </a:tr>
              <a:tr h="437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662910"/>
                  </a:ext>
                </a:extLst>
              </a:tr>
              <a:tr h="437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557882"/>
                  </a:ext>
                </a:extLst>
              </a:tr>
              <a:tr h="437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058786"/>
                  </a:ext>
                </a:extLst>
              </a:tr>
              <a:tr h="437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2742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745698"/>
                  </a:ext>
                </a:extLst>
              </a:tr>
              <a:tr h="765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Macro average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0.78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2742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77830"/>
                  </a:ext>
                </a:extLst>
              </a:tr>
              <a:tr h="6925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Weighted Average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0.78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0.78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0.78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2742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181768"/>
                  </a:ext>
                </a:extLst>
              </a:tr>
            </a:tbl>
          </a:graphicData>
        </a:graphic>
      </p:graphicFrame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B36DCCE-E933-43EB-AF09-E17754C4E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5" y="1723644"/>
            <a:ext cx="11277599" cy="4787992"/>
          </a:xfrm>
        </p:spPr>
        <p:txBody>
          <a:bodyPr>
            <a:normAutofit/>
          </a:bodyPr>
          <a:lstStyle/>
          <a:p>
            <a:r>
              <a:rPr lang="en-US" sz="1900" dirty="0"/>
              <a:t>Testing Accuracy: 7811816192560175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460468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61128"/>
            <a:ext cx="11277600" cy="1188720"/>
          </a:xfrm>
        </p:spPr>
        <p:txBody>
          <a:bodyPr>
            <a:normAutofit/>
          </a:bodyPr>
          <a:lstStyle/>
          <a:p>
            <a:r>
              <a:rPr lang="en-US" sz="2400" dirty="0"/>
              <a:t>ADA Boost Classifier</a:t>
            </a:r>
            <a:endParaRPr lang="en-IN" sz="24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FA28FEC-527D-4446-BFE4-FDB567028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5" y="1723644"/>
            <a:ext cx="11277599" cy="4787992"/>
          </a:xfrm>
        </p:spPr>
        <p:txBody>
          <a:bodyPr>
            <a:normAutofit/>
          </a:bodyPr>
          <a:lstStyle/>
          <a:p>
            <a:r>
              <a:rPr lang="en-US" dirty="0"/>
              <a:t>Optimal parameters: </a:t>
            </a:r>
            <a:r>
              <a:rPr lang="en-US" dirty="0" err="1"/>
              <a:t>AdaBoostClassifier</a:t>
            </a:r>
            <a:r>
              <a:rPr lang="en-US" dirty="0"/>
              <a:t>(</a:t>
            </a:r>
            <a:r>
              <a:rPr lang="en-US" dirty="0" err="1"/>
              <a:t>n_estimators</a:t>
            </a:r>
            <a:r>
              <a:rPr lang="en-US" dirty="0"/>
              <a:t>=83)</a:t>
            </a:r>
          </a:p>
          <a:p>
            <a:r>
              <a:rPr lang="en-US" dirty="0"/>
              <a:t>Best score: 0.6120104106813583 and Number of splits: 5.</a:t>
            </a:r>
          </a:p>
          <a:p>
            <a:r>
              <a:rPr lang="en-US" dirty="0"/>
              <a:t>Training Accuracy: 0.619134823681801</a:t>
            </a:r>
          </a:p>
          <a:p>
            <a:endParaRPr lang="en-US" dirty="0"/>
          </a:p>
          <a:p>
            <a:endParaRPr lang="en-US" sz="1900" dirty="0"/>
          </a:p>
          <a:p>
            <a:endParaRPr lang="en-IN" sz="1900" dirty="0"/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D5FE8C4D-3764-4DC0-9D56-E0BF04CBF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0" y="3093894"/>
            <a:ext cx="5043056" cy="360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D51643-073D-4D1E-BF8E-98A11D865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595385"/>
              </p:ext>
            </p:extLst>
          </p:nvPr>
        </p:nvGraphicFramePr>
        <p:xfrm>
          <a:off x="5754254" y="3093894"/>
          <a:ext cx="5938980" cy="3631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796">
                  <a:extLst>
                    <a:ext uri="{9D8B030D-6E8A-4147-A177-3AD203B41FA5}">
                      <a16:colId xmlns:a16="http://schemas.microsoft.com/office/drawing/2014/main" val="2118602438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1813098674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364805325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2976713870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3822242760"/>
                    </a:ext>
                  </a:extLst>
                </a:gridCol>
              </a:tblGrid>
              <a:tr h="386033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47152"/>
                  </a:ext>
                </a:extLst>
              </a:tr>
              <a:tr h="386033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015733"/>
                  </a:ext>
                </a:extLst>
              </a:tr>
              <a:tr h="386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44784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21736"/>
                  </a:ext>
                </a:extLst>
              </a:tr>
              <a:tr h="386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44718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565445"/>
                  </a:ext>
                </a:extLst>
              </a:tr>
              <a:tr h="386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44829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101787"/>
                  </a:ext>
                </a:extLst>
              </a:tr>
              <a:tr h="386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134331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65028"/>
                  </a:ext>
                </a:extLst>
              </a:tr>
              <a:tr h="6755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Macro average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134331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73335"/>
                  </a:ext>
                </a:extLst>
              </a:tr>
              <a:tr h="6112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Weighted Average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0.62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0.61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134331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20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085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05710"/>
            <a:ext cx="11277600" cy="1188720"/>
          </a:xfrm>
        </p:spPr>
        <p:txBody>
          <a:bodyPr>
            <a:normAutofit/>
          </a:bodyPr>
          <a:lstStyle/>
          <a:p>
            <a:r>
              <a:rPr lang="en-US" sz="2400" dirty="0"/>
              <a:t>ADA Boost Classifier(Continue)</a:t>
            </a:r>
            <a:endParaRPr lang="en-IN" sz="24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FA28FEC-527D-4446-BFE4-FDB567028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5" y="1723644"/>
            <a:ext cx="11277599" cy="4787992"/>
          </a:xfrm>
        </p:spPr>
        <p:txBody>
          <a:bodyPr>
            <a:normAutofit/>
          </a:bodyPr>
          <a:lstStyle/>
          <a:p>
            <a:r>
              <a:rPr lang="en-US" dirty="0"/>
              <a:t>Testing Accuracy: 0.6199854121079504</a:t>
            </a:r>
          </a:p>
          <a:p>
            <a:pPr marL="0" indent="0">
              <a:buNone/>
            </a:pPr>
            <a:endParaRPr lang="en-US" dirty="0"/>
          </a:p>
          <a:p>
            <a:endParaRPr lang="en-US" sz="1900" dirty="0"/>
          </a:p>
          <a:p>
            <a:endParaRPr lang="en-IN" sz="19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D51643-073D-4D1E-BF8E-98A11D865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547927"/>
              </p:ext>
            </p:extLst>
          </p:nvPr>
        </p:nvGraphicFramePr>
        <p:xfrm>
          <a:off x="5754254" y="2364221"/>
          <a:ext cx="5938980" cy="41474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796">
                  <a:extLst>
                    <a:ext uri="{9D8B030D-6E8A-4147-A177-3AD203B41FA5}">
                      <a16:colId xmlns:a16="http://schemas.microsoft.com/office/drawing/2014/main" val="2118602438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1813098674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364805325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2976713870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3822242760"/>
                    </a:ext>
                  </a:extLst>
                </a:gridCol>
              </a:tblGrid>
              <a:tr h="44083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47152"/>
                  </a:ext>
                </a:extLst>
              </a:tr>
              <a:tr h="44083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015733"/>
                  </a:ext>
                </a:extLst>
              </a:tr>
              <a:tr h="4408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21736"/>
                  </a:ext>
                </a:extLst>
              </a:tr>
              <a:tr h="4408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565445"/>
                  </a:ext>
                </a:extLst>
              </a:tr>
              <a:tr h="4408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101787"/>
                  </a:ext>
                </a:extLst>
              </a:tr>
              <a:tr h="4408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2742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65028"/>
                  </a:ext>
                </a:extLst>
              </a:tr>
              <a:tr h="7714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Macro average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2742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73335"/>
                  </a:ext>
                </a:extLst>
              </a:tr>
              <a:tr h="7309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Weighted Average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0.62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0.61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2742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20684"/>
                  </a:ext>
                </a:extLst>
              </a:tr>
            </a:tbl>
          </a:graphicData>
        </a:graphic>
      </p:graphicFrame>
      <p:pic>
        <p:nvPicPr>
          <p:cNvPr id="20482" name="Picture 2">
            <a:extLst>
              <a:ext uri="{FF2B5EF4-FFF2-40B4-BE49-F238E27FC236}">
                <a16:creationId xmlns:a16="http://schemas.microsoft.com/office/drawing/2014/main" id="{4421E30B-7544-4505-8BB4-6000836B5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2364219"/>
            <a:ext cx="5255491" cy="421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96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50292"/>
            <a:ext cx="11277600" cy="1188720"/>
          </a:xfrm>
        </p:spPr>
        <p:txBody>
          <a:bodyPr>
            <a:normAutofit/>
          </a:bodyPr>
          <a:lstStyle/>
          <a:p>
            <a:r>
              <a:rPr lang="en-US" sz="2400" dirty="0"/>
              <a:t>Gradient Boosting classifier</a:t>
            </a:r>
            <a:endParaRPr lang="en-IN" sz="24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FA28FEC-527D-4446-BFE4-FDB567028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5" y="1723644"/>
            <a:ext cx="11277599" cy="4787992"/>
          </a:xfrm>
        </p:spPr>
        <p:txBody>
          <a:bodyPr>
            <a:normAutofit/>
          </a:bodyPr>
          <a:lstStyle/>
          <a:p>
            <a:r>
              <a:rPr lang="en-US" dirty="0" err="1"/>
              <a:t>GradientBoostingClassifier</a:t>
            </a:r>
            <a:r>
              <a:rPr lang="en-US" dirty="0"/>
              <a:t>(</a:t>
            </a:r>
            <a:r>
              <a:rPr lang="en-US" dirty="0" err="1"/>
              <a:t>max_depth</a:t>
            </a:r>
            <a:r>
              <a:rPr lang="en-US" dirty="0"/>
              <a:t>=13, </a:t>
            </a:r>
            <a:r>
              <a:rPr lang="en-US" dirty="0" err="1"/>
              <a:t>max_features</a:t>
            </a:r>
            <a:r>
              <a:rPr lang="en-US" dirty="0"/>
              <a:t>='sqrt', </a:t>
            </a:r>
            <a:r>
              <a:rPr lang="en-US" dirty="0" err="1"/>
              <a:t>n_estimators</a:t>
            </a:r>
            <a:r>
              <a:rPr lang="en-US" dirty="0"/>
              <a:t>=120)</a:t>
            </a:r>
          </a:p>
          <a:p>
            <a:r>
              <a:rPr lang="en-US" dirty="0"/>
              <a:t>Training Accuracy: 0.9776522172841712</a:t>
            </a:r>
            <a:endParaRPr lang="en-US" sz="1900" dirty="0"/>
          </a:p>
          <a:p>
            <a:endParaRPr lang="en-IN" sz="19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D51643-073D-4D1E-BF8E-98A11D865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95657"/>
              </p:ext>
            </p:extLst>
          </p:nvPr>
        </p:nvGraphicFramePr>
        <p:xfrm>
          <a:off x="5754254" y="2641600"/>
          <a:ext cx="5938980" cy="416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796">
                  <a:extLst>
                    <a:ext uri="{9D8B030D-6E8A-4147-A177-3AD203B41FA5}">
                      <a16:colId xmlns:a16="http://schemas.microsoft.com/office/drawing/2014/main" val="2118602438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1813098674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364805325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2976713870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3822242760"/>
                    </a:ext>
                  </a:extLst>
                </a:gridCol>
              </a:tblGrid>
              <a:tr h="44012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47152"/>
                  </a:ext>
                </a:extLst>
              </a:tr>
              <a:tr h="44012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015733"/>
                  </a:ext>
                </a:extLst>
              </a:tr>
              <a:tr h="4401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44784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21736"/>
                  </a:ext>
                </a:extLst>
              </a:tr>
              <a:tr h="4401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44718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565445"/>
                  </a:ext>
                </a:extLst>
              </a:tr>
              <a:tr h="4401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44829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101787"/>
                  </a:ext>
                </a:extLst>
              </a:tr>
              <a:tr h="4401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134331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65028"/>
                  </a:ext>
                </a:extLst>
              </a:tr>
              <a:tr h="770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Macro average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134331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73335"/>
                  </a:ext>
                </a:extLst>
              </a:tr>
              <a:tr h="7551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Weighted Average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134331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2068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D92D723-17BD-4F6D-AEB2-592FFC45B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4" y="2641600"/>
            <a:ext cx="5015347" cy="416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70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05710"/>
            <a:ext cx="11277600" cy="1188720"/>
          </a:xfrm>
        </p:spPr>
        <p:txBody>
          <a:bodyPr>
            <a:normAutofit/>
          </a:bodyPr>
          <a:lstStyle/>
          <a:p>
            <a:r>
              <a:rPr lang="en-US" sz="2400" dirty="0"/>
              <a:t>Gradient Boosting Classifier(Continue)</a:t>
            </a:r>
            <a:endParaRPr lang="en-IN" sz="24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FA28FEC-527D-4446-BFE4-FDB567028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5" y="1723644"/>
            <a:ext cx="11277599" cy="4787992"/>
          </a:xfrm>
        </p:spPr>
        <p:txBody>
          <a:bodyPr>
            <a:normAutofit/>
          </a:bodyPr>
          <a:lstStyle/>
          <a:p>
            <a:r>
              <a:rPr lang="en-US" dirty="0"/>
              <a:t>Testing Accuracy: 0.7972283005105762</a:t>
            </a:r>
            <a:endParaRPr lang="en-US" sz="1900" dirty="0"/>
          </a:p>
          <a:p>
            <a:endParaRPr lang="en-IN" sz="19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D51643-073D-4D1E-BF8E-98A11D865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712589"/>
              </p:ext>
            </p:extLst>
          </p:nvPr>
        </p:nvGraphicFramePr>
        <p:xfrm>
          <a:off x="5754254" y="2364221"/>
          <a:ext cx="5938980" cy="41474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796">
                  <a:extLst>
                    <a:ext uri="{9D8B030D-6E8A-4147-A177-3AD203B41FA5}">
                      <a16:colId xmlns:a16="http://schemas.microsoft.com/office/drawing/2014/main" val="2118602438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1813098674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364805325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2976713870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3822242760"/>
                    </a:ext>
                  </a:extLst>
                </a:gridCol>
              </a:tblGrid>
              <a:tr h="44083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47152"/>
                  </a:ext>
                </a:extLst>
              </a:tr>
              <a:tr h="44083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015733"/>
                  </a:ext>
                </a:extLst>
              </a:tr>
              <a:tr h="4408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21736"/>
                  </a:ext>
                </a:extLst>
              </a:tr>
              <a:tr h="4408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565445"/>
                  </a:ext>
                </a:extLst>
              </a:tr>
              <a:tr h="4408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101787"/>
                  </a:ext>
                </a:extLst>
              </a:tr>
              <a:tr h="4408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2742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65028"/>
                  </a:ext>
                </a:extLst>
              </a:tr>
              <a:tr h="7714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Macro average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2742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73335"/>
                  </a:ext>
                </a:extLst>
              </a:tr>
              <a:tr h="7309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Weighted Average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2742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2068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B20E8E9-2ACB-49C0-A095-861999F6D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4" y="2364220"/>
            <a:ext cx="5061530" cy="414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86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50292"/>
            <a:ext cx="11277600" cy="1188720"/>
          </a:xfrm>
        </p:spPr>
        <p:txBody>
          <a:bodyPr>
            <a:normAutofit/>
          </a:bodyPr>
          <a:lstStyle/>
          <a:p>
            <a:r>
              <a:rPr lang="en-US" sz="2400" dirty="0"/>
              <a:t>Logistic regression</a:t>
            </a:r>
            <a:endParaRPr lang="en-IN" sz="24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FA28FEC-527D-4446-BFE4-FDB567028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5" y="1723644"/>
            <a:ext cx="11277599" cy="4787992"/>
          </a:xfrm>
        </p:spPr>
        <p:txBody>
          <a:bodyPr>
            <a:normAutofit/>
          </a:bodyPr>
          <a:lstStyle/>
          <a:p>
            <a:r>
              <a:rPr lang="en-US" dirty="0"/>
              <a:t>Training Accuracy: 0.5259843223083279</a:t>
            </a:r>
            <a:endParaRPr lang="en-US" sz="1900" dirty="0"/>
          </a:p>
          <a:p>
            <a:endParaRPr lang="en-IN" sz="19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D51643-073D-4D1E-BF8E-98A11D865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126747"/>
              </p:ext>
            </p:extLst>
          </p:nvPr>
        </p:nvGraphicFramePr>
        <p:xfrm>
          <a:off x="5754254" y="2428876"/>
          <a:ext cx="5938980" cy="4378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796">
                  <a:extLst>
                    <a:ext uri="{9D8B030D-6E8A-4147-A177-3AD203B41FA5}">
                      <a16:colId xmlns:a16="http://schemas.microsoft.com/office/drawing/2014/main" val="2118602438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1813098674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364805325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2976713870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3822242760"/>
                    </a:ext>
                  </a:extLst>
                </a:gridCol>
              </a:tblGrid>
              <a:tr h="462602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47152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015733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44784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21736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44718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565445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44829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101787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134331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65028"/>
                  </a:ext>
                </a:extLst>
              </a:tr>
              <a:tr h="8095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Macro average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134331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73335"/>
                  </a:ext>
                </a:extLst>
              </a:tr>
              <a:tr h="7936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Weighted Average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0.53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0.51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134331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2068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349508F-CBB6-4598-8A7E-50AB886B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5" y="2428875"/>
            <a:ext cx="5163129" cy="43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16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05710"/>
            <a:ext cx="11277600" cy="1188720"/>
          </a:xfrm>
        </p:spPr>
        <p:txBody>
          <a:bodyPr>
            <a:normAutofit/>
          </a:bodyPr>
          <a:lstStyle/>
          <a:p>
            <a:r>
              <a:rPr lang="en-US" sz="2400" dirty="0"/>
              <a:t>Logistic Regression (Continue)</a:t>
            </a:r>
            <a:endParaRPr lang="en-IN" sz="24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FA28FEC-527D-4446-BFE4-FDB567028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5" y="1723644"/>
            <a:ext cx="11277599" cy="4787992"/>
          </a:xfrm>
        </p:spPr>
        <p:txBody>
          <a:bodyPr>
            <a:normAutofit/>
          </a:bodyPr>
          <a:lstStyle/>
          <a:p>
            <a:r>
              <a:rPr lang="en-US" dirty="0"/>
              <a:t>Testing Accuracy: 0.5448577680525164</a:t>
            </a:r>
            <a:endParaRPr lang="en-US" sz="1900" dirty="0"/>
          </a:p>
          <a:p>
            <a:endParaRPr lang="en-IN" sz="19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D51643-073D-4D1E-BF8E-98A11D865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066199"/>
              </p:ext>
            </p:extLst>
          </p:nvPr>
        </p:nvGraphicFramePr>
        <p:xfrm>
          <a:off x="5754254" y="2364221"/>
          <a:ext cx="5938980" cy="4285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796">
                  <a:extLst>
                    <a:ext uri="{9D8B030D-6E8A-4147-A177-3AD203B41FA5}">
                      <a16:colId xmlns:a16="http://schemas.microsoft.com/office/drawing/2014/main" val="2118602438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1813098674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364805325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2976713870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3822242760"/>
                    </a:ext>
                  </a:extLst>
                </a:gridCol>
              </a:tblGrid>
              <a:tr h="455561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47152"/>
                  </a:ext>
                </a:extLst>
              </a:tr>
              <a:tr h="455561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015733"/>
                  </a:ext>
                </a:extLst>
              </a:tr>
              <a:tr h="4555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21736"/>
                  </a:ext>
                </a:extLst>
              </a:tr>
              <a:tr h="4555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565445"/>
                  </a:ext>
                </a:extLst>
              </a:tr>
              <a:tr h="4555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101787"/>
                  </a:ext>
                </a:extLst>
              </a:tr>
              <a:tr h="4555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2742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65028"/>
                  </a:ext>
                </a:extLst>
              </a:tr>
              <a:tr h="7972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Macro average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2742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73335"/>
                  </a:ext>
                </a:extLst>
              </a:tr>
              <a:tr h="7553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Weighted Average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0.54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0.53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2742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2068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D9475CF-C191-4233-9E19-9BFB09E1C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5" y="2364220"/>
            <a:ext cx="4956048" cy="428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67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50292"/>
            <a:ext cx="11277600" cy="1188720"/>
          </a:xfrm>
        </p:spPr>
        <p:txBody>
          <a:bodyPr>
            <a:normAutofit/>
          </a:bodyPr>
          <a:lstStyle/>
          <a:p>
            <a:r>
              <a:rPr lang="en-US" sz="2400" dirty="0"/>
              <a:t>Neural Networks</a:t>
            </a:r>
            <a:endParaRPr lang="en-IN" sz="24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FA28FEC-527D-4446-BFE4-FDB567028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5" y="1505527"/>
            <a:ext cx="11277599" cy="5006109"/>
          </a:xfrm>
        </p:spPr>
        <p:txBody>
          <a:bodyPr>
            <a:normAutofit/>
          </a:bodyPr>
          <a:lstStyle/>
          <a:p>
            <a:r>
              <a:rPr lang="en-US" dirty="0"/>
              <a:t>5 Hidden layers. Size: 256,128,64,32,16.</a:t>
            </a:r>
          </a:p>
          <a:p>
            <a:r>
              <a:rPr lang="en-US" dirty="0"/>
              <a:t>ReLU Activation function and Adam Optimizer.</a:t>
            </a:r>
          </a:p>
          <a:p>
            <a:r>
              <a:rPr lang="en-US" dirty="0"/>
              <a:t>Training Accuracy: 0.6580982796227229</a:t>
            </a:r>
            <a:endParaRPr lang="en-IN" sz="19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D51643-073D-4D1E-BF8E-98A11D865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420772"/>
              </p:ext>
            </p:extLst>
          </p:nvPr>
        </p:nvGraphicFramePr>
        <p:xfrm>
          <a:off x="5754254" y="2835564"/>
          <a:ext cx="5938980" cy="3972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796">
                  <a:extLst>
                    <a:ext uri="{9D8B030D-6E8A-4147-A177-3AD203B41FA5}">
                      <a16:colId xmlns:a16="http://schemas.microsoft.com/office/drawing/2014/main" val="2118602438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1813098674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364805325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2976713870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3822242760"/>
                    </a:ext>
                  </a:extLst>
                </a:gridCol>
              </a:tblGrid>
              <a:tr h="41963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47152"/>
                  </a:ext>
                </a:extLst>
              </a:tr>
              <a:tr h="41963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015733"/>
                  </a:ext>
                </a:extLst>
              </a:tr>
              <a:tr h="419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44784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21736"/>
                  </a:ext>
                </a:extLst>
              </a:tr>
              <a:tr h="419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44718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565445"/>
                  </a:ext>
                </a:extLst>
              </a:tr>
              <a:tr h="419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44829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101787"/>
                  </a:ext>
                </a:extLst>
              </a:tr>
              <a:tr h="419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134331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65028"/>
                  </a:ext>
                </a:extLst>
              </a:tr>
              <a:tr h="7343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Macro average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134331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73335"/>
                  </a:ext>
                </a:extLst>
              </a:tr>
              <a:tr h="719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Weighted Average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0.66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0.66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134331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2068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329777F-FF76-4B8E-A81B-FA2B0AFD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5" y="2835564"/>
            <a:ext cx="5052292" cy="397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13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05710"/>
            <a:ext cx="11277600" cy="1188720"/>
          </a:xfrm>
        </p:spPr>
        <p:txBody>
          <a:bodyPr>
            <a:normAutofit/>
          </a:bodyPr>
          <a:lstStyle/>
          <a:p>
            <a:r>
              <a:rPr lang="en-US" sz="2400" dirty="0"/>
              <a:t>Neural Networks(Continue)</a:t>
            </a:r>
            <a:endParaRPr lang="en-IN" sz="24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FA28FEC-527D-4446-BFE4-FDB567028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5" y="1440873"/>
            <a:ext cx="11277599" cy="5070763"/>
          </a:xfrm>
        </p:spPr>
        <p:txBody>
          <a:bodyPr>
            <a:normAutofit/>
          </a:bodyPr>
          <a:lstStyle/>
          <a:p>
            <a:r>
              <a:rPr lang="en-US" dirty="0"/>
              <a:t>Testing Accuracy: 0.6564551422319475</a:t>
            </a:r>
            <a:endParaRPr lang="en-IN" sz="19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D51643-073D-4D1E-BF8E-98A11D865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454646"/>
              </p:ext>
            </p:extLst>
          </p:nvPr>
        </p:nvGraphicFramePr>
        <p:xfrm>
          <a:off x="5754254" y="2013527"/>
          <a:ext cx="5938980" cy="46366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796">
                  <a:extLst>
                    <a:ext uri="{9D8B030D-6E8A-4147-A177-3AD203B41FA5}">
                      <a16:colId xmlns:a16="http://schemas.microsoft.com/office/drawing/2014/main" val="2118602438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1813098674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364805325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2976713870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3822242760"/>
                    </a:ext>
                  </a:extLst>
                </a:gridCol>
              </a:tblGrid>
              <a:tr h="49283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47152"/>
                  </a:ext>
                </a:extLst>
              </a:tr>
              <a:tr h="49283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015733"/>
                  </a:ext>
                </a:extLst>
              </a:tr>
              <a:tr h="4928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21736"/>
                  </a:ext>
                </a:extLst>
              </a:tr>
              <a:tr h="4928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565445"/>
                  </a:ext>
                </a:extLst>
              </a:tr>
              <a:tr h="4928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101787"/>
                  </a:ext>
                </a:extLst>
              </a:tr>
              <a:tr h="4928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2742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65028"/>
                  </a:ext>
                </a:extLst>
              </a:tr>
              <a:tr h="8624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Macro average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2742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73335"/>
                  </a:ext>
                </a:extLst>
              </a:tr>
              <a:tr h="8171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Weighted Average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0.66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0.66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2742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2068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802F2F3-224D-4A05-AF7D-DE056A911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5" y="2013527"/>
            <a:ext cx="5107710" cy="463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8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27" y="271965"/>
            <a:ext cx="10658764" cy="1188720"/>
          </a:xfrm>
        </p:spPr>
        <p:txBody>
          <a:bodyPr/>
          <a:lstStyle/>
          <a:p>
            <a:r>
              <a:rPr lang="en-US" dirty="0"/>
              <a:t>Data 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A240A-7C20-448A-BDDA-8219E82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327" y="1933426"/>
            <a:ext cx="10658764" cy="4652609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This Data set contains data from accidents from all around the USA. </a:t>
            </a:r>
          </a:p>
          <a:p>
            <a:pPr marL="0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D</a:t>
            </a:r>
            <a:r>
              <a:rPr lang="en-US" b="0" i="0" dirty="0">
                <a:effectLst/>
                <a:latin typeface="Arial" panose="020B0604020202020204" pitchFamily="34" charset="0"/>
              </a:rPr>
              <a:t>ata obtained from Kaggle.com - collected from </a:t>
            </a:r>
            <a:r>
              <a:rPr lang="en-US" b="0" i="0" dirty="0"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February 2016 to December2020 </a:t>
            </a:r>
            <a:r>
              <a:rPr lang="en-US" b="0" i="0" dirty="0">
                <a:effectLst/>
                <a:latin typeface="Arial" panose="020B0604020202020204" pitchFamily="34" charset="0"/>
              </a:rPr>
              <a:t>using multiple APIs that provide streaming traffic incident (or event) data. 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There are about </a:t>
            </a:r>
            <a:r>
              <a:rPr lang="en-US" b="0" i="0" dirty="0"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1.5 million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 accident records in this dataset. </a:t>
            </a:r>
          </a:p>
          <a:p>
            <a:pPr marL="0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Each row contains </a:t>
            </a:r>
            <a:r>
              <a:rPr lang="en-US" b="0" i="0" dirty="0"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47 different features</a:t>
            </a:r>
            <a:r>
              <a:rPr lang="en-US" b="0" i="0" dirty="0">
                <a:effectLst/>
                <a:latin typeface="Arial" panose="020B0604020202020204" pitchFamily="34" charset="0"/>
              </a:rPr>
              <a:t> of different categories such as: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12 traffic </a:t>
            </a:r>
            <a:r>
              <a:rPr lang="en-US" b="0" i="0" dirty="0">
                <a:effectLst/>
                <a:latin typeface="Arial" panose="020B0604020202020204" pitchFamily="34" charset="0"/>
              </a:rPr>
              <a:t>attributes severity, start time of the accident, end time, length of road extent affected by accident, etc..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00FFFF"/>
                </a:highlight>
                <a:latin typeface="Arial" panose="020B0604020202020204" pitchFamily="34" charset="0"/>
              </a:rPr>
              <a:t>9</a:t>
            </a:r>
            <a:r>
              <a:rPr lang="en-US" b="0" i="0" dirty="0"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address </a:t>
            </a:r>
            <a:r>
              <a:rPr lang="en-US" b="0" i="0" dirty="0">
                <a:effectLst/>
                <a:latin typeface="Arial" panose="020B0604020202020204" pitchFamily="34" charset="0"/>
              </a:rPr>
              <a:t>attributes like street number, side, city, country, state, zip code, time zone</a:t>
            </a:r>
            <a:r>
              <a:rPr lang="en-US" dirty="0">
                <a:latin typeface="Arial" panose="020B0604020202020204" pitchFamily="34" charset="0"/>
              </a:rPr>
              <a:t>, etc.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11 weathe</a:t>
            </a:r>
            <a:r>
              <a:rPr lang="en-US" dirty="0">
                <a:highlight>
                  <a:srgbClr val="00FFFF"/>
                </a:highlight>
                <a:latin typeface="Arial" panose="020B0604020202020204" pitchFamily="34" charset="0"/>
              </a:rPr>
              <a:t>r </a:t>
            </a:r>
            <a:r>
              <a:rPr lang="en-US" dirty="0">
                <a:latin typeface="Arial" panose="020B0604020202020204" pitchFamily="34" charset="0"/>
              </a:rPr>
              <a:t>attributes like temperature, humidity, pressure, visibility, 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12 POI </a:t>
            </a:r>
            <a:r>
              <a:rPr lang="en-US" b="0" i="0" dirty="0">
                <a:effectLst/>
                <a:latin typeface="Arial" panose="020B0604020202020204" pitchFamily="34" charset="0"/>
              </a:rPr>
              <a:t>attributes like bump, crossing, railway, stop,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no_exit</a:t>
            </a:r>
            <a:r>
              <a:rPr lang="en-US" b="0" i="0" dirty="0">
                <a:effectLst/>
                <a:latin typeface="Arial" panose="020B0604020202020204" pitchFamily="34" charset="0"/>
              </a:rPr>
              <a:t>, traffic signal, etc.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63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50292"/>
            <a:ext cx="11277600" cy="1188720"/>
          </a:xfrm>
        </p:spPr>
        <p:txBody>
          <a:bodyPr>
            <a:normAutofit/>
          </a:bodyPr>
          <a:lstStyle/>
          <a:p>
            <a:r>
              <a:rPr lang="en-US" sz="2400" dirty="0"/>
              <a:t>xgboost</a:t>
            </a:r>
            <a:endParaRPr lang="en-IN" sz="24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FA28FEC-527D-4446-BFE4-FDB567028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5" y="1505527"/>
            <a:ext cx="11277599" cy="5006109"/>
          </a:xfrm>
        </p:spPr>
        <p:txBody>
          <a:bodyPr>
            <a:normAutofit/>
          </a:bodyPr>
          <a:lstStyle/>
          <a:p>
            <a:r>
              <a:rPr lang="en-US" dirty="0"/>
              <a:t>Training Accuracy: 0.9893620981009595</a:t>
            </a:r>
            <a:endParaRPr lang="en-IN" sz="19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D51643-073D-4D1E-BF8E-98A11D865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31275"/>
              </p:ext>
            </p:extLst>
          </p:nvPr>
        </p:nvGraphicFramePr>
        <p:xfrm>
          <a:off x="5754254" y="2170545"/>
          <a:ext cx="5938980" cy="46371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796">
                  <a:extLst>
                    <a:ext uri="{9D8B030D-6E8A-4147-A177-3AD203B41FA5}">
                      <a16:colId xmlns:a16="http://schemas.microsoft.com/office/drawing/2014/main" val="2118602438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1813098674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364805325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2976713870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3822242760"/>
                    </a:ext>
                  </a:extLst>
                </a:gridCol>
              </a:tblGrid>
              <a:tr h="489893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47152"/>
                  </a:ext>
                </a:extLst>
              </a:tr>
              <a:tr h="489893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015733"/>
                  </a:ext>
                </a:extLst>
              </a:tr>
              <a:tr h="489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44784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21736"/>
                  </a:ext>
                </a:extLst>
              </a:tr>
              <a:tr h="489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44718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565445"/>
                  </a:ext>
                </a:extLst>
              </a:tr>
              <a:tr h="489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44829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101787"/>
                  </a:ext>
                </a:extLst>
              </a:tr>
              <a:tr h="489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134331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65028"/>
                  </a:ext>
                </a:extLst>
              </a:tr>
              <a:tr h="8573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Macro average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134331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73335"/>
                  </a:ext>
                </a:extLst>
              </a:tr>
              <a:tr h="8404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Weighted Average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134331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2068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0F4D337-4335-4574-8FAC-2B2650FB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5" y="2170544"/>
            <a:ext cx="4996874" cy="46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57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05710"/>
            <a:ext cx="11277600" cy="1188720"/>
          </a:xfrm>
        </p:spPr>
        <p:txBody>
          <a:bodyPr>
            <a:normAutofit/>
          </a:bodyPr>
          <a:lstStyle/>
          <a:p>
            <a:r>
              <a:rPr lang="en-US" sz="2400" dirty="0" err="1"/>
              <a:t>XGBOOSt</a:t>
            </a:r>
            <a:r>
              <a:rPr lang="en-US" sz="2400" dirty="0"/>
              <a:t>(Continue)</a:t>
            </a:r>
            <a:endParaRPr lang="en-IN" sz="24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FA28FEC-527D-4446-BFE4-FDB567028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5" y="1440873"/>
            <a:ext cx="11277599" cy="5070763"/>
          </a:xfrm>
        </p:spPr>
        <p:txBody>
          <a:bodyPr>
            <a:normAutofit/>
          </a:bodyPr>
          <a:lstStyle/>
          <a:p>
            <a:r>
              <a:rPr lang="en-US" dirty="0"/>
              <a:t>Testing Accuracy: 0.8026987600291758</a:t>
            </a:r>
            <a:endParaRPr lang="en-IN" sz="19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D51643-073D-4D1E-BF8E-98A11D865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721432"/>
              </p:ext>
            </p:extLst>
          </p:nvPr>
        </p:nvGraphicFramePr>
        <p:xfrm>
          <a:off x="5754254" y="2013527"/>
          <a:ext cx="5938980" cy="46366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796">
                  <a:extLst>
                    <a:ext uri="{9D8B030D-6E8A-4147-A177-3AD203B41FA5}">
                      <a16:colId xmlns:a16="http://schemas.microsoft.com/office/drawing/2014/main" val="2118602438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1813098674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364805325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2976713870"/>
                    </a:ext>
                  </a:extLst>
                </a:gridCol>
                <a:gridCol w="1187796">
                  <a:extLst>
                    <a:ext uri="{9D8B030D-6E8A-4147-A177-3AD203B41FA5}">
                      <a16:colId xmlns:a16="http://schemas.microsoft.com/office/drawing/2014/main" val="3822242760"/>
                    </a:ext>
                  </a:extLst>
                </a:gridCol>
              </a:tblGrid>
              <a:tr h="49283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47152"/>
                  </a:ext>
                </a:extLst>
              </a:tr>
              <a:tr h="49283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015733"/>
                  </a:ext>
                </a:extLst>
              </a:tr>
              <a:tr h="4928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21736"/>
                  </a:ext>
                </a:extLst>
              </a:tr>
              <a:tr h="4928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565445"/>
                  </a:ext>
                </a:extLst>
              </a:tr>
              <a:tr h="4928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101787"/>
                  </a:ext>
                </a:extLst>
              </a:tr>
              <a:tr h="4928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2742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65028"/>
                  </a:ext>
                </a:extLst>
              </a:tr>
              <a:tr h="8624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Macro average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2742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73335"/>
                  </a:ext>
                </a:extLst>
              </a:tr>
              <a:tr h="8171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Weighted Average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2742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2068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842D516-8F5B-4649-B7B0-91F464532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5" y="2013527"/>
            <a:ext cx="5089238" cy="463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16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05710"/>
            <a:ext cx="11277600" cy="1188720"/>
          </a:xfrm>
        </p:spPr>
        <p:txBody>
          <a:bodyPr>
            <a:normAutofit/>
          </a:bodyPr>
          <a:lstStyle/>
          <a:p>
            <a:r>
              <a:rPr lang="en-US" sz="2400" dirty="0" err="1"/>
              <a:t>XGBoost</a:t>
            </a:r>
            <a:r>
              <a:rPr lang="en-US" sz="2400" dirty="0"/>
              <a:t> Classifier feature Importance</a:t>
            </a:r>
            <a:endParaRPr lang="en-IN" sz="240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AD95AB1-8CE0-449C-BCB9-82343448F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164" y="1441450"/>
            <a:ext cx="11296072" cy="53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12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50292"/>
            <a:ext cx="11277600" cy="1188720"/>
          </a:xfrm>
        </p:spPr>
        <p:txBody>
          <a:bodyPr>
            <a:normAutofit/>
          </a:bodyPr>
          <a:lstStyle/>
          <a:p>
            <a:r>
              <a:rPr lang="en-US" sz="2400" dirty="0"/>
              <a:t>Conclusion</a:t>
            </a:r>
            <a:endParaRPr lang="en-IN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204E01-56BD-4DC4-9EF6-632685FE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5" y="1511208"/>
            <a:ext cx="11277599" cy="2284937"/>
          </a:xfrm>
        </p:spPr>
        <p:txBody>
          <a:bodyPr/>
          <a:lstStyle/>
          <a:p>
            <a:r>
              <a:rPr lang="en-US" dirty="0"/>
              <a:t>Ways to prevent severe accidents: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Build bigger and safer roads in densely populated areas so that the risk of accidents is lower.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Making sure roads and cars are properly equipped to handle bad weather conditions.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Avoiding travel unless necessary in extreme weather conditions.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Building better infrastructure to help work time rush hour traffic.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277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2834640"/>
            <a:ext cx="11277600" cy="1188720"/>
          </a:xfrm>
        </p:spPr>
        <p:txBody>
          <a:bodyPr>
            <a:normAutofit/>
          </a:bodyPr>
          <a:lstStyle/>
          <a:p>
            <a:r>
              <a:rPr lang="en-US" sz="2400" dirty="0"/>
              <a:t>Question?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03458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2834640"/>
            <a:ext cx="11277600" cy="1188720"/>
          </a:xfrm>
        </p:spPr>
        <p:txBody>
          <a:bodyPr>
            <a:normAutofit/>
          </a:bodyPr>
          <a:lstStyle/>
          <a:p>
            <a:r>
              <a:rPr lang="en-US" sz="2400" dirty="0"/>
              <a:t>Thank You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84492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202276"/>
            <a:ext cx="11277600" cy="1188720"/>
          </a:xfrm>
        </p:spPr>
        <p:txBody>
          <a:bodyPr>
            <a:normAutofit/>
          </a:bodyPr>
          <a:lstStyle/>
          <a:p>
            <a:r>
              <a:rPr lang="en-US" sz="2400" dirty="0"/>
              <a:t>References</a:t>
            </a:r>
            <a:endParaRPr lang="en-IN" sz="2400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9BD6D85-33B6-475B-A8BE-917BB2007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5" y="1616364"/>
            <a:ext cx="11277599" cy="4895272"/>
          </a:xfrm>
        </p:spPr>
        <p:txBody>
          <a:bodyPr>
            <a:normAutofit/>
          </a:bodyPr>
          <a:lstStyle/>
          <a:p>
            <a:r>
              <a:rPr lang="en-US" sz="1900" dirty="0"/>
              <a:t>Dataset: </a:t>
            </a:r>
            <a:r>
              <a:rPr lang="en-US" sz="1900" dirty="0">
                <a:hlinkClick r:id="rId2"/>
              </a:rPr>
              <a:t>https://www.kaggle.com/sobhanmoosavi/us-accidents</a:t>
            </a:r>
            <a:endParaRPr lang="en-US" sz="1900" dirty="0"/>
          </a:p>
          <a:p>
            <a:r>
              <a:rPr lang="fr-FR" sz="1900" dirty="0" err="1"/>
              <a:t>RandomForestClassifier</a:t>
            </a:r>
            <a:r>
              <a:rPr lang="fr-FR" sz="1900" dirty="0"/>
              <a:t> - </a:t>
            </a:r>
            <a:r>
              <a:rPr lang="fr-FR" sz="1900" dirty="0">
                <a:hlinkClick r:id="rId3"/>
              </a:rPr>
              <a:t>https://scikitlearn.org/stable/modules/generated/sklearn.ensemble.RandomForestClassifier.html</a:t>
            </a:r>
            <a:endParaRPr lang="fr-FR" sz="1900" dirty="0"/>
          </a:p>
          <a:p>
            <a:r>
              <a:rPr lang="fr-FR" sz="1900" dirty="0" err="1"/>
              <a:t>AdaBoostClassifier</a:t>
            </a:r>
            <a:r>
              <a:rPr lang="fr-FR" sz="1900" dirty="0"/>
              <a:t> - </a:t>
            </a:r>
            <a:r>
              <a:rPr lang="fr-FR" sz="1900" dirty="0">
                <a:hlinkClick r:id="rId4"/>
              </a:rPr>
              <a:t>https://scikitlearn.org/stable/modules/generated/sklearn.ensemble.AdaBoostClassifier.html</a:t>
            </a:r>
            <a:endParaRPr lang="fr-FR" sz="1900" dirty="0"/>
          </a:p>
          <a:p>
            <a:r>
              <a:rPr lang="fr-FR" sz="1900" dirty="0" err="1"/>
              <a:t>GradientBoostClassifier</a:t>
            </a:r>
            <a:r>
              <a:rPr lang="fr-FR" sz="1900" dirty="0"/>
              <a:t> - </a:t>
            </a:r>
            <a:r>
              <a:rPr lang="fr-FR" sz="1900" dirty="0">
                <a:hlinkClick r:id="rId5"/>
              </a:rPr>
              <a:t>https://scikitlearn.org/stable/modules/generated/sklearn.ensemble.GradientBoostingClassifier.html</a:t>
            </a:r>
            <a:endParaRPr lang="fr-FR" sz="1900" dirty="0"/>
          </a:p>
          <a:p>
            <a:r>
              <a:rPr lang="fr-FR" sz="1900" dirty="0" err="1"/>
              <a:t>NeuralNetworks</a:t>
            </a:r>
            <a:r>
              <a:rPr lang="fr-FR" sz="1900" dirty="0"/>
              <a:t> - </a:t>
            </a:r>
            <a:r>
              <a:rPr lang="fr-FR" sz="1900" dirty="0">
                <a:hlinkClick r:id="rId6"/>
              </a:rPr>
              <a:t>https://scikit-learn.org/stable/modules/generated/sklearn.neural_network.MLPClassifier.html</a:t>
            </a:r>
            <a:endParaRPr lang="fr-FR" sz="1900" dirty="0"/>
          </a:p>
          <a:p>
            <a:r>
              <a:rPr lang="fr-FR" sz="1900" dirty="0" err="1"/>
              <a:t>Logistic</a:t>
            </a:r>
            <a:r>
              <a:rPr lang="fr-FR" sz="1900" dirty="0"/>
              <a:t> </a:t>
            </a:r>
            <a:r>
              <a:rPr lang="fr-FR" sz="1900" dirty="0" err="1"/>
              <a:t>Regression</a:t>
            </a:r>
            <a:r>
              <a:rPr lang="fr-FR" sz="1900" dirty="0"/>
              <a:t> - </a:t>
            </a:r>
            <a:r>
              <a:rPr lang="fr-FR" sz="1900" dirty="0">
                <a:hlinkClick r:id="rId7"/>
              </a:rPr>
              <a:t>https://scikitlearn.org/stable/modules/generated/sklearn.linear_model.LogisticRegression.html</a:t>
            </a:r>
            <a:endParaRPr lang="fr-FR" sz="1900" dirty="0"/>
          </a:p>
          <a:p>
            <a:r>
              <a:rPr lang="fr-FR" sz="1900" dirty="0" err="1"/>
              <a:t>XGBoostClassifier</a:t>
            </a:r>
            <a:r>
              <a:rPr lang="fr-FR" sz="1900" dirty="0"/>
              <a:t> - </a:t>
            </a:r>
            <a:r>
              <a:rPr lang="fr-FR" sz="1900" dirty="0">
                <a:hlinkClick r:id="rId5"/>
              </a:rPr>
              <a:t>https://scikitlearn.org/stable/modules/generated/sklearn.ensemble.GradientBoostingClassifier.html</a:t>
            </a:r>
            <a:endParaRPr lang="fr-FR" sz="1900" dirty="0"/>
          </a:p>
          <a:p>
            <a:pPr marL="0" indent="0">
              <a:buNone/>
            </a:pP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65636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27" y="271965"/>
            <a:ext cx="10658764" cy="1188720"/>
          </a:xfrm>
        </p:spPr>
        <p:txBody>
          <a:bodyPr/>
          <a:lstStyle/>
          <a:p>
            <a:r>
              <a:rPr lang="en-US" dirty="0"/>
              <a:t>Data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A240A-7C20-448A-BDDA-8219E82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327" y="1933426"/>
            <a:ext cx="10658764" cy="465260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D</a:t>
            </a:r>
            <a:r>
              <a:rPr lang="en-US" b="0" i="0" dirty="0">
                <a:effectLst/>
                <a:latin typeface="Arial" panose="020B0604020202020204" pitchFamily="34" charset="0"/>
              </a:rPr>
              <a:t>rop features recorded after the accident has occurred like length of road impacted by the accident, end time, TMC code, ID code, Duration.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Remove </a:t>
            </a:r>
            <a:r>
              <a:rPr lang="en-US" dirty="0">
                <a:highlight>
                  <a:srgbClr val="00FFFF"/>
                </a:highlight>
                <a:latin typeface="Arial" panose="020B0604020202020204" pitchFamily="34" charset="0"/>
              </a:rPr>
              <a:t>‘country’ </a:t>
            </a:r>
            <a:r>
              <a:rPr lang="en-US" dirty="0">
                <a:latin typeface="Arial" panose="020B0604020202020204" pitchFamily="34" charset="0"/>
              </a:rPr>
              <a:t>and </a:t>
            </a:r>
            <a:r>
              <a:rPr lang="en-US" dirty="0">
                <a:highlight>
                  <a:srgbClr val="00FFFF"/>
                </a:highlight>
                <a:latin typeface="Arial" panose="020B0604020202020204" pitchFamily="34" charset="0"/>
              </a:rPr>
              <a:t>‘turning loop’ </a:t>
            </a:r>
            <a:r>
              <a:rPr lang="en-US" dirty="0">
                <a:latin typeface="Arial" panose="020B0604020202020204" pitchFamily="34" charset="0"/>
              </a:rPr>
              <a:t>feature as they contain 1 unique value-USA and False.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Wind direction</a:t>
            </a:r>
            <a:r>
              <a:rPr lang="en-US" dirty="0">
                <a:latin typeface="Arial" panose="020B0604020202020204" pitchFamily="34" charset="0"/>
              </a:rPr>
              <a:t> contains many redundant values as SW,SSW, South, NW, NNW, North, etc. We clean it to contain only </a:t>
            </a:r>
            <a:r>
              <a:rPr lang="pt-BR" dirty="0">
                <a:latin typeface="Arial" panose="020B0604020202020204" pitchFamily="34" charset="0"/>
              </a:rPr>
              <a:t>‘CALM’ ,'SW’ , 'S’ , ‘W’,  'NW’, 'N’ ,'VAR’ ,'SE’ ,'E’, 'NE’ ,nan] values.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</a:endParaRPr>
          </a:p>
          <a:p>
            <a:r>
              <a:rPr lang="pt-BR" b="0" i="0" dirty="0"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W</a:t>
            </a:r>
            <a:r>
              <a:rPr lang="pt-BR" dirty="0">
                <a:highlight>
                  <a:srgbClr val="00FFFF"/>
                </a:highlight>
                <a:latin typeface="Arial" panose="020B0604020202020204" pitchFamily="34" charset="0"/>
              </a:rPr>
              <a:t>eather condition contained 117 different values </a:t>
            </a:r>
            <a:r>
              <a:rPr lang="pt-BR" dirty="0">
                <a:latin typeface="Arial" panose="020B0604020202020204" pitchFamily="34" charset="0"/>
              </a:rPr>
              <a:t>which were reduced to </a:t>
            </a:r>
            <a:r>
              <a:rPr lang="pt-BR" dirty="0">
                <a:highlight>
                  <a:srgbClr val="00FFFF"/>
                </a:highlight>
                <a:latin typeface="Arial" panose="020B0604020202020204" pitchFamily="34" charset="0"/>
              </a:rPr>
              <a:t>7 values </a:t>
            </a:r>
            <a:r>
              <a:rPr lang="pt-BR" dirty="0">
                <a:latin typeface="Arial" panose="020B0604020202020204" pitchFamily="34" charset="0"/>
              </a:rPr>
              <a:t>namely: </a:t>
            </a:r>
            <a:r>
              <a:rPr lang="en-US" b="0" i="0" dirty="0">
                <a:effectLst/>
                <a:latin typeface="Arial" panose="020B0604020202020204" pitchFamily="34" charset="0"/>
              </a:rPr>
              <a:t>’Clear’, ’Cloud’, ’Rain’, ’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HeavyRain</a:t>
            </a:r>
            <a:r>
              <a:rPr lang="en-US" b="0" i="0" dirty="0">
                <a:effectLst/>
                <a:latin typeface="Arial" panose="020B0604020202020204" pitchFamily="34" charset="0"/>
              </a:rPr>
              <a:t>’, ’Snow’,’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HeavySnow</a:t>
            </a:r>
            <a:r>
              <a:rPr lang="en-US" b="0" i="0" dirty="0">
                <a:effectLst/>
                <a:latin typeface="Arial" panose="020B0604020202020204" pitchFamily="34" charset="0"/>
              </a:rPr>
              <a:t>’ and ’Fog’. </a:t>
            </a:r>
          </a:p>
          <a:p>
            <a:pPr marL="0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Separate features were created out of 7 values.</a:t>
            </a:r>
          </a:p>
        </p:txBody>
      </p:sp>
    </p:spTree>
    <p:extLst>
      <p:ext uri="{BB962C8B-B14F-4D97-AF65-F5344CB8AC3E}">
        <p14:creationId xmlns:p14="http://schemas.microsoft.com/office/powerpoint/2010/main" val="101883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27" y="216546"/>
            <a:ext cx="10658764" cy="1188720"/>
          </a:xfrm>
        </p:spPr>
        <p:txBody>
          <a:bodyPr/>
          <a:lstStyle/>
          <a:p>
            <a:r>
              <a:rPr lang="en-US" dirty="0"/>
              <a:t>Data Preprocessing (Continue)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A240A-7C20-448A-BDDA-8219E82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327" y="1933426"/>
            <a:ext cx="10658764" cy="4924574"/>
          </a:xfrm>
        </p:spPr>
        <p:txBody>
          <a:bodyPr>
            <a:normAutofit fontScale="92500" lnSpcReduction="10000"/>
          </a:bodyPr>
          <a:lstStyle/>
          <a:p>
            <a:r>
              <a:rPr lang="en-US" sz="1900" b="0" i="0" dirty="0">
                <a:effectLst/>
                <a:latin typeface="Arial" panose="020B0604020202020204" pitchFamily="34" charset="0"/>
              </a:rPr>
              <a:t>Difference between </a:t>
            </a:r>
            <a:r>
              <a:rPr lang="en-US" sz="1900" b="0" i="0" dirty="0" err="1">
                <a:effectLst/>
                <a:latin typeface="Arial" panose="020B0604020202020204" pitchFamily="34" charset="0"/>
              </a:rPr>
              <a:t>start_time_feature</a:t>
            </a:r>
            <a:r>
              <a:rPr lang="en-US" sz="1900" dirty="0">
                <a:latin typeface="Arial" panose="020B0604020202020204" pitchFamily="34" charset="0"/>
              </a:rPr>
              <a:t> and </a:t>
            </a:r>
            <a:r>
              <a:rPr lang="en-US" sz="1900" dirty="0" err="1">
                <a:latin typeface="Arial" panose="020B0604020202020204" pitchFamily="34" charset="0"/>
              </a:rPr>
              <a:t>weather_timestamp</a:t>
            </a:r>
            <a:r>
              <a:rPr lang="en-US" sz="1900" dirty="0">
                <a:latin typeface="Arial" panose="020B0604020202020204" pitchFamily="34" charset="0"/>
              </a:rPr>
              <a:t> is average 1 min. </a:t>
            </a:r>
            <a:r>
              <a:rPr lang="en-US" sz="1900" dirty="0">
                <a:highlight>
                  <a:srgbClr val="00FFFF"/>
                </a:highlight>
                <a:latin typeface="Arial" panose="020B0604020202020204" pitchFamily="34" charset="0"/>
              </a:rPr>
              <a:t>Drop </a:t>
            </a:r>
            <a:r>
              <a:rPr lang="en-US" sz="1900" dirty="0" err="1">
                <a:highlight>
                  <a:srgbClr val="00FFFF"/>
                </a:highlight>
                <a:latin typeface="Arial" panose="020B0604020202020204" pitchFamily="34" charset="0"/>
              </a:rPr>
              <a:t>weather_timestamp</a:t>
            </a:r>
            <a:r>
              <a:rPr lang="en-US" sz="1900" dirty="0">
                <a:highlight>
                  <a:srgbClr val="00FFFF"/>
                </a:highlight>
                <a:latin typeface="Arial" panose="020B0604020202020204" pitchFamily="34" charset="0"/>
              </a:rPr>
              <a:t>.</a:t>
            </a:r>
          </a:p>
          <a:p>
            <a:endParaRPr lang="en-US" sz="190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900" b="0" i="0" dirty="0">
              <a:effectLst/>
              <a:latin typeface="Arial" panose="020B0604020202020204" pitchFamily="34" charset="0"/>
            </a:endParaRPr>
          </a:p>
          <a:p>
            <a:r>
              <a:rPr lang="en-US" sz="1900" dirty="0">
                <a:highlight>
                  <a:srgbClr val="00FFFF"/>
                </a:highlight>
                <a:latin typeface="Arial" panose="020B0604020202020204" pitchFamily="34" charset="0"/>
              </a:rPr>
              <a:t>Street number </a:t>
            </a:r>
            <a:r>
              <a:rPr lang="en-US" sz="1900" dirty="0">
                <a:latin typeface="Arial" panose="020B0604020202020204" pitchFamily="34" charset="0"/>
              </a:rPr>
              <a:t>has more than </a:t>
            </a:r>
            <a:r>
              <a:rPr lang="en-US" sz="1900" dirty="0">
                <a:highlight>
                  <a:srgbClr val="00FFFF"/>
                </a:highlight>
                <a:latin typeface="Arial" panose="020B0604020202020204" pitchFamily="34" charset="0"/>
              </a:rPr>
              <a:t>60% of NAN Values </a:t>
            </a:r>
            <a:r>
              <a:rPr lang="en-US" sz="1900" dirty="0">
                <a:latin typeface="Arial" panose="020B0604020202020204" pitchFamily="34" charset="0"/>
              </a:rPr>
              <a:t>so drop. </a:t>
            </a:r>
            <a:endParaRPr lang="en-US" sz="1900" b="0" i="0" dirty="0">
              <a:effectLst/>
              <a:latin typeface="Arial" panose="020B0604020202020204" pitchFamily="34" charset="0"/>
            </a:endParaRPr>
          </a:p>
          <a:p>
            <a:r>
              <a:rPr lang="en-US" sz="1900" b="0" i="0" dirty="0">
                <a:effectLst/>
                <a:latin typeface="Arial" panose="020B0604020202020204" pitchFamily="34" charset="0"/>
              </a:rPr>
              <a:t>Precipitation </a:t>
            </a:r>
            <a:r>
              <a:rPr lang="en-US" sz="1900" dirty="0">
                <a:latin typeface="Arial" panose="020B0604020202020204" pitchFamily="34" charset="0"/>
              </a:rPr>
              <a:t>and wind chill contains 30% NAN and are important features. </a:t>
            </a:r>
            <a:r>
              <a:rPr lang="en-US" sz="1900" dirty="0">
                <a:highlight>
                  <a:srgbClr val="00FFFF"/>
                </a:highlight>
                <a:latin typeface="Arial" panose="020B0604020202020204" pitchFamily="34" charset="0"/>
              </a:rPr>
              <a:t>Drop</a:t>
            </a:r>
            <a:r>
              <a:rPr lang="en-US" sz="1900" dirty="0">
                <a:latin typeface="Arial" panose="020B0604020202020204" pitchFamily="34" charset="0"/>
              </a:rPr>
              <a:t> those rows </a:t>
            </a:r>
            <a:r>
              <a:rPr lang="en-US" sz="1900" dirty="0">
                <a:highlight>
                  <a:srgbClr val="00FFFF"/>
                </a:highlight>
                <a:latin typeface="Arial" panose="020B0604020202020204" pitchFamily="34" charset="0"/>
              </a:rPr>
              <a:t>where NAN appears.</a:t>
            </a:r>
            <a:endParaRPr lang="en-US" sz="1900" b="0" i="0" dirty="0">
              <a:effectLst/>
              <a:highlight>
                <a:srgbClr val="00FFFF"/>
              </a:highlight>
              <a:latin typeface="Arial" panose="020B0604020202020204" pitchFamily="34" charset="0"/>
            </a:endParaRPr>
          </a:p>
          <a:p>
            <a:r>
              <a:rPr lang="en-US" sz="1900" dirty="0">
                <a:latin typeface="Arial" panose="020B0604020202020204" pitchFamily="34" charset="0"/>
              </a:rPr>
              <a:t>Group remaining small missing data points by airport code and month and fill in </a:t>
            </a:r>
            <a:r>
              <a:rPr lang="en-US" sz="1900" dirty="0">
                <a:highlight>
                  <a:srgbClr val="00FFFF"/>
                </a:highlight>
                <a:latin typeface="Arial" panose="020B0604020202020204" pitchFamily="34" charset="0"/>
              </a:rPr>
              <a:t>median of the values</a:t>
            </a:r>
            <a:r>
              <a:rPr lang="en-US" sz="1900" dirty="0">
                <a:latin typeface="Arial" panose="020B0604020202020204" pitchFamily="34" charset="0"/>
              </a:rPr>
              <a:t>. Remove all the left missing datapoints.</a:t>
            </a:r>
          </a:p>
          <a:p>
            <a:endParaRPr lang="en-US" sz="19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900" dirty="0">
              <a:latin typeface="Arial" panose="020B0604020202020204" pitchFamily="34" charset="0"/>
            </a:endParaRPr>
          </a:p>
          <a:p>
            <a:r>
              <a:rPr lang="en-US" sz="1900" b="0" i="0" dirty="0"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Severity 1 = 25620 Severity 2 = 808545 Severity 3 = </a:t>
            </a:r>
            <a:r>
              <a:rPr lang="en-US" sz="1900" dirty="0">
                <a:highlight>
                  <a:srgbClr val="00FFFF"/>
                </a:highlight>
                <a:latin typeface="Arial" panose="020B0604020202020204" pitchFamily="34" charset="0"/>
              </a:rPr>
              <a:t>68206</a:t>
            </a:r>
            <a:r>
              <a:rPr lang="en-US" sz="1900" b="0" i="0" dirty="0"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Severity 4 = 45691. 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Data is </a:t>
            </a:r>
            <a:r>
              <a:rPr lang="en-US" sz="1900" b="0" i="0" dirty="0"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skewed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 towards Severity 2. Severity 1 is very low and less important so drop rows with severity 1.</a:t>
            </a:r>
            <a:r>
              <a:rPr lang="en-US" sz="1900" dirty="0">
                <a:latin typeface="Arial" panose="020B0604020202020204" pitchFamily="34" charset="0"/>
              </a:rPr>
              <a:t> </a:t>
            </a:r>
          </a:p>
          <a:p>
            <a:r>
              <a:rPr lang="en-US" sz="1900" dirty="0" err="1">
                <a:latin typeface="Arial" panose="020B0604020202020204" pitchFamily="34" charset="0"/>
              </a:rPr>
              <a:t>Undersample</a:t>
            </a:r>
            <a:r>
              <a:rPr lang="en-US" sz="1900" dirty="0">
                <a:latin typeface="Arial" panose="020B0604020202020204" pitchFamily="34" charset="0"/>
              </a:rPr>
              <a:t> data and take 45691 values from each severity.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7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27" y="161128"/>
            <a:ext cx="10658764" cy="1188720"/>
          </a:xfrm>
        </p:spPr>
        <p:txBody>
          <a:bodyPr/>
          <a:lstStyle/>
          <a:p>
            <a:r>
              <a:rPr lang="en-US" dirty="0"/>
              <a:t>Data Analysis(Time features)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8A84FB-FD34-4D4A-AD32-18743DEE72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346" y="1415397"/>
            <a:ext cx="3866538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B733ACF-0DF2-4C39-A44C-F402870A2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09" y="4189855"/>
            <a:ext cx="376237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A530FEC-8592-47E0-97FD-B6361D625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609" y="1415398"/>
            <a:ext cx="38195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E91E7B-FAEA-4361-B909-2DC2270D4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117" y="4180330"/>
            <a:ext cx="3866537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3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27" y="161128"/>
            <a:ext cx="10658764" cy="1188720"/>
          </a:xfrm>
        </p:spPr>
        <p:txBody>
          <a:bodyPr/>
          <a:lstStyle/>
          <a:p>
            <a:r>
              <a:rPr lang="en-US" dirty="0"/>
              <a:t>Data Analysis(Time features- HOURS)</a:t>
            </a: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80276E3-402D-4B4C-9CCB-87165CBAD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18" y="2013527"/>
            <a:ext cx="10658764" cy="336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42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27" y="161128"/>
            <a:ext cx="10658764" cy="1188720"/>
          </a:xfrm>
        </p:spPr>
        <p:txBody>
          <a:bodyPr/>
          <a:lstStyle/>
          <a:p>
            <a:r>
              <a:rPr lang="en-US" dirty="0"/>
              <a:t>Data Analysis(Location Features)</a:t>
            </a:r>
            <a:endParaRPr lang="en-IN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CE3ADAC-87B1-41B5-B998-459A151C2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27" y="1349848"/>
            <a:ext cx="10658764" cy="550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00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14B-E90D-4416-AAE2-5B8E0872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27" y="161128"/>
            <a:ext cx="10658764" cy="1188720"/>
          </a:xfrm>
        </p:spPr>
        <p:txBody>
          <a:bodyPr/>
          <a:lstStyle/>
          <a:p>
            <a:r>
              <a:rPr lang="en-US" dirty="0"/>
              <a:t>Data Analysis(Location- Severity 2 and 3)</a:t>
            </a:r>
            <a:endParaRPr lang="en-IN" dirty="0"/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156E13F2-0ED7-4DA3-8E4B-5529C5FB3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82" y="1700830"/>
            <a:ext cx="10049164" cy="235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C2C94A-47DA-4C03-A4AB-6B2DF1FBF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80" y="4054455"/>
            <a:ext cx="10049165" cy="281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5686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513</TotalTime>
  <Words>1592</Words>
  <Application>Microsoft Office PowerPoint</Application>
  <PresentationFormat>Widescreen</PresentationFormat>
  <Paragraphs>509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Gill Sans MT</vt:lpstr>
      <vt:lpstr>Parcel</vt:lpstr>
      <vt:lpstr>Vehicular Accidents Effects on Traffic</vt:lpstr>
      <vt:lpstr>Motivation and Goal</vt:lpstr>
      <vt:lpstr>Data Source</vt:lpstr>
      <vt:lpstr>Data Preprocessing</vt:lpstr>
      <vt:lpstr>Data Preprocessing (Continue)</vt:lpstr>
      <vt:lpstr>Data Analysis(Time features)</vt:lpstr>
      <vt:lpstr>Data Analysis(Time features- HOURS)</vt:lpstr>
      <vt:lpstr>Data Analysis(Location Features)</vt:lpstr>
      <vt:lpstr>Data Analysis(Location- Severity 2 and 3)</vt:lpstr>
      <vt:lpstr>Data Analysis(Location- Severit4, Side and time zone)</vt:lpstr>
      <vt:lpstr>Data Analysis(Weather Features- temperature)</vt:lpstr>
      <vt:lpstr>Data Analysis(Weather Features- humidity)</vt:lpstr>
      <vt:lpstr>Data Analysis(Weather Features- Pressure)</vt:lpstr>
      <vt:lpstr>Data Analysis(Weather Features- Visibility)</vt:lpstr>
      <vt:lpstr>Data Analysis(Discrete Binary Weather features)</vt:lpstr>
      <vt:lpstr>Data Analysis(Wind direction)</vt:lpstr>
      <vt:lpstr>Data Analysis(POI Features) less important Features</vt:lpstr>
      <vt:lpstr>Data Analysis- Correlation Analysis</vt:lpstr>
      <vt:lpstr>Data balancing and size of data for models.</vt:lpstr>
      <vt:lpstr>Random forest Classifier:</vt:lpstr>
      <vt:lpstr>Random forest Classifier(Continue)</vt:lpstr>
      <vt:lpstr>ADA Boost Classifier</vt:lpstr>
      <vt:lpstr>ADA Boost Classifier(Continue)</vt:lpstr>
      <vt:lpstr>Gradient Boosting classifier</vt:lpstr>
      <vt:lpstr>Gradient Boosting Classifier(Continue)</vt:lpstr>
      <vt:lpstr>Logistic regression</vt:lpstr>
      <vt:lpstr>Logistic Regression (Continue)</vt:lpstr>
      <vt:lpstr>Neural Networks</vt:lpstr>
      <vt:lpstr>Neural Networks(Continue)</vt:lpstr>
      <vt:lpstr>xgboost</vt:lpstr>
      <vt:lpstr>XGBOOSt(Continue)</vt:lpstr>
      <vt:lpstr>XGBoost Classifier feature Importance</vt:lpstr>
      <vt:lpstr>Conclusion</vt:lpstr>
      <vt:lpstr>Question?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Vehicular Accidents Effects on Traffic</dc:title>
  <dc:creator>Sneh Nitin Desai</dc:creator>
  <cp:lastModifiedBy>Sneh Nitin Desai</cp:lastModifiedBy>
  <cp:revision>9</cp:revision>
  <dcterms:created xsi:type="dcterms:W3CDTF">2021-12-19T18:09:58Z</dcterms:created>
  <dcterms:modified xsi:type="dcterms:W3CDTF">2021-12-20T21:04:27Z</dcterms:modified>
</cp:coreProperties>
</file>