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2" r:id="rId3"/>
    <p:sldId id="275" r:id="rId4"/>
    <p:sldId id="276" r:id="rId5"/>
    <p:sldId id="277" r:id="rId6"/>
    <p:sldId id="278" r:id="rId7"/>
    <p:sldId id="279" r:id="rId8"/>
    <p:sldId id="280"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4" d="100"/>
          <a:sy n="74" d="100"/>
        </p:scale>
        <p:origin x="582" y="6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6/12/2019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6/12/2019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6/12/2019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6/12/2019</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6/12/2019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6/12/2019</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6/12/2019</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6/12/2019</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6/12/2019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6/12/2019</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6/12/2019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0912" y="2438400"/>
            <a:ext cx="9753600" cy="1447800"/>
          </a:xfrm>
        </p:spPr>
        <p:txBody>
          <a:bodyPr/>
          <a:lstStyle/>
          <a:p>
            <a:pPr algn="ctr"/>
            <a:r>
              <a:rPr lang="en-US" sz="4000" dirty="0"/>
              <a:t>IBM Capstone Project </a:t>
            </a:r>
            <a:br>
              <a:rPr lang="en-US" dirty="0"/>
            </a:br>
            <a:r>
              <a:rPr lang="en-US" sz="4800" dirty="0"/>
              <a:t>Battle of neighborhood</a:t>
            </a:r>
            <a:endParaRPr lang="en-US" dirty="0"/>
          </a:p>
        </p:txBody>
      </p:sp>
      <p:sp>
        <p:nvSpPr>
          <p:cNvPr id="3" name="Subtitle 2"/>
          <p:cNvSpPr>
            <a:spLocks noGrp="1"/>
          </p:cNvSpPr>
          <p:nvPr>
            <p:ph type="subTitle" idx="1"/>
          </p:nvPr>
        </p:nvSpPr>
        <p:spPr>
          <a:xfrm>
            <a:off x="1903412" y="4343400"/>
            <a:ext cx="7848600" cy="1143000"/>
          </a:xfrm>
        </p:spPr>
        <p:txBody>
          <a:bodyPr>
            <a:normAutofit/>
          </a:bodyPr>
          <a:lstStyle/>
          <a:p>
            <a:pPr algn="ctr"/>
            <a:r>
              <a:rPr lang="en-US" sz="2400" b="1" dirty="0">
                <a:solidFill>
                  <a:schemeClr val="tx2"/>
                </a:solidFill>
                <a:latin typeface="Times New Roman" panose="02020603050405020304" pitchFamily="18" charset="0"/>
                <a:cs typeface="Times New Roman" panose="02020603050405020304" pitchFamily="18" charset="0"/>
              </a:rPr>
              <a:t>Clustering of the Property Sites in Brooklyn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Problem :</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Finding a suitable property in the urban city is a very difficult job. One does not have enough time to invest in searching property plus sometimes real estate agents also hide information from the client which later become issue for the client. There are problems such as: hidden price falls, record-low sales, homebuilder exodus and tax hikes addressing overseas buyers of homes in Brooklyn.</a:t>
            </a:r>
          </a:p>
          <a:p>
            <a:pPr algn="just">
              <a:lnSpc>
                <a:spcPct val="150000"/>
              </a:lnSpc>
            </a:pPr>
            <a:r>
              <a:rPr lang="en-US" sz="2000" b="1" dirty="0">
                <a:latin typeface="Times New Roman" panose="02020603050405020304" pitchFamily="18" charset="0"/>
                <a:cs typeface="Times New Roman" panose="02020603050405020304" pitchFamily="18" charset="0"/>
              </a:rPr>
              <a:t>How could we provide support to homebuyers clientele in to purchase a suitable real estate in Brooklyn keeping clients basic needs in mind?</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AF67-9DF4-4D15-ACFD-65AC043220F2}"/>
              </a:ext>
            </a:extLst>
          </p:cNvPr>
          <p:cNvSpPr>
            <a:spLocks noGrp="1"/>
          </p:cNvSpPr>
          <p:nvPr>
            <p:ph type="title"/>
          </p:nvPr>
        </p:nvSpPr>
        <p:spPr>
          <a:xfrm>
            <a:off x="1217612" y="914400"/>
            <a:ext cx="9753600" cy="1325562"/>
          </a:xfrm>
        </p:spPr>
        <p:txBody>
          <a:bodyPr/>
          <a:lstStyle/>
          <a:p>
            <a:r>
              <a:rPr lang="en-US" dirty="0"/>
              <a:t>Solution :</a:t>
            </a:r>
          </a:p>
        </p:txBody>
      </p:sp>
      <p:sp>
        <p:nvSpPr>
          <p:cNvPr id="3" name="Content Placeholder 2">
            <a:extLst>
              <a:ext uri="{FF2B5EF4-FFF2-40B4-BE49-F238E27FC236}">
                <a16:creationId xmlns:a16="http://schemas.microsoft.com/office/drawing/2014/main" id="{2062EFD2-B89A-4963-BD2E-F3F94E131831}"/>
              </a:ext>
            </a:extLst>
          </p:cNvPr>
          <p:cNvSpPr>
            <a:spLocks noGrp="1"/>
          </p:cNvSpPr>
          <p:nvPr>
            <p:ph idx="1"/>
          </p:nvPr>
        </p:nvSpPr>
        <p:spPr>
          <a:xfrm>
            <a:off x="1217612" y="2819400"/>
            <a:ext cx="9753600" cy="198120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solve this problem we will make clusters of the property based on the basic amenities and essential facilities surrounding such venues i.e. elementary schools, high schools, supermarket &amp; restaurants.</a:t>
            </a:r>
          </a:p>
        </p:txBody>
      </p:sp>
    </p:spTree>
    <p:extLst>
      <p:ext uri="{BB962C8B-B14F-4D97-AF65-F5344CB8AC3E}">
        <p14:creationId xmlns:p14="http://schemas.microsoft.com/office/powerpoint/2010/main" val="20226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D09-3D3B-491C-86D8-D3E80D6DC760}"/>
              </a:ext>
            </a:extLst>
          </p:cNvPr>
          <p:cNvSpPr>
            <a:spLocks noGrp="1"/>
          </p:cNvSpPr>
          <p:nvPr>
            <p:ph type="title"/>
          </p:nvPr>
        </p:nvSpPr>
        <p:spPr/>
        <p:txBody>
          <a:bodyPr/>
          <a:lstStyle/>
          <a:p>
            <a:r>
              <a:rPr lang="en-US" dirty="0"/>
              <a:t>Data collection :</a:t>
            </a:r>
          </a:p>
        </p:txBody>
      </p:sp>
      <p:sp>
        <p:nvSpPr>
          <p:cNvPr id="3" name="Content Placeholder 2">
            <a:extLst>
              <a:ext uri="{FF2B5EF4-FFF2-40B4-BE49-F238E27FC236}">
                <a16:creationId xmlns:a16="http://schemas.microsoft.com/office/drawing/2014/main" id="{3B022F83-1C9E-4217-A2F1-F75475AA1243}"/>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Data on Brooklyn property and its price were extracted from the New York Government site (http://www1.nyc.gov). The attributes of the file contain Borough, Neighborhood, Building class category, Address, Price, Year built.</a:t>
            </a:r>
          </a:p>
          <a:p>
            <a:pPr algn="just">
              <a:lnSpc>
                <a:spcPct val="150000"/>
              </a:lnSpc>
            </a:pPr>
            <a:r>
              <a:rPr lang="en-US" dirty="0">
                <a:latin typeface="Times New Roman" panose="02020603050405020304" pitchFamily="18" charset="0"/>
                <a:cs typeface="Times New Roman" panose="02020603050405020304" pitchFamily="18" charset="0"/>
              </a:rPr>
              <a:t>Link: https://www1.nyc.gov/assets/finance/downloads/pdf/rolling_sales/rollingsales_brooklyn.xlx</a:t>
            </a:r>
          </a:p>
        </p:txBody>
      </p:sp>
    </p:spTree>
    <p:extLst>
      <p:ext uri="{BB962C8B-B14F-4D97-AF65-F5344CB8AC3E}">
        <p14:creationId xmlns:p14="http://schemas.microsoft.com/office/powerpoint/2010/main" val="258414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AE0B-9B3A-4C8F-890D-8E03FF83C549}"/>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0321384E-B91F-48B3-9079-B5E0E5A3E808}"/>
              </a:ext>
            </a:extLst>
          </p:cNvPr>
          <p:cNvSpPr>
            <a:spLocks noGrp="1"/>
          </p:cNvSpPr>
          <p:nvPr>
            <p:ph idx="1"/>
          </p:nvPr>
        </p:nvSpPr>
        <p:spPr/>
        <p:txBody>
          <a:bodyPr>
            <a:normAutofit/>
          </a:bodyPr>
          <a:lstStyle/>
          <a:p>
            <a:pPr marL="45720" indent="0" algn="just">
              <a:lnSpc>
                <a:spcPct val="150000"/>
              </a:lnSpc>
              <a:buNone/>
            </a:pPr>
            <a:r>
              <a:rPr lang="en-US" dirty="0">
                <a:latin typeface="Times New Roman" panose="02020603050405020304" pitchFamily="18" charset="0"/>
                <a:cs typeface="Times New Roman" panose="02020603050405020304" pitchFamily="18" charset="0"/>
              </a:rPr>
              <a:t>The Methodology section comprises four stages:</a:t>
            </a:r>
          </a:p>
          <a:p>
            <a:pPr marL="45720" indent="0" algn="just">
              <a:lnSpc>
                <a:spcPct val="150000"/>
              </a:lnSpc>
              <a:buNone/>
            </a:pPr>
            <a:r>
              <a:rPr lang="en-US" dirty="0">
                <a:latin typeface="Times New Roman" panose="02020603050405020304" pitchFamily="18" charset="0"/>
                <a:cs typeface="Times New Roman" panose="02020603050405020304" pitchFamily="18" charset="0"/>
              </a:rPr>
              <a:t>1. Explore data</a:t>
            </a:r>
          </a:p>
          <a:p>
            <a:pPr marL="45720" indent="0" algn="just">
              <a:lnSpc>
                <a:spcPct val="150000"/>
              </a:lnSpc>
              <a:buNone/>
            </a:pPr>
            <a:r>
              <a:rPr lang="en-US" dirty="0">
                <a:latin typeface="Times New Roman" panose="02020603050405020304" pitchFamily="18" charset="0"/>
                <a:cs typeface="Times New Roman" panose="02020603050405020304" pitchFamily="18" charset="0"/>
              </a:rPr>
              <a:t>2. Data preparation and preprocessing </a:t>
            </a:r>
          </a:p>
          <a:p>
            <a:pPr marL="45720" indent="0" algn="just">
              <a:lnSpc>
                <a:spcPct val="150000"/>
              </a:lnSpc>
              <a:buNone/>
            </a:pPr>
            <a:r>
              <a:rPr lang="en-US" dirty="0">
                <a:latin typeface="Times New Roman" panose="02020603050405020304" pitchFamily="18" charset="0"/>
                <a:cs typeface="Times New Roman" panose="02020603050405020304" pitchFamily="18" charset="0"/>
              </a:rPr>
              <a:t>3. Modeling</a:t>
            </a:r>
          </a:p>
          <a:p>
            <a:pPr marL="45720" indent="0" algn="just">
              <a:lnSpc>
                <a:spcPct val="150000"/>
              </a:lnSpc>
              <a:buNone/>
            </a:pPr>
            <a:r>
              <a:rPr lang="en-US" dirty="0">
                <a:latin typeface="Times New Roman" panose="02020603050405020304" pitchFamily="18" charset="0"/>
                <a:cs typeface="Times New Roman" panose="02020603050405020304" pitchFamily="18" charset="0"/>
              </a:rPr>
              <a:t>4. Analyzing Cluster</a:t>
            </a:r>
          </a:p>
        </p:txBody>
      </p:sp>
    </p:spTree>
    <p:extLst>
      <p:ext uri="{BB962C8B-B14F-4D97-AF65-F5344CB8AC3E}">
        <p14:creationId xmlns:p14="http://schemas.microsoft.com/office/powerpoint/2010/main" val="198063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4091-8927-42EA-9F5C-EE21C40BAC69}"/>
              </a:ext>
            </a:extLst>
          </p:cNvPr>
          <p:cNvSpPr>
            <a:spLocks noGrp="1"/>
          </p:cNvSpPr>
          <p:nvPr>
            <p:ph type="title"/>
          </p:nvPr>
        </p:nvSpPr>
        <p:spPr>
          <a:xfrm>
            <a:off x="227012" y="206558"/>
            <a:ext cx="9753600" cy="715962"/>
          </a:xfrm>
        </p:spPr>
        <p:txBody>
          <a:bodyPr/>
          <a:lstStyle/>
          <a:p>
            <a:r>
              <a:rPr lang="en-US" dirty="0"/>
              <a:t>K- Means Clustering :</a:t>
            </a:r>
          </a:p>
        </p:txBody>
      </p:sp>
      <p:sp>
        <p:nvSpPr>
          <p:cNvPr id="3" name="Content Placeholder 2">
            <a:extLst>
              <a:ext uri="{FF2B5EF4-FFF2-40B4-BE49-F238E27FC236}">
                <a16:creationId xmlns:a16="http://schemas.microsoft.com/office/drawing/2014/main" id="{C1891CC9-8F9A-491D-98D1-808C47B5A6A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185CD81-32B7-4849-B120-9049E9155FCB}"/>
              </a:ext>
            </a:extLst>
          </p:cNvPr>
          <p:cNvPicPr>
            <a:picLocks noChangeAspect="1"/>
          </p:cNvPicPr>
          <p:nvPr/>
        </p:nvPicPr>
        <p:blipFill>
          <a:blip r:embed="rId2"/>
          <a:stretch>
            <a:fillRect/>
          </a:stretch>
        </p:blipFill>
        <p:spPr>
          <a:xfrm>
            <a:off x="65630" y="922520"/>
            <a:ext cx="12075066" cy="5652723"/>
          </a:xfrm>
          <a:prstGeom prst="rect">
            <a:avLst/>
          </a:prstGeom>
        </p:spPr>
      </p:pic>
      <p:sp>
        <p:nvSpPr>
          <p:cNvPr id="5" name="TextBox 4">
            <a:extLst>
              <a:ext uri="{FF2B5EF4-FFF2-40B4-BE49-F238E27FC236}">
                <a16:creationId xmlns:a16="http://schemas.microsoft.com/office/drawing/2014/main" id="{BADBD0AD-D266-440B-9EF3-3E8795EF069F}"/>
              </a:ext>
            </a:extLst>
          </p:cNvPr>
          <p:cNvSpPr txBox="1"/>
          <p:nvPr/>
        </p:nvSpPr>
        <p:spPr>
          <a:xfrm>
            <a:off x="7579576" y="1657984"/>
            <a:ext cx="1143000" cy="341632"/>
          </a:xfrm>
          <a:prstGeom prst="rect">
            <a:avLst/>
          </a:prstGeom>
          <a:solidFill>
            <a:schemeClr val="bg1"/>
          </a:solidFill>
        </p:spPr>
        <p:txBody>
          <a:bodyPr wrap="square" rtlCol="0">
            <a:spAutoFit/>
          </a:bodyPr>
          <a:lstStyle/>
          <a:p>
            <a:pPr algn="just">
              <a:lnSpc>
                <a:spcPct val="90000"/>
              </a:lnSpc>
            </a:pPr>
            <a:r>
              <a:rPr lang="en-US" b="1" dirty="0">
                <a:latin typeface="Times New Roman" panose="02020603050405020304" pitchFamily="18" charset="0"/>
                <a:cs typeface="Times New Roman" panose="02020603050405020304" pitchFamily="18" charset="0"/>
              </a:rPr>
              <a:t>Cluster 0</a:t>
            </a:r>
          </a:p>
        </p:txBody>
      </p:sp>
      <p:sp>
        <p:nvSpPr>
          <p:cNvPr id="11" name="Oval 10">
            <a:extLst>
              <a:ext uri="{FF2B5EF4-FFF2-40B4-BE49-F238E27FC236}">
                <a16:creationId xmlns:a16="http://schemas.microsoft.com/office/drawing/2014/main" id="{CA5807E2-D9BE-4E36-9B78-F1D35562BB9A}"/>
              </a:ext>
            </a:extLst>
          </p:cNvPr>
          <p:cNvSpPr/>
          <p:nvPr/>
        </p:nvSpPr>
        <p:spPr>
          <a:xfrm>
            <a:off x="4385300" y="1143000"/>
            <a:ext cx="2063630" cy="19812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Arrow: Right 14">
            <a:extLst>
              <a:ext uri="{FF2B5EF4-FFF2-40B4-BE49-F238E27FC236}">
                <a16:creationId xmlns:a16="http://schemas.microsoft.com/office/drawing/2014/main" id="{40D96F86-BB01-47DF-AAE4-315E0E03E633}"/>
              </a:ext>
            </a:extLst>
          </p:cNvPr>
          <p:cNvSpPr/>
          <p:nvPr/>
        </p:nvSpPr>
        <p:spPr>
          <a:xfrm>
            <a:off x="6448930" y="1657984"/>
            <a:ext cx="1143000" cy="341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Oval 15">
            <a:extLst>
              <a:ext uri="{FF2B5EF4-FFF2-40B4-BE49-F238E27FC236}">
                <a16:creationId xmlns:a16="http://schemas.microsoft.com/office/drawing/2014/main" id="{CA4B6581-D9C2-4513-8B45-BD653388F472}"/>
              </a:ext>
            </a:extLst>
          </p:cNvPr>
          <p:cNvSpPr/>
          <p:nvPr/>
        </p:nvSpPr>
        <p:spPr>
          <a:xfrm>
            <a:off x="5948966" y="2324100"/>
            <a:ext cx="2228482" cy="22098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7" name="Arrow: Right 16">
            <a:extLst>
              <a:ext uri="{FF2B5EF4-FFF2-40B4-BE49-F238E27FC236}">
                <a16:creationId xmlns:a16="http://schemas.microsoft.com/office/drawing/2014/main" id="{765462EF-6DF1-4A1B-8F75-DC1019F7E551}"/>
              </a:ext>
            </a:extLst>
          </p:cNvPr>
          <p:cNvSpPr/>
          <p:nvPr/>
        </p:nvSpPr>
        <p:spPr>
          <a:xfrm>
            <a:off x="8190689" y="3258184"/>
            <a:ext cx="1143000" cy="341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9" name="TextBox 18">
            <a:extLst>
              <a:ext uri="{FF2B5EF4-FFF2-40B4-BE49-F238E27FC236}">
                <a16:creationId xmlns:a16="http://schemas.microsoft.com/office/drawing/2014/main" id="{D180992A-39EA-4EAA-A866-D182B7252B8A}"/>
              </a:ext>
            </a:extLst>
          </p:cNvPr>
          <p:cNvSpPr txBox="1"/>
          <p:nvPr/>
        </p:nvSpPr>
        <p:spPr>
          <a:xfrm>
            <a:off x="9329432" y="3236433"/>
            <a:ext cx="1143000" cy="341632"/>
          </a:xfrm>
          <a:prstGeom prst="rect">
            <a:avLst/>
          </a:prstGeom>
          <a:solidFill>
            <a:schemeClr val="bg1"/>
          </a:solidFill>
        </p:spPr>
        <p:txBody>
          <a:bodyPr wrap="square" rtlCol="0">
            <a:spAutoFit/>
          </a:bodyPr>
          <a:lstStyle/>
          <a:p>
            <a:pPr algn="just">
              <a:lnSpc>
                <a:spcPct val="90000"/>
              </a:lnSpc>
            </a:pPr>
            <a:r>
              <a:rPr lang="en-US" b="1" dirty="0">
                <a:latin typeface="Times New Roman" panose="02020603050405020304" pitchFamily="18" charset="0"/>
                <a:cs typeface="Times New Roman" panose="02020603050405020304" pitchFamily="18" charset="0"/>
              </a:rPr>
              <a:t>Cluster 2</a:t>
            </a:r>
          </a:p>
        </p:txBody>
      </p:sp>
      <p:sp>
        <p:nvSpPr>
          <p:cNvPr id="20" name="Oval 19">
            <a:extLst>
              <a:ext uri="{FF2B5EF4-FFF2-40B4-BE49-F238E27FC236}">
                <a16:creationId xmlns:a16="http://schemas.microsoft.com/office/drawing/2014/main" id="{AD075A88-7856-437D-9D06-BFF46E28D28B}"/>
              </a:ext>
            </a:extLst>
          </p:cNvPr>
          <p:cNvSpPr/>
          <p:nvPr/>
        </p:nvSpPr>
        <p:spPr>
          <a:xfrm>
            <a:off x="3211944" y="3731654"/>
            <a:ext cx="1828800" cy="187483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1" name="Arrow: Right 20">
            <a:extLst>
              <a:ext uri="{FF2B5EF4-FFF2-40B4-BE49-F238E27FC236}">
                <a16:creationId xmlns:a16="http://schemas.microsoft.com/office/drawing/2014/main" id="{78FCD26D-8310-4418-992F-E2E6D8D72F03}"/>
              </a:ext>
            </a:extLst>
          </p:cNvPr>
          <p:cNvSpPr/>
          <p:nvPr/>
        </p:nvSpPr>
        <p:spPr>
          <a:xfrm>
            <a:off x="5020911" y="4704716"/>
            <a:ext cx="1143000" cy="341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2" name="TextBox 21">
            <a:extLst>
              <a:ext uri="{FF2B5EF4-FFF2-40B4-BE49-F238E27FC236}">
                <a16:creationId xmlns:a16="http://schemas.microsoft.com/office/drawing/2014/main" id="{E75E87ED-C4D5-46AE-A3FC-F28AD8DF1307}"/>
              </a:ext>
            </a:extLst>
          </p:cNvPr>
          <p:cNvSpPr txBox="1"/>
          <p:nvPr/>
        </p:nvSpPr>
        <p:spPr>
          <a:xfrm>
            <a:off x="6172895" y="4704716"/>
            <a:ext cx="1143000" cy="341632"/>
          </a:xfrm>
          <a:prstGeom prst="rect">
            <a:avLst/>
          </a:prstGeom>
          <a:solidFill>
            <a:schemeClr val="bg1"/>
          </a:solidFill>
        </p:spPr>
        <p:txBody>
          <a:bodyPr wrap="square" rtlCol="0">
            <a:spAutoFit/>
          </a:bodyPr>
          <a:lstStyle/>
          <a:p>
            <a:pPr algn="just">
              <a:lnSpc>
                <a:spcPct val="90000"/>
              </a:lnSpc>
            </a:pPr>
            <a:r>
              <a:rPr lang="en-US" b="1" dirty="0">
                <a:latin typeface="Times New Roman" panose="02020603050405020304" pitchFamily="18" charset="0"/>
                <a:cs typeface="Times New Roman" panose="02020603050405020304" pitchFamily="18" charset="0"/>
              </a:rPr>
              <a:t>Cluster 1</a:t>
            </a:r>
          </a:p>
        </p:txBody>
      </p:sp>
    </p:spTree>
    <p:extLst>
      <p:ext uri="{BB962C8B-B14F-4D97-AF65-F5344CB8AC3E}">
        <p14:creationId xmlns:p14="http://schemas.microsoft.com/office/powerpoint/2010/main" val="329836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F3AF-F521-40C0-A001-910136A55304}"/>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9BCE2719-1EC0-4DA3-A2F9-21B14D6DEE93}"/>
              </a:ext>
            </a:extLst>
          </p:cNvPr>
          <p:cNvSpPr>
            <a:spLocks noGrp="1"/>
          </p:cNvSpPr>
          <p:nvPr>
            <p:ph sz="half"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Custer 0: In this cluster most of the common venues are bars, coffee shops, wine shops and yoga studio. There are few restaurants also such as Italian Restaurants. So we can say that a person who likes to do party and love wine will love this property.</a:t>
            </a:r>
          </a:p>
        </p:txBody>
      </p:sp>
      <p:sp>
        <p:nvSpPr>
          <p:cNvPr id="4" name="Content Placeholder 3">
            <a:extLst>
              <a:ext uri="{FF2B5EF4-FFF2-40B4-BE49-F238E27FC236}">
                <a16:creationId xmlns:a16="http://schemas.microsoft.com/office/drawing/2014/main" id="{CC04D79C-C8B1-4DBB-A673-E9E119EC029D}"/>
              </a:ext>
            </a:extLst>
          </p:cNvPr>
          <p:cNvSpPr>
            <a:spLocks noGrp="1"/>
          </p:cNvSpPr>
          <p:nvPr>
            <p:ph sz="half" idx="2"/>
          </p:nvPr>
        </p:nvSpPr>
        <p:spPr>
          <a:xfrm>
            <a:off x="6262479" y="1828800"/>
            <a:ext cx="4708734" cy="502920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Cluster 2: In this cluster most of the venues are restaurants such as Pizza place, Chinese Restaurant, Mexican Restaurant, Sandwich Place, Latin American Restaurant, Fried Chicken Joint and many more. There few Bar and Nightclub also. This cluster also have Supermarket and Grocery Store. This kind of property is very much likeable because every think is available in this area.</a:t>
            </a:r>
          </a:p>
        </p:txBody>
      </p:sp>
    </p:spTree>
    <p:extLst>
      <p:ext uri="{BB962C8B-B14F-4D97-AF65-F5344CB8AC3E}">
        <p14:creationId xmlns:p14="http://schemas.microsoft.com/office/powerpoint/2010/main" val="84423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8420-790F-49D4-82F6-2B83312D16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0627B61-3B12-4D21-BC17-9A86492496AE}"/>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Final Conclusion of this report is that most of the property comes under the cluster 0 and 2 but most </a:t>
            </a:r>
            <a:r>
              <a:rPr lang="en-US" sz="2000" dirty="0" err="1">
                <a:latin typeface="Times New Roman" panose="02020603050405020304" pitchFamily="18" charset="0"/>
                <a:cs typeface="Times New Roman" panose="02020603050405020304" pitchFamily="18" charset="0"/>
              </a:rPr>
              <a:t>favourable</a:t>
            </a:r>
            <a:r>
              <a:rPr lang="en-US" sz="2000" dirty="0">
                <a:latin typeface="Times New Roman" panose="02020603050405020304" pitchFamily="18" charset="0"/>
                <a:cs typeface="Times New Roman" panose="02020603050405020304" pitchFamily="18" charset="0"/>
              </a:rPr>
              <a:t> property will be in cluster 2 because it contains all the basic amenities and essential facilities. Cluster 2 has better property as compared to cluster 0.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If we also see the price range of the property in both the clusters, Cluster 0 have a price range of 0.151 million dollar to  8.325 </a:t>
            </a:r>
            <a:r>
              <a:rPr lang="en-US" sz="2000" dirty="0" err="1">
                <a:latin typeface="Times New Roman" panose="02020603050405020304" pitchFamily="18" charset="0"/>
                <a:cs typeface="Times New Roman" panose="02020603050405020304" pitchFamily="18" charset="0"/>
              </a:rPr>
              <a:t>Miilion</a:t>
            </a:r>
            <a:r>
              <a:rPr lang="en-US" sz="2000" dirty="0">
                <a:latin typeface="Times New Roman" panose="02020603050405020304" pitchFamily="18" charset="0"/>
                <a:cs typeface="Times New Roman" panose="02020603050405020304" pitchFamily="18" charset="0"/>
              </a:rPr>
              <a:t> dollar whereas Cluster 2 have price range of 0.32 million dollar to 21.9 million </a:t>
            </a:r>
            <a:r>
              <a:rPr lang="en-US" sz="2000" dirty="0" err="1">
                <a:latin typeface="Times New Roman" panose="02020603050405020304" pitchFamily="18" charset="0"/>
                <a:cs typeface="Times New Roman" panose="02020603050405020304" pitchFamily="18" charset="0"/>
              </a:rPr>
              <a:t>doolar</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9886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20</TotalTime>
  <Words>476</Words>
  <Application>Microsoft Office PowerPoint</Application>
  <PresentationFormat>Custom</PresentationFormat>
  <Paragraphs>28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 New Roman</vt:lpstr>
      <vt:lpstr>Continental North America 16x9</vt:lpstr>
      <vt:lpstr>IBM Capstone Project  Battle of neighborhood</vt:lpstr>
      <vt:lpstr>Business Problem :</vt:lpstr>
      <vt:lpstr>Solution :</vt:lpstr>
      <vt:lpstr>Data collection :</vt:lpstr>
      <vt:lpstr>Methodology :</vt:lpstr>
      <vt:lpstr>K- Means Clustering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Battle of neighborhood</dc:title>
  <dc:creator>Utsav</dc:creator>
  <cp:lastModifiedBy>Utsav</cp:lastModifiedBy>
  <cp:revision>8</cp:revision>
  <dcterms:created xsi:type="dcterms:W3CDTF">2019-06-11T18:31:21Z</dcterms:created>
  <dcterms:modified xsi:type="dcterms:W3CDTF">2019-06-11T18:51:57Z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