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294C-FEA0-0EAB-FFE6-D8248AB3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D8CD-93DE-AAF1-A26A-75EFD01D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3A0-C12A-7CD6-417B-55A3ACB6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A28A-B789-E5D4-F7FD-5D8D74AA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97C5-95DE-8BCB-1E1B-C9192A24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F2DE-B946-C400-268C-06B1D25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531FC-8AE7-E098-1213-CCDA8042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B900-5483-09D4-1D92-7D9EFCC2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B6B6-C014-C48C-2BA3-6221BC67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47A7-3FA0-53A2-23D3-841B5C4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E794C-8C32-217F-9BAF-75821A26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7BE3-1992-A2C3-2824-9FF37C02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02FD-44C3-56C6-1D88-0319625A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3DB8-0CCF-E165-C966-78BB6251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E3CF-21C0-EFD1-3A1B-5D7F602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AB8D-099D-EF5D-54A6-8FD2458A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8015-0F09-6096-A25F-B9DAA7ED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A3AE-3EAD-D364-2B98-464FB8B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2B46-9ADB-B716-D502-9DE94178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E7DB-C406-968F-7F99-C24D8A91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BAE-CC47-0B48-8E99-8336A870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7571D-718F-429C-A800-7A633518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DD917-7872-56B9-A10F-9681111F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DAA9-E0B4-1638-EE93-7CCB0EA3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48D-55A4-C76C-D78A-B1165DFB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9BB0-DA65-A9C8-E41C-DA2CB369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D0B2-26E4-6AAD-4545-8040953A3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353A2-70FA-1DA9-07FF-51C121E84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8B45-BBF6-724A-4723-C1EDADC4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AB486-0611-BB20-3C93-E261662D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FA5D-6534-6022-96BD-53163507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B48C-8335-A97A-0C04-40A7CCCA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3ADE-2EAA-4CC5-B871-46732620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9D72-D3B1-3869-51AD-1612478E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31318-B3A0-5814-66DE-0C14AFB2F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77A83-83D3-BC5E-C53C-9E2AC37C9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798A2-10FC-29E2-8BA2-4BDBD8D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B7FAA-0697-A711-5DD6-ECEE31B4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5BB7-3AE7-14C9-4835-0CE3C674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1109-A8B4-D4B1-D18B-416AF7F3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3729B-B2DA-4DCB-1056-E9426FB9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6CF92-B627-F398-C6FD-37D70E24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FCB6-3A5B-9980-65C2-F4FC3D09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CEFCA-8B34-F655-2E05-CA1ACD7F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1A6BD-64D7-F222-CDAA-3CB112B6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1854-8666-5F03-B1D4-9C6B8652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3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374F-3A5F-961F-EC37-6AF6CB19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D5B2-96FE-A7BB-78FD-DCE63EDB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CA48-58EE-1DE5-3038-4B96C8DF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C216-85D6-B268-F89D-C8D219B7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7DEA-63A6-11E1-B5B2-D6F411F9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DA9-0DDD-15FB-4B5D-3E113958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0008-35DB-B5CF-A79B-033C56C7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C998D-19EF-A0A7-049C-E5D1693A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09AD-4BD9-8B24-41D9-BDEB7FBC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2B68-360E-6E09-C865-C3EF276D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5836-191F-36E8-FD9E-7DA4BE5F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6D68-0489-67ED-C143-8ED0E1CA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39D48-F809-EDD5-5B0A-D5A10615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F6A8-36CD-8C46-1A75-ECFB3EF9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2822-6A50-ED50-2ECD-4E63587BF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7F62-4055-4570-9699-8B5A8A8E5E2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E784-076B-4F32-B351-7821DE625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13A22-A9D1-019C-C571-866F1C0A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61CB-002C-4ADA-834B-539C4EB8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EA22D-DFEC-4B18-AA9C-8B911DF3B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723C9-6DDE-7298-DA5B-986A451C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57" y="685798"/>
            <a:ext cx="5462682" cy="2824165"/>
          </a:xfrm>
        </p:spPr>
        <p:txBody>
          <a:bodyPr anchor="t">
            <a:normAutofit/>
          </a:bodyPr>
          <a:lstStyle/>
          <a:p>
            <a:pPr marL="6350" marR="170815" indent="-6350" algn="l"/>
            <a:br>
              <a:rPr lang="en-IN" sz="3900" b="1" u="sng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3900" b="1" u="sng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900" b="1" u="sng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Major project Synopsis</a:t>
            </a:r>
            <a:r>
              <a:rPr lang="en-IN" sz="3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3900" b="1" u="sng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3900" b="1" u="sng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Emotional Resonance App</a:t>
            </a:r>
            <a:endParaRPr lang="en-IN" sz="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13BA-C6FB-9118-01A2-3676B209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557" y="3602037"/>
            <a:ext cx="6066247" cy="267733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Department of Computer Science and </a:t>
            </a:r>
          </a:p>
          <a:p>
            <a:pPr algn="l"/>
            <a:r>
              <a:rPr lang="en-IN" sz="2000" dirty="0"/>
              <a:t>Engineering </a:t>
            </a:r>
          </a:p>
          <a:p>
            <a:pPr algn="l"/>
            <a:r>
              <a:rPr lang="en-IN" sz="2000" dirty="0"/>
              <a:t>Graphic Era Hill University, Dehradun </a:t>
            </a:r>
          </a:p>
          <a:p>
            <a:pPr algn="l"/>
            <a:r>
              <a:rPr lang="en-IN" sz="1200" dirty="0"/>
              <a:t> </a:t>
            </a:r>
          </a:p>
          <a:p>
            <a:pPr algn="l"/>
            <a:r>
              <a:rPr lang="en-IN" sz="1200" dirty="0"/>
              <a:t>					</a:t>
            </a:r>
          </a:p>
          <a:p>
            <a:pPr algn="l"/>
            <a:r>
              <a:rPr lang="en-IN" sz="1200" dirty="0"/>
              <a:t>   Supervisor: Mr. Umang Garg</a:t>
            </a:r>
          </a:p>
          <a:p>
            <a:pPr algn="l"/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6BE8BB-E24B-4531-8270-98BFE7324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0.jpeg" descr="A logo with a mountain and text&#10;&#10;Description automatically generated">
            <a:extLst>
              <a:ext uri="{FF2B5EF4-FFF2-40B4-BE49-F238E27FC236}">
                <a16:creationId xmlns:a16="http://schemas.microsoft.com/office/drawing/2014/main" id="{2D68B9E3-394D-C5F8-022F-C8ECF8A074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53" r="135" b="-2"/>
          <a:stretch/>
        </p:blipFill>
        <p:spPr>
          <a:xfrm>
            <a:off x="7332890" y="1300233"/>
            <a:ext cx="4364708" cy="4364708"/>
          </a:xfrm>
          <a:prstGeom prst="rect">
            <a:avLst/>
          </a:prstGeom>
        </p:spPr>
      </p:pic>
      <p:sp>
        <p:nvSpPr>
          <p:cNvPr id="15" name="Graphic 14">
            <a:extLst>
              <a:ext uri="{FF2B5EF4-FFF2-40B4-BE49-F238E27FC236}">
                <a16:creationId xmlns:a16="http://schemas.microsoft.com/office/drawing/2014/main" id="{A7491B3F-28E1-47D2-9EDB-4A3F9B19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858453" y="3847577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9CB3-F430-0B83-B419-ACFBFA32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r>
              <a:rPr lang="en-IN" sz="4000" b="1" i="0">
                <a:effectLst/>
                <a:latin typeface="Söhne"/>
              </a:rPr>
              <a:t>Pooling</a:t>
            </a:r>
            <a:endParaRPr lang="en-IN" sz="4000"/>
          </a:p>
        </p:txBody>
      </p:sp>
      <p:pic>
        <p:nvPicPr>
          <p:cNvPr id="4" name="Picture 3" descr="A diagram of a stage&#10;&#10;Description automatically generated">
            <a:extLst>
              <a:ext uri="{FF2B5EF4-FFF2-40B4-BE49-F238E27FC236}">
                <a16:creationId xmlns:a16="http://schemas.microsoft.com/office/drawing/2014/main" id="{0E25C525-3C97-3383-C4DC-B8530503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0" r="9492" b="-2"/>
          <a:stretch/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CEF6-0585-8182-B21F-B1725FE5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Role in Convolution Layer</a:t>
            </a:r>
          </a:p>
          <a:p>
            <a:r>
              <a:rPr lang="en-US" sz="2000"/>
              <a:t>Reducing Dimensionality and Invariance to Translation</a:t>
            </a:r>
          </a:p>
          <a:p>
            <a:endParaRPr lang="en-US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440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675C8-A8CD-7E1E-B833-F6844BB8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IN" sz="3200" b="1" i="0">
                <a:effectLst/>
                <a:latin typeface="Söhne"/>
              </a:rPr>
              <a:t>Recurrent Neural Networks (RNN)</a:t>
            </a:r>
            <a:endParaRPr lang="en-IN" sz="320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8A6C-817B-B46B-3432-D0D361DB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/>
              <a:t>Introduction to RNN</a:t>
            </a:r>
          </a:p>
          <a:p>
            <a:r>
              <a:rPr lang="en-US" sz="1800"/>
              <a:t>Hidden/Memory State Calculation</a:t>
            </a:r>
          </a:p>
          <a:p>
            <a:endParaRPr lang="en-US" sz="1800"/>
          </a:p>
          <a:p>
            <a:endParaRPr lang="en-IN" sz="18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16B4F2-759D-32D0-C658-7AA4A2FE1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644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1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1" name="Freeform: Shape 820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8A9E0-C9EE-32B9-F396-F11D706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i="0">
                <a:effectLst/>
                <a:latin typeface="Söhne"/>
              </a:rPr>
              <a:t>Types of RNN</a:t>
            </a:r>
            <a:endParaRPr lang="en-IN" sz="280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DB-32E1-ED87-5F3E-482DE8B7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One-to-One, One-to-Many, Many-to-One, Many-to-Many</a:t>
            </a:r>
          </a:p>
          <a:p>
            <a:r>
              <a:rPr lang="en-US" sz="1700"/>
              <a:t>Vanishing Gradient Problem</a:t>
            </a:r>
          </a:p>
          <a:p>
            <a:endParaRPr lang="en-US" sz="1700"/>
          </a:p>
          <a:p>
            <a:endParaRPr lang="en-IN" sz="1700"/>
          </a:p>
        </p:txBody>
      </p:sp>
      <p:pic>
        <p:nvPicPr>
          <p:cNvPr id="8194" name="Picture 2" descr="various_rnn">
            <a:extLst>
              <a:ext uri="{FF2B5EF4-FFF2-40B4-BE49-F238E27FC236}">
                <a16:creationId xmlns:a16="http://schemas.microsoft.com/office/drawing/2014/main" id="{5D787E54-B112-E520-DBCE-A941B3B7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345813"/>
            <a:ext cx="6922008" cy="22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4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5" name="Freeform: Shape 92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B8C2C-2D4D-954B-CAD5-B9624FDB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i="0">
                <a:effectLst/>
                <a:latin typeface="Söhne"/>
              </a:rPr>
              <a:t>Long Short-term Memory (LSTM)</a:t>
            </a:r>
            <a:endParaRPr lang="en-IN" sz="2800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40BC-E45D-D5D7-F090-999D79A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Solving the Vanishing Gradient Problem</a:t>
            </a:r>
          </a:p>
          <a:p>
            <a:r>
              <a:rPr lang="en-US" sz="1700"/>
              <a:t>Introduction of Gates in LSTMs</a:t>
            </a:r>
          </a:p>
          <a:p>
            <a:endParaRPr lang="en-US" sz="1700"/>
          </a:p>
          <a:p>
            <a:endParaRPr lang="en-IN" sz="1700"/>
          </a:p>
        </p:txBody>
      </p:sp>
      <p:pic>
        <p:nvPicPr>
          <p:cNvPr id="9218" name="Picture 2" descr="What is LSTM? Introduction to Long Short-Term Memory">
            <a:extLst>
              <a:ext uri="{FF2B5EF4-FFF2-40B4-BE49-F238E27FC236}">
                <a16:creationId xmlns:a16="http://schemas.microsoft.com/office/drawing/2014/main" id="{D6DAAFC6-CED4-75F7-EFAA-ED2DBBDC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939145"/>
            <a:ext cx="6922008" cy="30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6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B8F9-0C9D-810F-406B-2DCC843A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References</a:t>
            </a:r>
            <a:endParaRPr lang="en-IN" sz="4800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3026-7C58-12A4-83AA-1BEDAEBB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700"/>
              <a:t>Li, Bowen, et al. "Controllable text-to-image generation." Advances in Neural Information Processing Systems 32 (2019).</a:t>
            </a:r>
          </a:p>
          <a:p>
            <a:r>
              <a:rPr lang="en-IN" sz="1700"/>
              <a:t>Ranoliya, Bhavika R., Nidhi Raghuwanshi, and Sanjay Singh. "Chatbot for university related FAQs." 2017 International Conference on Advances in Computing, Communications and Informatics (ICACCI). IEEE, 2017.</a:t>
            </a:r>
          </a:p>
          <a:p>
            <a:r>
              <a:rPr lang="en-IN" sz="1700"/>
              <a:t>Luo, Bei, et al. "A critical review of state‐of‐the‐art chatbot designs and applications." Wiley Interdisciplinary Reviews: Data Mining and Knowledge Discovery 12.1 (2022): e1434.</a:t>
            </a:r>
          </a:p>
          <a:p>
            <a:endParaRPr lang="en-IN" sz="1700"/>
          </a:p>
          <a:p>
            <a:endParaRPr lang="en-IN" sz="1700"/>
          </a:p>
        </p:txBody>
      </p:sp>
      <p:pic>
        <p:nvPicPr>
          <p:cNvPr id="10242" name="Picture 2" descr="Stellar Pet Industry Marketing Case Studies Part 4: Creating Emotional  Resonance | PetCopywriter.com">
            <a:extLst>
              <a:ext uri="{FF2B5EF4-FFF2-40B4-BE49-F238E27FC236}">
                <a16:creationId xmlns:a16="http://schemas.microsoft.com/office/drawing/2014/main" id="{D12D3F54-85F7-8D28-F507-6E5499E13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r="16671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AE76B-E3FC-6A83-596D-2E99ACF2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75" name="Rectangle: Rounded Corners 1127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266" name="Picture 2" descr="How Psychology Improves Employee Communications (+ Guide)">
            <a:extLst>
              <a:ext uri="{FF2B5EF4-FFF2-40B4-BE49-F238E27FC236}">
                <a16:creationId xmlns:a16="http://schemas.microsoft.com/office/drawing/2014/main" id="{F59370FE-C241-684D-4CFE-C1B5F36BA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619" y="2139484"/>
            <a:ext cx="1132676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841D1-A242-C3B8-11BD-55879BB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Emotional Resonance Project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A0AA-A0EA-4587-A1E0-90F86D02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Transforming Mental Health with Technology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1026" name="Picture 2" descr="Three ingredients for effective marketing: 1) Emotional Resonance - YouTube">
            <a:extLst>
              <a:ext uri="{FF2B5EF4-FFF2-40B4-BE49-F238E27FC236}">
                <a16:creationId xmlns:a16="http://schemas.microsoft.com/office/drawing/2014/main" id="{8DC57FE7-9B10-6497-4D42-643716862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92862"/>
            <a:ext cx="5150277" cy="28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9543-F91F-19E2-AF89-AB2B2522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Introduction</a:t>
            </a:r>
            <a:endParaRPr lang="en-IN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1240-7011-8916-AB53-B3D5322D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Project's Purpose</a:t>
            </a:r>
          </a:p>
          <a:p>
            <a:r>
              <a:rPr lang="en-US" sz="2000"/>
              <a:t>Rising Mental Health Concerns</a:t>
            </a:r>
          </a:p>
          <a:p>
            <a:r>
              <a:rPr lang="en-US" sz="2000"/>
              <a:t>Commitment to Accessibility</a:t>
            </a:r>
          </a:p>
          <a:p>
            <a:endParaRPr lang="en-IN" sz="2000"/>
          </a:p>
        </p:txBody>
      </p:sp>
      <p:pic>
        <p:nvPicPr>
          <p:cNvPr id="5" name="Picture 4" descr="A diagram of a wellbeing&#10;&#10;Description automatically generated">
            <a:extLst>
              <a:ext uri="{FF2B5EF4-FFF2-40B4-BE49-F238E27FC236}">
                <a16:creationId xmlns:a16="http://schemas.microsoft.com/office/drawing/2014/main" id="{34085310-A00A-D137-38EC-1B70C968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45218"/>
            <a:ext cx="5150277" cy="35923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57ABC-B006-EE33-0632-125B0AB3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Project Technologies</a:t>
            </a:r>
            <a:endParaRPr lang="en-IN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6AFC06E3-1FD6-CC6A-DBD4-18C8A62D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3" r="3491" b="-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3574-FB3E-AA36-7BF7-35C5EBF9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GANs for Art Generation</a:t>
            </a:r>
          </a:p>
          <a:p>
            <a:r>
              <a:rPr lang="en-US" sz="2000"/>
              <a:t>Many-to-Many LSTMs for Translation</a:t>
            </a:r>
          </a:p>
          <a:p>
            <a:r>
              <a:rPr lang="en-US" sz="2000"/>
              <a:t>Many-to-One LSTMs for Sentiment Analysis</a:t>
            </a:r>
          </a:p>
          <a:p>
            <a:r>
              <a:rPr lang="en-US" sz="2000"/>
              <a:t>Many-to-One LSTMs for Chatbot</a:t>
            </a:r>
          </a:p>
          <a:p>
            <a:endParaRPr lang="en-IN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8DB4F-635D-0BD0-78C3-8ED6F93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Machine Translation</a:t>
            </a:r>
            <a:endParaRPr lang="en-IN" sz="48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28C4-F7A6-9ABC-6B87-B2AF03C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Many-to-Many LSTM for Translation</a:t>
            </a:r>
          </a:p>
          <a:p>
            <a:r>
              <a:rPr lang="en-US" sz="2000"/>
              <a:t>Encoder and Decoder LSTMs</a:t>
            </a:r>
          </a:p>
          <a:p>
            <a:r>
              <a:rPr lang="en-US" sz="2000"/>
              <a:t>English to French Translation Example</a:t>
            </a:r>
          </a:p>
          <a:p>
            <a:endParaRPr lang="en-US" sz="2000"/>
          </a:p>
          <a:p>
            <a:endParaRPr lang="en-IN" sz="2000"/>
          </a:p>
        </p:txBody>
      </p:sp>
      <p:pic>
        <p:nvPicPr>
          <p:cNvPr id="3076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BD8FA8CB-7700-57DA-5E58-7D5AEF59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607463"/>
            <a:ext cx="5150277" cy="14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0F04-75F1-9FC5-4F30-AAED7EA2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Sentiment Analysis</a:t>
            </a:r>
            <a:endParaRPr lang="en-IN" sz="48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EFB3-A390-45AC-51FD-29285885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Dataset and Prelabelled Emotions</a:t>
            </a:r>
          </a:p>
          <a:p>
            <a:r>
              <a:rPr lang="en-US" sz="2000"/>
              <a:t>Many-to-One LSTM for Emotion Classification.</a:t>
            </a:r>
          </a:p>
          <a:p>
            <a:endParaRPr lang="en-US" sz="2000"/>
          </a:p>
          <a:p>
            <a:endParaRPr lang="en-IN" sz="2000"/>
          </a:p>
        </p:txBody>
      </p:sp>
      <p:pic>
        <p:nvPicPr>
          <p:cNvPr id="4098" name="Picture 2" descr="Sentiment Analysis with LSTM - Analytics Vidhya">
            <a:extLst>
              <a:ext uri="{FF2B5EF4-FFF2-40B4-BE49-F238E27FC236}">
                <a16:creationId xmlns:a16="http://schemas.microsoft.com/office/drawing/2014/main" id="{AF4F730B-1F95-3784-AD20-5CCBB6EA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751229"/>
            <a:ext cx="5150277" cy="31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700E2-3366-7212-7352-63A2D0EB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Chatbot Overview</a:t>
            </a:r>
            <a:endParaRPr lang="en-IN" sz="480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diagram of a user message analysis component&#10;&#10;Description automatically generated">
            <a:extLst>
              <a:ext uri="{FF2B5EF4-FFF2-40B4-BE49-F238E27FC236}">
                <a16:creationId xmlns:a16="http://schemas.microsoft.com/office/drawing/2014/main" id="{D26BF8CE-14D0-0313-2DFF-07C406128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" r="2" b="14544"/>
          <a:stretch/>
        </p:blipFill>
        <p:spPr bwMode="auto">
          <a:xfrm>
            <a:off x="635295" y="252471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BA1B-8039-7C0D-3861-677FF2CA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Categorizing Queries</a:t>
            </a:r>
          </a:p>
          <a:p>
            <a:r>
              <a:rPr lang="en-US" sz="2000"/>
              <a:t>Many-to-One LSTM for Query Categorization.</a:t>
            </a:r>
          </a:p>
          <a:p>
            <a:endParaRPr lang="en-IN" sz="2000"/>
          </a:p>
          <a:p>
            <a:endParaRPr lang="en-IN" sz="200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1744-8427-9110-03AD-9EB22112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i="0">
                <a:effectLst/>
                <a:latin typeface="Söhne"/>
              </a:rPr>
              <a:t>Algorithms and Concepts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4FF4-D217-65B8-EA9C-172AA637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Neural Networks Layers (Input, Hidden, Output)</a:t>
            </a:r>
          </a:p>
          <a:p>
            <a:r>
              <a:rPr lang="en-US" sz="2200"/>
              <a:t>Forward Propagation</a:t>
            </a:r>
          </a:p>
          <a:p>
            <a:r>
              <a:rPr lang="en-IN" sz="2200"/>
              <a:t>Backward Propagation and Gradient Descent</a:t>
            </a:r>
          </a:p>
          <a:p>
            <a:r>
              <a:rPr lang="en-IN" sz="2200"/>
              <a:t>Activation Functions (ReLU, Sigmoid, Tanh)</a:t>
            </a:r>
          </a:p>
          <a:p>
            <a:endParaRPr lang="en-IN" sz="2200"/>
          </a:p>
          <a:p>
            <a:endParaRPr lang="en-IN" sz="2200"/>
          </a:p>
        </p:txBody>
      </p:sp>
      <p:pic>
        <p:nvPicPr>
          <p:cNvPr id="4" name="Picture 3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21D002A5-99C6-002E-DB8C-82252B3DD7C8}"/>
              </a:ext>
            </a:extLst>
          </p:cNvPr>
          <p:cNvPicPr/>
          <p:nvPr/>
        </p:nvPicPr>
        <p:blipFill rotWithShape="1">
          <a:blip r:embed="rId2"/>
          <a:srcRect l="4795" r="1822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522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F84E7-BDDD-D24D-5132-4EAE9D04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i="0">
                <a:effectLst/>
                <a:latin typeface="Söhne"/>
              </a:rPr>
              <a:t>Convolutional Neural Networks</a:t>
            </a:r>
            <a:endParaRPr lang="en-IN" sz="4800"/>
          </a:p>
        </p:txBody>
      </p:sp>
      <p:sp>
        <p:nvSpPr>
          <p:cNvPr id="6164" name="Rectangle 616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6FDA-EEFA-10C7-C805-8F862B34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Convolution Operation</a:t>
            </a:r>
          </a:p>
          <a:p>
            <a:r>
              <a:rPr lang="en-US" sz="2000"/>
              <a:t>Benefits (Sparse Connectivity, Parameter Sharing)</a:t>
            </a:r>
          </a:p>
          <a:p>
            <a:endParaRPr lang="en-IN" sz="2000"/>
          </a:p>
          <a:p>
            <a:endParaRPr lang="en-IN" sz="2000"/>
          </a:p>
        </p:txBody>
      </p:sp>
      <p:pic>
        <p:nvPicPr>
          <p:cNvPr id="6146" name="Picture 2" descr="Convolutional Neural Network">
            <a:extLst>
              <a:ext uri="{FF2B5EF4-FFF2-40B4-BE49-F238E27FC236}">
                <a16:creationId xmlns:a16="http://schemas.microsoft.com/office/drawing/2014/main" id="{47116D0C-9666-6C38-EACC-2757A552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60246"/>
            <a:ext cx="5150277" cy="25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8" name="Rectangle 616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EA4268F93AA498B2FBE14807B0E73" ma:contentTypeVersion="15" ma:contentTypeDescription="Create a new document." ma:contentTypeScope="" ma:versionID="0ad74d03bd5dbbfcf069bee0b427f542">
  <xsd:schema xmlns:xsd="http://www.w3.org/2001/XMLSchema" xmlns:xs="http://www.w3.org/2001/XMLSchema" xmlns:p="http://schemas.microsoft.com/office/2006/metadata/properties" xmlns:ns3="d53db670-42e3-46d4-8b97-2f8932b6f5ab" xmlns:ns4="39ae66ed-a728-462b-9e78-23639b79dbfb" targetNamespace="http://schemas.microsoft.com/office/2006/metadata/properties" ma:root="true" ma:fieldsID="e124f14f304aefe887d52c7e2ba2ab20" ns3:_="" ns4:_="">
    <xsd:import namespace="d53db670-42e3-46d4-8b97-2f8932b6f5ab"/>
    <xsd:import namespace="39ae66ed-a728-462b-9e78-23639b79db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db670-42e3-46d4-8b97-2f8932b6f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e66ed-a728-462b-9e78-23639b79db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94C03-7628-417E-AEF5-A8C8A2CCF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db670-42e3-46d4-8b97-2f8932b6f5ab"/>
    <ds:schemaRef ds:uri="39ae66ed-a728-462b-9e78-23639b79db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750212-D019-4C06-A12A-3E0EC649F2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3E09C9-BD8A-42F6-A181-4E704DE97C84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53db670-42e3-46d4-8b97-2f8932b6f5ab"/>
    <ds:schemaRef ds:uri="39ae66ed-a728-462b-9e78-23639b79db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 Medium</vt:lpstr>
      <vt:lpstr>Söhne</vt:lpstr>
      <vt:lpstr>Times New Roman</vt:lpstr>
      <vt:lpstr>Office Theme</vt:lpstr>
      <vt:lpstr>  Major project Synopsis   Emotional Resonance App</vt:lpstr>
      <vt:lpstr>Emotional Resonance Project</vt:lpstr>
      <vt:lpstr>Introduction</vt:lpstr>
      <vt:lpstr>Project Technologies</vt:lpstr>
      <vt:lpstr>Machine Translation</vt:lpstr>
      <vt:lpstr>Sentiment Analysis</vt:lpstr>
      <vt:lpstr>Chatbot Overview</vt:lpstr>
      <vt:lpstr>Algorithms and Concepts</vt:lpstr>
      <vt:lpstr>Convolutional Neural Networks</vt:lpstr>
      <vt:lpstr>Pooling</vt:lpstr>
      <vt:lpstr>Recurrent Neural Networks (RNN)</vt:lpstr>
      <vt:lpstr>Types of RNN</vt:lpstr>
      <vt:lpstr>Long Short-term Memory (LSTM)</vt:lpstr>
      <vt:lpstr>References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Major project Synopsis   Emotional Resonance App</dc:title>
  <dc:creator>BHAVYA  SHASTRI</dc:creator>
  <cp:lastModifiedBy>BHAVYA  SHASTRI</cp:lastModifiedBy>
  <cp:revision>1</cp:revision>
  <dcterms:created xsi:type="dcterms:W3CDTF">2023-10-30T09:54:57Z</dcterms:created>
  <dcterms:modified xsi:type="dcterms:W3CDTF">2023-10-30T15:53:25Z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0x010100A39EA4268F93AA498B2FBE14807B0E73</vt:lpwstr>
  </property>
</Properties>
</file>