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Utsav199/Steganography-projec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a:solidFill>
                  <a:schemeClr val="accent1">
                    <a:lumMod val="75000"/>
                  </a:schemeClr>
                </a:solidFill>
                <a:latin typeface="Arial" pitchFamily="34" charset="0"/>
                <a:cs typeface="Arial" pitchFamily="34" charset="0"/>
              </a:rPr>
              <a:t>: </a:t>
            </a:r>
            <a:r>
              <a:rPr lang="en-US" sz="2000" b="1">
                <a:solidFill>
                  <a:srgbClr val="FF0000"/>
                </a:solidFill>
                <a:latin typeface="Arial"/>
                <a:cs typeface="Arial"/>
              </a:rPr>
              <a:t>Utsav Desai</a:t>
            </a:r>
            <a:endParaRPr lang="en-US" sz="2000" b="1">
              <a:solidFill>
                <a:schemeClr val="accent1">
                  <a:lumMod val="75000"/>
                </a:schemeClr>
              </a:solidFill>
              <a:latin typeface="Arial"/>
              <a:cs typeface="Arial"/>
            </a:endParaRPr>
          </a:p>
          <a:p>
            <a:r>
              <a:rPr lang="en-US" sz="2000" b="1">
                <a:solidFill>
                  <a:schemeClr val="accent1">
                    <a:lumMod val="75000"/>
                  </a:schemeClr>
                </a:solidFill>
                <a:latin typeface="Arial"/>
                <a:cs typeface="Arial"/>
              </a:rPr>
              <a:t>Student </a:t>
            </a:r>
            <a:r>
              <a:rPr lang="en-US" sz="2000" b="1" dirty="0">
                <a:solidFill>
                  <a:schemeClr val="accent1">
                    <a:lumMod val="75000"/>
                  </a:schemeClr>
                </a:solidFill>
                <a:latin typeface="Arial"/>
                <a:cs typeface="Arial"/>
              </a:rPr>
              <a:t>Name : </a:t>
            </a:r>
            <a:r>
              <a:rPr lang="en-US" sz="2000" b="1" dirty="0">
                <a:solidFill>
                  <a:srgbClr val="FF0000"/>
                </a:solidFill>
                <a:latin typeface="Arial"/>
                <a:cs typeface="Arial"/>
              </a:rPr>
              <a:t>Utsav Desai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rgbClr val="FFFF00"/>
                </a:solidFill>
                <a:latin typeface="Arial"/>
                <a:cs typeface="Arial"/>
              </a:rPr>
              <a:t>Sarvajanik College Of Engineering and Technology</a:t>
            </a:r>
            <a:r>
              <a:rPr lang="en-US" sz="2000" b="1" dirty="0">
                <a:solidFill>
                  <a:schemeClr val="accent1">
                    <a:lumMod val="75000"/>
                  </a:schemeClr>
                </a:solidFill>
                <a:latin typeface="Arial"/>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4853818"/>
          </a:xfrm>
        </p:spPr>
        <p:txBody>
          <a:bodyPr anchor="t">
            <a:normAutofit lnSpcReduction="10000"/>
          </a:bodyPr>
          <a:lstStyle/>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Significance of Steganography:</a:t>
            </a:r>
            <a:r>
              <a:rPr lang="en-US" b="0" i="0" dirty="0">
                <a:solidFill>
                  <a:srgbClr val="374151"/>
                </a:solidFill>
                <a:effectLst/>
                <a:latin typeface="Arial" panose="020B0604020202020204" pitchFamily="34" charset="0"/>
                <a:cs typeface="Arial" panose="020B0604020202020204" pitchFamily="34" charset="0"/>
              </a:rPr>
              <a:t> The project underscores the importance of steganography as a complementary technique to traditional cryptography, providing an additional layer of security.</a:t>
            </a:r>
          </a:p>
          <a:p>
            <a:pPr algn="l">
              <a:lnSpc>
                <a:spcPct val="150000"/>
              </a:lnSpc>
              <a:buFont typeface="Arial" panose="020B0604020202020204" pitchFamily="34" charset="0"/>
              <a:buChar char="•"/>
            </a:pPr>
            <a:endParaRPr lang="en-US" dirty="0">
              <a:solidFill>
                <a:srgbClr val="374151"/>
              </a:solidFill>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endParaRPr lang="en-US" b="0" i="0" dirty="0">
              <a:solidFill>
                <a:srgbClr val="374151"/>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endParaRPr lang="en-US" dirty="0">
              <a:solidFill>
                <a:srgbClr val="374151"/>
              </a:solidFill>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endParaRPr lang="en-US" b="0" i="0" dirty="0">
              <a:solidFill>
                <a:srgbClr val="374151"/>
              </a:solidFill>
              <a:effectLst/>
              <a:latin typeface="Arial" panose="020B0604020202020204" pitchFamily="34" charset="0"/>
              <a:cs typeface="Arial" panose="020B0604020202020204" pitchFamily="34" charset="0"/>
            </a:endParaRPr>
          </a:p>
          <a:p>
            <a:pPr marL="0" indent="0" algn="l">
              <a:lnSpc>
                <a:spcPct val="150000"/>
              </a:lnSpc>
              <a:buNone/>
            </a:pPr>
            <a:endParaRPr lang="en-US" b="0" i="0" dirty="0">
              <a:solidFill>
                <a:srgbClr val="374151"/>
              </a:solidFill>
              <a:effectLst/>
              <a:latin typeface="Arial" panose="020B0604020202020204" pitchFamily="34" charset="0"/>
              <a:cs typeface="Arial" panose="020B0604020202020204" pitchFamily="34" charset="0"/>
            </a:endParaRPr>
          </a:p>
          <a:p>
            <a:pPr marL="0" indent="0" algn="l">
              <a:lnSpc>
                <a:spcPct val="150000"/>
              </a:lnSpc>
              <a:buNone/>
            </a:pPr>
            <a:endParaRPr lang="en-US" b="0" i="0" dirty="0">
              <a:solidFill>
                <a:srgbClr val="374151"/>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Future Implications:</a:t>
            </a:r>
            <a:r>
              <a:rPr lang="en-US" b="0" i="0" dirty="0">
                <a:solidFill>
                  <a:srgbClr val="374151"/>
                </a:solidFill>
                <a:effectLst/>
                <a:latin typeface="Arial" panose="020B0604020202020204" pitchFamily="34" charset="0"/>
                <a:cs typeface="Arial" panose="020B0604020202020204" pitchFamily="34" charset="0"/>
              </a:rPr>
              <a:t> As digital threats evolve, the need for innovative data protection methods like steganography will continue to grow, making this project relevant and impactful.</a:t>
            </a:r>
          </a:p>
          <a:p>
            <a:pPr marL="0" indent="0">
              <a:buNone/>
            </a:pPr>
            <a:endParaRPr lang="en-IN" dirty="0"/>
          </a:p>
          <a:p>
            <a:pPr marL="0" indent="0">
              <a:buNone/>
            </a:pPr>
            <a:endParaRPr lang="en-IN" dirty="0"/>
          </a:p>
        </p:txBody>
      </p:sp>
      <p:pic>
        <p:nvPicPr>
          <p:cNvPr id="8" name="Picture 7">
            <a:extLst>
              <a:ext uri="{FF2B5EF4-FFF2-40B4-BE49-F238E27FC236}">
                <a16:creationId xmlns:a16="http://schemas.microsoft.com/office/drawing/2014/main" id="{96BB0F9A-C3BE-5E71-A3E2-29EE7208D30E}"/>
              </a:ext>
            </a:extLst>
          </p:cNvPr>
          <p:cNvPicPr>
            <a:picLocks noChangeAspect="1"/>
          </p:cNvPicPr>
          <p:nvPr/>
        </p:nvPicPr>
        <p:blipFill>
          <a:blip r:embed="rId2"/>
          <a:stretch>
            <a:fillRect/>
          </a:stretch>
        </p:blipFill>
        <p:spPr>
          <a:xfrm>
            <a:off x="4626277" y="2147931"/>
            <a:ext cx="2360579" cy="2910206"/>
          </a:xfrm>
          <a:prstGeom prst="rect">
            <a:avLst/>
          </a:prstGeom>
        </p:spPr>
      </p:pic>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https://github.com/Utsav199/Steganography-project.git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Advanced Techniques:</a:t>
            </a:r>
            <a:r>
              <a:rPr lang="en-US" b="0" i="0" dirty="0">
                <a:solidFill>
                  <a:srgbClr val="374151"/>
                </a:solidFill>
                <a:effectLst/>
                <a:latin typeface="Arial" panose="020B0604020202020204" pitchFamily="34" charset="0"/>
                <a:cs typeface="Arial" panose="020B0604020202020204" pitchFamily="34" charset="0"/>
              </a:rPr>
              <a:t> Investigate adaptive steganography methods that adjust based on the content of the image to enhance data hiding capabilities.</a:t>
            </a:r>
          </a:p>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Multimedia Applications:</a:t>
            </a:r>
            <a:r>
              <a:rPr lang="en-US" b="0" i="0" dirty="0">
                <a:solidFill>
                  <a:srgbClr val="374151"/>
                </a:solidFill>
                <a:effectLst/>
                <a:latin typeface="Arial" panose="020B0604020202020204" pitchFamily="34" charset="0"/>
                <a:cs typeface="Arial" panose="020B0604020202020204" pitchFamily="34" charset="0"/>
              </a:rPr>
              <a:t> Extend the project to include audio and video steganography, allowing for a broader range of data hiding techniques.</a:t>
            </a:r>
          </a:p>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Mobile Application Development:</a:t>
            </a:r>
            <a:r>
              <a:rPr lang="en-US" b="0" i="0" dirty="0">
                <a:solidFill>
                  <a:srgbClr val="374151"/>
                </a:solidFill>
                <a:effectLst/>
                <a:latin typeface="Arial" panose="020B0604020202020204" pitchFamily="34" charset="0"/>
                <a:cs typeface="Arial" panose="020B0604020202020204" pitchFamily="34" charset="0"/>
              </a:rPr>
              <a:t> Create a mobile app that enables users to send and receive hidden messages securely on their smartphones.</a:t>
            </a:r>
          </a:p>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Integration with Blockchain:</a:t>
            </a:r>
            <a:r>
              <a:rPr lang="en-US" b="0" i="0" dirty="0">
                <a:solidFill>
                  <a:srgbClr val="374151"/>
                </a:solidFill>
                <a:effectLst/>
                <a:latin typeface="Arial" panose="020B0604020202020204" pitchFamily="34" charset="0"/>
                <a:cs typeface="Arial" panose="020B0604020202020204" pitchFamily="34" charset="0"/>
              </a:rPr>
              <a:t> Explore the potential of combining steganography with blockchain technology for secure and verifiable communication.</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918212"/>
          </a:xfrm>
        </p:spPr>
        <p:txBody>
          <a:bodyPr anchor="t">
            <a:normAutofit fontScale="85000" lnSpcReduction="20000"/>
          </a:bodyPr>
          <a:lstStyle/>
          <a:p>
            <a:pPr>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Context: In an era where digital communication is ubiquitous, the need for secure transmission of sensitive information has become paramount. Traditional encryption methods, while effective, often reveal the existence of the message itself, making it vulnerable to interception.</a:t>
            </a:r>
          </a:p>
          <a:p>
            <a:pPr marL="0" indent="0">
              <a:lnSpc>
                <a:spcPct val="150000"/>
              </a:lnSpc>
              <a:buNone/>
            </a:pPr>
            <a:endParaRPr lang="en-US" sz="18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Challenge: How can we securely transmit information without drawing attention to the fact that communication is taking place? This project addresses the challenge of hiding data within innocuous-looking images, ensuring both confidentiality and stealth.</a:t>
            </a:r>
          </a:p>
          <a:p>
            <a:pPr marL="0" indent="0">
              <a:lnSpc>
                <a:spcPct val="150000"/>
              </a:lnSpc>
              <a:buNone/>
            </a:pPr>
            <a:endParaRPr lang="en-IN"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4AA8B8A-2C77-36F0-812C-A63E053D360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Lst>
          </a:blip>
          <a:stretch>
            <a:fillRect/>
          </a:stretch>
        </p:blipFill>
        <p:spPr>
          <a:xfrm>
            <a:off x="802433" y="2465949"/>
            <a:ext cx="10590245" cy="2311324"/>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algn="l">
              <a:lnSpc>
                <a:spcPct val="10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Programming Languages:</a:t>
            </a:r>
            <a:endParaRPr lang="en-US" b="0" i="0" dirty="0">
              <a:solidFill>
                <a:srgbClr val="37415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Python:</a:t>
            </a:r>
            <a:r>
              <a:rPr lang="en-US" sz="1700" b="0" i="0" dirty="0">
                <a:solidFill>
                  <a:srgbClr val="374151"/>
                </a:solidFill>
                <a:effectLst/>
                <a:latin typeface="Arial" panose="020B0604020202020204" pitchFamily="34" charset="0"/>
                <a:cs typeface="Arial" panose="020B0604020202020204" pitchFamily="34" charset="0"/>
              </a:rPr>
              <a:t> Chosen for its simplicity and extensive libraries for image processing.</a:t>
            </a:r>
          </a:p>
          <a:p>
            <a:pPr marL="457200" lvl="1" indent="0" algn="l">
              <a:buNone/>
            </a:pPr>
            <a:endParaRPr lang="en-US" sz="1700" b="0" i="0" dirty="0">
              <a:solidFill>
                <a:srgbClr val="374151"/>
              </a:solidFill>
              <a:effectLst/>
              <a:latin typeface="Arial" panose="020B0604020202020204" pitchFamily="34" charset="0"/>
              <a:cs typeface="Arial" panose="020B0604020202020204" pitchFamily="34" charset="0"/>
            </a:endParaRPr>
          </a:p>
          <a:p>
            <a:pPr algn="l">
              <a:lnSpc>
                <a:spcPct val="10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Libraries/Frameworks:</a:t>
            </a:r>
            <a:endParaRPr lang="en-US" b="0" i="0" dirty="0">
              <a:solidFill>
                <a:srgbClr val="37415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OpenCV:</a:t>
            </a:r>
            <a:r>
              <a:rPr lang="en-US" sz="1700" b="0" i="0" dirty="0">
                <a:solidFill>
                  <a:srgbClr val="374151"/>
                </a:solidFill>
                <a:effectLst/>
                <a:latin typeface="Arial" panose="020B0604020202020204" pitchFamily="34" charset="0"/>
                <a:cs typeface="Arial" panose="020B0604020202020204" pitchFamily="34" charset="0"/>
              </a:rPr>
              <a:t> For image manipulation and processing.</a:t>
            </a: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NumPy:</a:t>
            </a:r>
            <a:r>
              <a:rPr lang="en-US" sz="1700" b="0" i="0" dirty="0">
                <a:solidFill>
                  <a:srgbClr val="374151"/>
                </a:solidFill>
                <a:effectLst/>
                <a:latin typeface="Arial" panose="020B0604020202020204" pitchFamily="34" charset="0"/>
                <a:cs typeface="Arial" panose="020B0604020202020204" pitchFamily="34" charset="0"/>
              </a:rPr>
              <a:t> For efficient numerical operations and data handling.</a:t>
            </a: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Pillow:</a:t>
            </a:r>
            <a:r>
              <a:rPr lang="en-US" sz="1700" b="0" i="0" dirty="0">
                <a:solidFill>
                  <a:srgbClr val="374151"/>
                </a:solidFill>
                <a:effectLst/>
                <a:latin typeface="Arial" panose="020B0604020202020204" pitchFamily="34" charset="0"/>
                <a:cs typeface="Arial" panose="020B0604020202020204" pitchFamily="34" charset="0"/>
              </a:rPr>
              <a:t> For image creation and editing in Python.</a:t>
            </a:r>
          </a:p>
          <a:p>
            <a:pPr marL="457200" lvl="1" indent="0" algn="l">
              <a:buNone/>
            </a:pPr>
            <a:endParaRPr lang="en-US" sz="1700" b="0" i="0" dirty="0">
              <a:solidFill>
                <a:srgbClr val="374151"/>
              </a:solidFill>
              <a:effectLst/>
              <a:latin typeface="Arial" panose="020B0604020202020204" pitchFamily="34" charset="0"/>
              <a:cs typeface="Arial" panose="020B0604020202020204" pitchFamily="34" charset="0"/>
            </a:endParaRPr>
          </a:p>
          <a:p>
            <a:pPr algn="l">
              <a:lnSpc>
                <a:spcPct val="10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Techniques:</a:t>
            </a:r>
            <a:endParaRPr lang="en-US" b="0" i="0" dirty="0">
              <a:solidFill>
                <a:srgbClr val="37415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Least Significant Bit (LSB) Method:</a:t>
            </a:r>
            <a:r>
              <a:rPr lang="en-US" sz="1700" b="0" i="0" dirty="0">
                <a:solidFill>
                  <a:srgbClr val="374151"/>
                </a:solidFill>
                <a:effectLst/>
                <a:latin typeface="Arial" panose="020B0604020202020204" pitchFamily="34" charset="0"/>
                <a:cs typeface="Arial" panose="020B0604020202020204" pitchFamily="34" charset="0"/>
              </a:rPr>
              <a:t> A widely used technique where the least significant bits of pixel values are replaced with bits of the secret message.</a:t>
            </a: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Discrete Cosine Transform (DCT):</a:t>
            </a:r>
            <a:r>
              <a:rPr lang="en-US" sz="1700" b="0" i="0" dirty="0">
                <a:solidFill>
                  <a:srgbClr val="374151"/>
                </a:solidFill>
                <a:effectLst/>
                <a:latin typeface="Arial" panose="020B0604020202020204" pitchFamily="34" charset="0"/>
                <a:cs typeface="Arial" panose="020B0604020202020204" pitchFamily="34" charset="0"/>
              </a:rPr>
              <a:t> Used in JPEG images to embed data in the frequency domain, making it more robust against compression.</a:t>
            </a: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Masking and Filtering:</a:t>
            </a:r>
            <a:r>
              <a:rPr lang="en-US" sz="1700" b="0" i="0" dirty="0">
                <a:solidFill>
                  <a:srgbClr val="374151"/>
                </a:solidFill>
                <a:effectLst/>
                <a:latin typeface="Arial" panose="020B0604020202020204" pitchFamily="34" charset="0"/>
                <a:cs typeface="Arial" panose="020B0604020202020204" pitchFamily="34" charset="0"/>
              </a:rPr>
              <a:t> Techniques to enhance the invisibility of the hidden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chor="t"/>
          <a:lstStyle/>
          <a:p>
            <a:pPr algn="l">
              <a:lnSpc>
                <a:spcPct val="150000"/>
              </a:lnSpc>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Data Capacity:</a:t>
            </a:r>
            <a:r>
              <a:rPr lang="en-US" sz="1600" b="0" i="0" dirty="0">
                <a:solidFill>
                  <a:srgbClr val="374151"/>
                </a:solidFill>
                <a:effectLst/>
                <a:latin typeface="Arial" panose="020B0604020202020204" pitchFamily="34" charset="0"/>
                <a:cs typeface="Arial" panose="020B0604020202020204" pitchFamily="34" charset="0"/>
              </a:rPr>
              <a:t> The project can hide large volumes of data within images without noticeable degradation in quality, making it suitable for various applications.</a:t>
            </a:r>
            <a:endParaRPr lang="en-US" sz="1400" b="0" i="0" dirty="0">
              <a:solidFill>
                <a:srgbClr val="374151"/>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Real-Time Processing:</a:t>
            </a:r>
            <a:r>
              <a:rPr lang="en-US" sz="1600" b="0" i="0" dirty="0">
                <a:solidFill>
                  <a:srgbClr val="374151"/>
                </a:solidFill>
                <a:effectLst/>
                <a:latin typeface="Arial" panose="020B0604020202020204" pitchFamily="34" charset="0"/>
                <a:cs typeface="Arial" panose="020B0604020202020204" pitchFamily="34" charset="0"/>
              </a:rPr>
              <a:t> Users can encode and decode messages in real-time, facilitating immediate communication.</a:t>
            </a:r>
          </a:p>
          <a:p>
            <a:pPr algn="l">
              <a:lnSpc>
                <a:spcPct val="150000"/>
              </a:lnSpc>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User -Friendly Interface:</a:t>
            </a:r>
            <a:r>
              <a:rPr lang="en-US" sz="1600" b="0" i="0" dirty="0">
                <a:solidFill>
                  <a:srgbClr val="374151"/>
                </a:solidFill>
                <a:effectLst/>
                <a:latin typeface="Arial" panose="020B0604020202020204" pitchFamily="34" charset="0"/>
                <a:cs typeface="Arial" panose="020B0604020202020204" pitchFamily="34" charset="0"/>
              </a:rPr>
              <a:t> The application features an intuitive GUI that allows users to easily select images, input messages, and retrieve hidden data. For this I used Tkinter python library. </a:t>
            </a:r>
          </a:p>
          <a:p>
            <a:pPr algn="l">
              <a:lnSpc>
                <a:spcPct val="150000"/>
              </a:lnSpc>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Cross-Platform Compatibility:</a:t>
            </a:r>
            <a:r>
              <a:rPr lang="en-US" sz="1600" b="0" i="0" dirty="0">
                <a:solidFill>
                  <a:srgbClr val="374151"/>
                </a:solidFill>
                <a:effectLst/>
                <a:latin typeface="Arial" panose="020B0604020202020204" pitchFamily="34" charset="0"/>
                <a:cs typeface="Arial" panose="020B0604020202020204" pitchFamily="34" charset="0"/>
              </a:rPr>
              <a:t> The project can be run on multiple operating systems, enhancing accessibility for users.</a:t>
            </a:r>
          </a:p>
          <a:p>
            <a:pPr marL="0" indent="0">
              <a:buNone/>
            </a:pPr>
            <a:endParaRPr lang="en-IN" sz="1800" b="1" dirty="0">
              <a:solidFill>
                <a:srgbClr val="0F0F0F"/>
              </a:solidFill>
            </a:endParaRPr>
          </a:p>
        </p:txBody>
      </p:sp>
      <p:pic>
        <p:nvPicPr>
          <p:cNvPr id="3" name="Picture 2">
            <a:extLst>
              <a:ext uri="{FF2B5EF4-FFF2-40B4-BE49-F238E27FC236}">
                <a16:creationId xmlns:a16="http://schemas.microsoft.com/office/drawing/2014/main" id="{F428B016-1C3C-882B-F613-7E187B7EACE9}"/>
              </a:ext>
            </a:extLst>
          </p:cNvPr>
          <p:cNvPicPr>
            <a:picLocks noChangeAspect="1"/>
          </p:cNvPicPr>
          <p:nvPr/>
        </p:nvPicPr>
        <p:blipFill>
          <a:blip r:embed="rId2"/>
          <a:stretch>
            <a:fillRect/>
          </a:stretch>
        </p:blipFill>
        <p:spPr>
          <a:xfrm>
            <a:off x="4252135" y="4299457"/>
            <a:ext cx="3538926" cy="1769183"/>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chor="ctr"/>
          <a:lstStyle/>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Individuals:</a:t>
            </a:r>
            <a:r>
              <a:rPr lang="en-US" b="0" i="0" dirty="0">
                <a:solidFill>
                  <a:srgbClr val="374151"/>
                </a:solidFill>
                <a:effectLst/>
                <a:latin typeface="Arial" panose="020B0604020202020204" pitchFamily="34" charset="0"/>
                <a:cs typeface="Arial" panose="020B0604020202020204" pitchFamily="34" charset="0"/>
              </a:rPr>
              <a:t> Journalists, activists, and whistleblowers who require secure communication channels to protect sensitive information.</a:t>
            </a:r>
          </a:p>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Organizations:</a:t>
            </a:r>
            <a:r>
              <a:rPr lang="en-US" b="0" i="0" dirty="0">
                <a:solidFill>
                  <a:srgbClr val="374151"/>
                </a:solidFill>
                <a:effectLst/>
                <a:latin typeface="Arial" panose="020B0604020202020204" pitchFamily="34" charset="0"/>
                <a:cs typeface="Arial" panose="020B0604020202020204" pitchFamily="34" charset="0"/>
              </a:rPr>
              <a:t> Corporations, financial institutions, and healthcare providers that need to safeguard proprietary data and patient information.</a:t>
            </a:r>
          </a:p>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Developers and Researchers:</a:t>
            </a:r>
            <a:r>
              <a:rPr lang="en-US" b="0" i="0" dirty="0">
                <a:solidFill>
                  <a:srgbClr val="374151"/>
                </a:solidFill>
                <a:effectLst/>
                <a:latin typeface="Arial" panose="020B0604020202020204" pitchFamily="34" charset="0"/>
                <a:cs typeface="Arial" panose="020B0604020202020204" pitchFamily="34" charset="0"/>
              </a:rPr>
              <a:t> Those interested in cybersecurity, data protection, and digital forensics can utilize the project as a foundation for further research and development.</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40FF5D83-7745-9F3A-31C6-799CA539BDFB}"/>
              </a:ext>
            </a:extLst>
          </p:cNvPr>
          <p:cNvPicPr>
            <a:picLocks noGrp="1" noChangeAspect="1"/>
          </p:cNvPicPr>
          <p:nvPr>
            <p:ph idx="1"/>
          </p:nvPr>
        </p:nvPicPr>
        <p:blipFill>
          <a:blip r:embed="rId2"/>
          <a:srcRect t="1437" r="1416"/>
          <a:stretch/>
        </p:blipFill>
        <p:spPr>
          <a:xfrm>
            <a:off x="1045350" y="1375305"/>
            <a:ext cx="4455381" cy="4761331"/>
          </a:xfrm>
        </p:spPr>
      </p:pic>
      <p:pic>
        <p:nvPicPr>
          <p:cNvPr id="7" name="Picture 6">
            <a:extLst>
              <a:ext uri="{FF2B5EF4-FFF2-40B4-BE49-F238E27FC236}">
                <a16:creationId xmlns:a16="http://schemas.microsoft.com/office/drawing/2014/main" id="{5EB4B56F-2BAF-8616-89C3-5A853D772DCD}"/>
              </a:ext>
            </a:extLst>
          </p:cNvPr>
          <p:cNvPicPr>
            <a:picLocks noChangeAspect="1"/>
          </p:cNvPicPr>
          <p:nvPr/>
        </p:nvPicPr>
        <p:blipFill>
          <a:blip r:embed="rId3"/>
          <a:stretch>
            <a:fillRect/>
          </a:stretch>
        </p:blipFill>
        <p:spPr>
          <a:xfrm>
            <a:off x="6096000" y="1375306"/>
            <a:ext cx="4478695" cy="476133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CD6C6-A122-6A18-AC22-5D47A756CD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34CC34-1CD2-042A-BD30-FBCAC6672F6E}"/>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BF11D3C3-7371-61A6-2082-AF930C514D14}"/>
              </a:ext>
            </a:extLst>
          </p:cNvPr>
          <p:cNvPicPr>
            <a:picLocks noGrp="1" noChangeAspect="1"/>
          </p:cNvPicPr>
          <p:nvPr>
            <p:ph idx="1"/>
          </p:nvPr>
        </p:nvPicPr>
        <p:blipFill>
          <a:blip r:embed="rId2"/>
          <a:stretch>
            <a:fillRect/>
          </a:stretch>
        </p:blipFill>
        <p:spPr>
          <a:xfrm>
            <a:off x="581192" y="1911228"/>
            <a:ext cx="4989184" cy="3108642"/>
          </a:xfrm>
        </p:spPr>
      </p:pic>
      <p:pic>
        <p:nvPicPr>
          <p:cNvPr id="7" name="Picture 6">
            <a:extLst>
              <a:ext uri="{FF2B5EF4-FFF2-40B4-BE49-F238E27FC236}">
                <a16:creationId xmlns:a16="http://schemas.microsoft.com/office/drawing/2014/main" id="{28DDD449-4B7C-8820-78FE-2CBBA51E4518}"/>
              </a:ext>
            </a:extLst>
          </p:cNvPr>
          <p:cNvPicPr>
            <a:picLocks noChangeAspect="1"/>
          </p:cNvPicPr>
          <p:nvPr/>
        </p:nvPicPr>
        <p:blipFill>
          <a:blip r:embed="rId3"/>
          <a:stretch>
            <a:fillRect/>
          </a:stretch>
        </p:blipFill>
        <p:spPr>
          <a:xfrm>
            <a:off x="6096000" y="1911228"/>
            <a:ext cx="5514807" cy="3108642"/>
          </a:xfrm>
          <a:prstGeom prst="rect">
            <a:avLst/>
          </a:prstGeom>
        </p:spPr>
      </p:pic>
    </p:spTree>
    <p:extLst>
      <p:ext uri="{BB962C8B-B14F-4D97-AF65-F5344CB8AC3E}">
        <p14:creationId xmlns:p14="http://schemas.microsoft.com/office/powerpoint/2010/main" val="216756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4AF8E-EB4C-A244-6D81-A1FD021B1A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BCCF99-4B5B-90B0-2F1B-F1EF77981305}"/>
              </a:ext>
            </a:extLst>
          </p:cNvPr>
          <p:cNvSpPr>
            <a:spLocks noGrp="1"/>
          </p:cNvSpPr>
          <p:nvPr>
            <p:ph type="title"/>
          </p:nvPr>
        </p:nvSpPr>
        <p:spPr/>
        <p:txBody>
          <a:bodyPr/>
          <a:lstStyle/>
          <a:p>
            <a:r>
              <a:rPr lang="en-IN" dirty="0">
                <a:solidFill>
                  <a:schemeClr val="accent1"/>
                </a:solidFill>
              </a:rPr>
              <a:t>Results</a:t>
            </a:r>
          </a:p>
        </p:txBody>
      </p:sp>
      <p:sp>
        <p:nvSpPr>
          <p:cNvPr id="4" name="Content Placeholder 3">
            <a:extLst>
              <a:ext uri="{FF2B5EF4-FFF2-40B4-BE49-F238E27FC236}">
                <a16:creationId xmlns:a16="http://schemas.microsoft.com/office/drawing/2014/main" id="{76127D8E-7BD9-05CB-3926-A16CBE895D64}"/>
              </a:ext>
            </a:extLst>
          </p:cNvPr>
          <p:cNvSpPr>
            <a:spLocks noGrp="1"/>
          </p:cNvSpPr>
          <p:nvPr>
            <p:ph idx="1"/>
          </p:nvPr>
        </p:nvSpPr>
        <p:spPr>
          <a:xfrm>
            <a:off x="655837" y="1232452"/>
            <a:ext cx="11029615" cy="4673324"/>
          </a:xfrm>
        </p:spPr>
        <p:txBody>
          <a:bodyPr anchor="t"/>
          <a:lstStyle/>
          <a:p>
            <a:r>
              <a:rPr lang="en-US" dirty="0"/>
              <a:t>                                                                                                                                                                                                          </a:t>
            </a:r>
            <a:endParaRPr lang="en-IN" dirty="0"/>
          </a:p>
        </p:txBody>
      </p:sp>
      <p:pic>
        <p:nvPicPr>
          <p:cNvPr id="8" name="Picture 7">
            <a:extLst>
              <a:ext uri="{FF2B5EF4-FFF2-40B4-BE49-F238E27FC236}">
                <a16:creationId xmlns:a16="http://schemas.microsoft.com/office/drawing/2014/main" id="{FAD17226-655A-3191-E068-A2A520B242C8}"/>
              </a:ext>
            </a:extLst>
          </p:cNvPr>
          <p:cNvPicPr>
            <a:picLocks noChangeAspect="1"/>
          </p:cNvPicPr>
          <p:nvPr/>
        </p:nvPicPr>
        <p:blipFill>
          <a:blip r:embed="rId2"/>
          <a:stretch>
            <a:fillRect/>
          </a:stretch>
        </p:blipFill>
        <p:spPr>
          <a:xfrm>
            <a:off x="3859068" y="1232453"/>
            <a:ext cx="4538055" cy="2196548"/>
          </a:xfrm>
          <a:prstGeom prst="rect">
            <a:avLst/>
          </a:prstGeom>
        </p:spPr>
      </p:pic>
      <p:pic>
        <p:nvPicPr>
          <p:cNvPr id="10" name="Picture 9">
            <a:extLst>
              <a:ext uri="{FF2B5EF4-FFF2-40B4-BE49-F238E27FC236}">
                <a16:creationId xmlns:a16="http://schemas.microsoft.com/office/drawing/2014/main" id="{D881D509-B2C3-5BFE-38CF-A51DC7CB0619}"/>
              </a:ext>
            </a:extLst>
          </p:cNvPr>
          <p:cNvPicPr>
            <a:picLocks noChangeAspect="1"/>
          </p:cNvPicPr>
          <p:nvPr/>
        </p:nvPicPr>
        <p:blipFill>
          <a:blip r:embed="rId3"/>
          <a:stretch>
            <a:fillRect/>
          </a:stretch>
        </p:blipFill>
        <p:spPr>
          <a:xfrm>
            <a:off x="3946850" y="4229102"/>
            <a:ext cx="4450274" cy="1676674"/>
          </a:xfrm>
          <a:prstGeom prst="rect">
            <a:avLst/>
          </a:prstGeom>
        </p:spPr>
      </p:pic>
    </p:spTree>
    <p:extLst>
      <p:ext uri="{BB962C8B-B14F-4D97-AF65-F5344CB8AC3E}">
        <p14:creationId xmlns:p14="http://schemas.microsoft.com/office/powerpoint/2010/main" val="9489966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233</TotalTime>
  <Words>582</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Utsav Desai</cp:lastModifiedBy>
  <cp:revision>31</cp:revision>
  <dcterms:created xsi:type="dcterms:W3CDTF">2021-05-26T16:50:10Z</dcterms:created>
  <dcterms:modified xsi:type="dcterms:W3CDTF">2025-02-21T09:39:35Z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