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9" r:id="rId2"/>
    <p:sldId id="266" r:id="rId3"/>
    <p:sldId id="267" r:id="rId4"/>
    <p:sldId id="264" r:id="rId5"/>
  </p:sldIdLst>
  <p:sldSz cx="37463413" cy="210677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5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5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5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5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5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5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5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5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5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636">
          <p15:clr>
            <a:srgbClr val="A4A3A4"/>
          </p15:clr>
        </p15:guide>
        <p15:guide id="2" pos="11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C754"/>
    <a:srgbClr val="93D49B"/>
    <a:srgbClr val="209C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619" autoAdjust="0"/>
  </p:normalViewPr>
  <p:slideViewPr>
    <p:cSldViewPr snapToGrid="0" snapToObjects="1">
      <p:cViewPr varScale="1">
        <p:scale>
          <a:sx n="40" d="100"/>
          <a:sy n="40" d="100"/>
        </p:scale>
        <p:origin x="126" y="72"/>
      </p:cViewPr>
      <p:guideLst>
        <p:guide orient="horz" pos="6636"/>
        <p:guide pos="11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79760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3745931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872966" algn="l" defTabSz="3745931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3745931" algn="l" defTabSz="3745931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5618897" algn="l" defTabSz="3745931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7491862" algn="l" defTabSz="3745931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9364828" algn="l" defTabSz="3745931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11237793" algn="l" defTabSz="3745931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13110759" algn="l" defTabSz="3745931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14983724" algn="l" defTabSz="3745931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Remember: you only have</a:t>
            </a:r>
            <a:r>
              <a:rPr lang="en-US" baseline="0" dirty="0" smtClean="0"/>
              <a:t> 2 minutes to present so pick what’s important and keep everything else in </a:t>
            </a:r>
            <a:r>
              <a:rPr lang="en-US" baseline="0" smtClean="0"/>
              <a:t>the appendix.</a:t>
            </a: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0128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8397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4682927" y="3447888"/>
            <a:ext cx="28097560" cy="7334685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18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7400"/>
            </a:lvl2pPr>
            <a:lvl3pPr lvl="2" indent="0">
              <a:spcBef>
                <a:spcPts val="0"/>
              </a:spcBef>
              <a:buNone/>
              <a:defRPr sz="7400"/>
            </a:lvl3pPr>
            <a:lvl4pPr lvl="3" indent="0">
              <a:spcBef>
                <a:spcPts val="0"/>
              </a:spcBef>
              <a:buNone/>
              <a:defRPr sz="7400"/>
            </a:lvl4pPr>
            <a:lvl5pPr lvl="4" indent="0">
              <a:spcBef>
                <a:spcPts val="0"/>
              </a:spcBef>
              <a:buNone/>
              <a:defRPr sz="7400"/>
            </a:lvl5pPr>
            <a:lvl6pPr lvl="5" indent="0">
              <a:spcBef>
                <a:spcPts val="0"/>
              </a:spcBef>
              <a:buNone/>
              <a:defRPr sz="7400"/>
            </a:lvl6pPr>
            <a:lvl7pPr lvl="6" indent="0">
              <a:spcBef>
                <a:spcPts val="0"/>
              </a:spcBef>
              <a:buNone/>
              <a:defRPr sz="7400"/>
            </a:lvl7pPr>
            <a:lvl8pPr lvl="7" indent="0">
              <a:spcBef>
                <a:spcPts val="0"/>
              </a:spcBef>
              <a:buNone/>
              <a:defRPr sz="7400"/>
            </a:lvl8pPr>
            <a:lvl9pPr lvl="8" indent="0">
              <a:spcBef>
                <a:spcPts val="0"/>
              </a:spcBef>
              <a:buNone/>
              <a:defRPr sz="7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4682927" y="11110072"/>
            <a:ext cx="28097560" cy="5085988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t" anchorCtr="0"/>
          <a:lstStyle>
            <a:lvl1pPr marL="0" marR="0" lvl="0" indent="0" algn="ctr" rtl="0">
              <a:lnSpc>
                <a:spcPct val="90000"/>
              </a:lnSpc>
              <a:spcBef>
                <a:spcPts val="3072"/>
              </a:spcBef>
              <a:buClr>
                <a:schemeClr val="dk1"/>
              </a:buClr>
              <a:buSzPct val="1000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ctr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ctr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ctr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ctr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ctr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ctr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ctr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ctr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12409756" y="19526651"/>
            <a:ext cx="12643902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ctr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26458535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37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" name="Shape 16"/>
          <p:cNvGrpSpPr/>
          <p:nvPr/>
        </p:nvGrpSpPr>
        <p:grpSpPr>
          <a:xfrm>
            <a:off x="0" y="16990188"/>
            <a:ext cx="8740242" cy="4077478"/>
            <a:chOff x="0" y="4012400"/>
            <a:chExt cx="2262250" cy="1131100"/>
          </a:xfrm>
        </p:grpSpPr>
        <p:pic>
          <p:nvPicPr>
            <p:cNvPr id="17" name="Shape 17" descr="energylogofinal.png"/>
            <p:cNvPicPr preferRelativeResize="0"/>
            <p:nvPr/>
          </p:nvPicPr>
          <p:blipFill>
            <a:blip r:embed="rId2">
              <a:alphaModFix amt="63000"/>
            </a:blip>
            <a:stretch>
              <a:fillRect/>
            </a:stretch>
          </p:blipFill>
          <p:spPr>
            <a:xfrm>
              <a:off x="0" y="4012400"/>
              <a:ext cx="2262238" cy="1131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Shape 18" descr="Screen Shot 2017-10-24 at 5.16.33 PM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08825" y="4012400"/>
              <a:ext cx="1053425" cy="740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Shape 19" descr="Screen Shot 2017-10-24 at 5.16.33 PM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16775" y="4504700"/>
              <a:ext cx="545475" cy="38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" name="Shape 20" descr="Transparent bulbs.png"/>
          <p:cNvPicPr preferRelativeResize="0"/>
          <p:nvPr/>
        </p:nvPicPr>
        <p:blipFill>
          <a:blip r:embed="rId4">
            <a:alphaModFix amt="22000"/>
          </a:blip>
          <a:stretch>
            <a:fillRect/>
          </a:stretch>
        </p:blipFill>
        <p:spPr>
          <a:xfrm>
            <a:off x="6162683" y="2"/>
            <a:ext cx="25138048" cy="21067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2575610" y="1121662"/>
            <a:ext cx="32312194" cy="4072116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1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7400"/>
            </a:lvl2pPr>
            <a:lvl3pPr lvl="2" indent="0">
              <a:spcBef>
                <a:spcPts val="0"/>
              </a:spcBef>
              <a:buNone/>
              <a:defRPr sz="7400"/>
            </a:lvl3pPr>
            <a:lvl4pPr lvl="3" indent="0">
              <a:spcBef>
                <a:spcPts val="0"/>
              </a:spcBef>
              <a:buNone/>
              <a:defRPr sz="7400"/>
            </a:lvl4pPr>
            <a:lvl5pPr lvl="4" indent="0">
              <a:spcBef>
                <a:spcPts val="0"/>
              </a:spcBef>
              <a:buNone/>
              <a:defRPr sz="7400"/>
            </a:lvl5pPr>
            <a:lvl6pPr lvl="5" indent="0">
              <a:spcBef>
                <a:spcPts val="0"/>
              </a:spcBef>
              <a:buNone/>
              <a:defRPr sz="7400"/>
            </a:lvl6pPr>
            <a:lvl7pPr lvl="6" indent="0">
              <a:spcBef>
                <a:spcPts val="0"/>
              </a:spcBef>
              <a:buNone/>
              <a:defRPr sz="7400"/>
            </a:lvl7pPr>
            <a:lvl8pPr lvl="7" indent="0">
              <a:spcBef>
                <a:spcPts val="0"/>
              </a:spcBef>
              <a:buNone/>
              <a:defRPr sz="7400"/>
            </a:lvl8pPr>
            <a:lvl9pPr lvl="8" indent="0">
              <a:spcBef>
                <a:spcPts val="0"/>
              </a:spcBef>
              <a:buNone/>
              <a:defRPr sz="74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2048071" y="-3864157"/>
            <a:ext cx="13367272" cy="32312194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t" anchorCtr="0"/>
          <a:lstStyle>
            <a:lvl1pPr marL="702362" marR="0" lvl="0" indent="-156080" algn="l" rtl="0">
              <a:lnSpc>
                <a:spcPct val="90000"/>
              </a:lnSpc>
              <a:spcBef>
                <a:spcPts val="3072"/>
              </a:spcBef>
              <a:buClr>
                <a:schemeClr val="dk1"/>
              </a:buClr>
              <a:buSzPct val="1000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07086" marR="0" lvl="1" indent="-23412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11810" marR="0" lvl="2" indent="-31216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16534" marR="0" lvl="3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321259" marR="0" lvl="4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725983" marR="0" lvl="5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30707" marR="0" lvl="6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535431" marR="0" lvl="7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940155" marR="0" lvl="8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2575610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l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12409756" y="19526651"/>
            <a:ext cx="12643902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ctr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26458535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37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5400000">
            <a:off x="21921824" y="6009597"/>
            <a:ext cx="17853915" cy="8078048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1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7400"/>
            </a:lvl2pPr>
            <a:lvl3pPr lvl="2" indent="0">
              <a:spcBef>
                <a:spcPts val="0"/>
              </a:spcBef>
              <a:buNone/>
              <a:defRPr sz="7400"/>
            </a:lvl3pPr>
            <a:lvl4pPr lvl="3" indent="0">
              <a:spcBef>
                <a:spcPts val="0"/>
              </a:spcBef>
              <a:buNone/>
              <a:defRPr sz="7400"/>
            </a:lvl4pPr>
            <a:lvl5pPr lvl="4" indent="0">
              <a:spcBef>
                <a:spcPts val="0"/>
              </a:spcBef>
              <a:buNone/>
              <a:defRPr sz="7400"/>
            </a:lvl5pPr>
            <a:lvl6pPr lvl="5" indent="0">
              <a:spcBef>
                <a:spcPts val="0"/>
              </a:spcBef>
              <a:buNone/>
              <a:defRPr sz="7400"/>
            </a:lvl6pPr>
            <a:lvl7pPr lvl="6" indent="0">
              <a:spcBef>
                <a:spcPts val="0"/>
              </a:spcBef>
              <a:buNone/>
              <a:defRPr sz="7400"/>
            </a:lvl7pPr>
            <a:lvl8pPr lvl="7" indent="0">
              <a:spcBef>
                <a:spcPts val="0"/>
              </a:spcBef>
              <a:buNone/>
              <a:defRPr sz="7400"/>
            </a:lvl8pPr>
            <a:lvl9pPr lvl="8" indent="0">
              <a:spcBef>
                <a:spcPts val="0"/>
              </a:spcBef>
              <a:buNone/>
              <a:defRPr sz="74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5531581" y="-1834305"/>
            <a:ext cx="17853915" cy="23765853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t" anchorCtr="0"/>
          <a:lstStyle>
            <a:lvl1pPr marL="702362" marR="0" lvl="0" indent="-156080" algn="l" rtl="0">
              <a:lnSpc>
                <a:spcPct val="90000"/>
              </a:lnSpc>
              <a:spcBef>
                <a:spcPts val="3072"/>
              </a:spcBef>
              <a:buClr>
                <a:schemeClr val="dk1"/>
              </a:buClr>
              <a:buSzPct val="1000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07086" marR="0" lvl="1" indent="-23412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11810" marR="0" lvl="2" indent="-31216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16534" marR="0" lvl="3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321259" marR="0" lvl="4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725983" marR="0" lvl="5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30707" marR="0" lvl="6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535431" marR="0" lvl="7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940155" marR="0" lvl="8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2575610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l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12409756" y="19526651"/>
            <a:ext cx="12643902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ctr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26458535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37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575610" y="1121662"/>
            <a:ext cx="32312194" cy="4072116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1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7400"/>
            </a:lvl2pPr>
            <a:lvl3pPr lvl="2" indent="0">
              <a:spcBef>
                <a:spcPts val="0"/>
              </a:spcBef>
              <a:buNone/>
              <a:defRPr sz="7400"/>
            </a:lvl3pPr>
            <a:lvl4pPr lvl="3" indent="0">
              <a:spcBef>
                <a:spcPts val="0"/>
              </a:spcBef>
              <a:buNone/>
              <a:defRPr sz="7400"/>
            </a:lvl4pPr>
            <a:lvl5pPr lvl="4" indent="0">
              <a:spcBef>
                <a:spcPts val="0"/>
              </a:spcBef>
              <a:buNone/>
              <a:defRPr sz="7400"/>
            </a:lvl5pPr>
            <a:lvl6pPr lvl="5" indent="0">
              <a:spcBef>
                <a:spcPts val="0"/>
              </a:spcBef>
              <a:buNone/>
              <a:defRPr sz="7400"/>
            </a:lvl6pPr>
            <a:lvl7pPr lvl="6" indent="0">
              <a:spcBef>
                <a:spcPts val="0"/>
              </a:spcBef>
              <a:buNone/>
              <a:defRPr sz="7400"/>
            </a:lvl7pPr>
            <a:lvl8pPr lvl="7" indent="0">
              <a:spcBef>
                <a:spcPts val="0"/>
              </a:spcBef>
              <a:buNone/>
              <a:defRPr sz="7400"/>
            </a:lvl8pPr>
            <a:lvl9pPr lvl="8" indent="0">
              <a:spcBef>
                <a:spcPts val="0"/>
              </a:spcBef>
              <a:buNone/>
              <a:defRPr sz="74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2575610" y="5676605"/>
            <a:ext cx="32312194" cy="13366846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t" anchorCtr="0"/>
          <a:lstStyle>
            <a:lvl1pPr marL="702362" marR="0" lvl="0" indent="-156080" algn="l" rtl="0">
              <a:lnSpc>
                <a:spcPct val="90000"/>
              </a:lnSpc>
              <a:spcBef>
                <a:spcPts val="3072"/>
              </a:spcBef>
              <a:buClr>
                <a:schemeClr val="dk1"/>
              </a:buClr>
              <a:buSzPct val="1000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07086" marR="0" lvl="1" indent="-23412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11810" marR="0" lvl="2" indent="-31216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16534" marR="0" lvl="3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321259" marR="0" lvl="4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725983" marR="0" lvl="5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30707" marR="0" lvl="6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535431" marR="0" lvl="7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940155" marR="0" lvl="8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2575610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l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12409756" y="19526651"/>
            <a:ext cx="12643902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ctr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26458535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37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Shape 27" descr="Transparent bulbs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239061" y="0"/>
            <a:ext cx="5224352" cy="4378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556099" y="5252303"/>
            <a:ext cx="32312194" cy="8763583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18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7400"/>
            </a:lvl2pPr>
            <a:lvl3pPr lvl="2" indent="0">
              <a:spcBef>
                <a:spcPts val="0"/>
              </a:spcBef>
              <a:buNone/>
              <a:defRPr sz="7400"/>
            </a:lvl3pPr>
            <a:lvl4pPr lvl="3" indent="0">
              <a:spcBef>
                <a:spcPts val="0"/>
              </a:spcBef>
              <a:buNone/>
              <a:defRPr sz="7400"/>
            </a:lvl4pPr>
            <a:lvl5pPr lvl="4" indent="0">
              <a:spcBef>
                <a:spcPts val="0"/>
              </a:spcBef>
              <a:buNone/>
              <a:defRPr sz="7400"/>
            </a:lvl5pPr>
            <a:lvl6pPr lvl="5" indent="0">
              <a:spcBef>
                <a:spcPts val="0"/>
              </a:spcBef>
              <a:buNone/>
              <a:defRPr sz="7400"/>
            </a:lvl6pPr>
            <a:lvl7pPr lvl="6" indent="0">
              <a:spcBef>
                <a:spcPts val="0"/>
              </a:spcBef>
              <a:buNone/>
              <a:defRPr sz="7400"/>
            </a:lvl7pPr>
            <a:lvl8pPr lvl="7" indent="0">
              <a:spcBef>
                <a:spcPts val="0"/>
              </a:spcBef>
              <a:buNone/>
              <a:defRPr sz="7400"/>
            </a:lvl8pPr>
            <a:lvl9pPr lvl="8" indent="0">
              <a:spcBef>
                <a:spcPts val="0"/>
              </a:spcBef>
              <a:buNone/>
              <a:defRPr sz="7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556099" y="14098791"/>
            <a:ext cx="32312194" cy="4608560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t" anchorCtr="0"/>
          <a:lstStyle>
            <a:lvl1pPr marL="0" marR="0" lvl="0" indent="0" algn="l" rtl="0">
              <a:lnSpc>
                <a:spcPct val="90000"/>
              </a:lnSpc>
              <a:spcBef>
                <a:spcPts val="3072"/>
              </a:spcBef>
              <a:buClr>
                <a:srgbClr val="888888"/>
              </a:buClr>
              <a:buSzPct val="100000"/>
              <a:buFont typeface="Arial"/>
              <a:buNone/>
              <a:defRPr sz="7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lnSpc>
                <a:spcPct val="90000"/>
              </a:lnSpc>
              <a:spcBef>
                <a:spcPts val="1536"/>
              </a:spcBef>
              <a:buClr>
                <a:srgbClr val="888888"/>
              </a:buClr>
              <a:buSzPct val="100000"/>
              <a:buFont typeface="Arial"/>
              <a:buNone/>
              <a:defRPr sz="6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lnSpc>
                <a:spcPct val="90000"/>
              </a:lnSpc>
              <a:spcBef>
                <a:spcPts val="1536"/>
              </a:spcBef>
              <a:buClr>
                <a:srgbClr val="888888"/>
              </a:buClr>
              <a:buSzPct val="96428"/>
              <a:buFont typeface="Arial"/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lnSpc>
                <a:spcPct val="90000"/>
              </a:lnSpc>
              <a:spcBef>
                <a:spcPts val="1536"/>
              </a:spcBef>
              <a:buClr>
                <a:srgbClr val="888888"/>
              </a:buClr>
              <a:buSzPct val="100000"/>
              <a:buFont typeface="Arial"/>
              <a:buNone/>
              <a:defRPr sz="4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lnSpc>
                <a:spcPct val="90000"/>
              </a:lnSpc>
              <a:spcBef>
                <a:spcPts val="1536"/>
              </a:spcBef>
              <a:buClr>
                <a:srgbClr val="888888"/>
              </a:buClr>
              <a:buSzPct val="100000"/>
              <a:buFont typeface="Arial"/>
              <a:buNone/>
              <a:defRPr sz="4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lnSpc>
                <a:spcPct val="90000"/>
              </a:lnSpc>
              <a:spcBef>
                <a:spcPts val="1536"/>
              </a:spcBef>
              <a:buClr>
                <a:srgbClr val="888888"/>
              </a:buClr>
              <a:buSzPct val="100000"/>
              <a:buFont typeface="Arial"/>
              <a:buNone/>
              <a:defRPr sz="4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lnSpc>
                <a:spcPct val="90000"/>
              </a:lnSpc>
              <a:spcBef>
                <a:spcPts val="1536"/>
              </a:spcBef>
              <a:buClr>
                <a:srgbClr val="888888"/>
              </a:buClr>
              <a:buSzPct val="100000"/>
              <a:buFont typeface="Arial"/>
              <a:buNone/>
              <a:defRPr sz="4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lnSpc>
                <a:spcPct val="90000"/>
              </a:lnSpc>
              <a:spcBef>
                <a:spcPts val="1536"/>
              </a:spcBef>
              <a:buClr>
                <a:srgbClr val="888888"/>
              </a:buClr>
              <a:buSzPct val="100000"/>
              <a:buFont typeface="Arial"/>
              <a:buNone/>
              <a:defRPr sz="4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lnSpc>
                <a:spcPct val="90000"/>
              </a:lnSpc>
              <a:spcBef>
                <a:spcPts val="1536"/>
              </a:spcBef>
              <a:buClr>
                <a:srgbClr val="888888"/>
              </a:buClr>
              <a:buSzPct val="100000"/>
              <a:buFont typeface="Arial"/>
              <a:buNone/>
              <a:defRPr sz="4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2575610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l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12409756" y="19526651"/>
            <a:ext cx="12643902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ctr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26458535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37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575610" y="1121662"/>
            <a:ext cx="32312194" cy="4072116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1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7400"/>
            </a:lvl2pPr>
            <a:lvl3pPr lvl="2" indent="0">
              <a:spcBef>
                <a:spcPts val="0"/>
              </a:spcBef>
              <a:buNone/>
              <a:defRPr sz="7400"/>
            </a:lvl3pPr>
            <a:lvl4pPr lvl="3" indent="0">
              <a:spcBef>
                <a:spcPts val="0"/>
              </a:spcBef>
              <a:buNone/>
              <a:defRPr sz="7400"/>
            </a:lvl4pPr>
            <a:lvl5pPr lvl="4" indent="0">
              <a:spcBef>
                <a:spcPts val="0"/>
              </a:spcBef>
              <a:buNone/>
              <a:defRPr sz="7400"/>
            </a:lvl5pPr>
            <a:lvl6pPr lvl="5" indent="0">
              <a:spcBef>
                <a:spcPts val="0"/>
              </a:spcBef>
              <a:buNone/>
              <a:defRPr sz="7400"/>
            </a:lvl6pPr>
            <a:lvl7pPr lvl="6" indent="0">
              <a:spcBef>
                <a:spcPts val="0"/>
              </a:spcBef>
              <a:buNone/>
              <a:defRPr sz="7400"/>
            </a:lvl7pPr>
            <a:lvl8pPr lvl="7" indent="0">
              <a:spcBef>
                <a:spcPts val="0"/>
              </a:spcBef>
              <a:buNone/>
              <a:defRPr sz="7400"/>
            </a:lvl8pPr>
            <a:lvl9pPr lvl="8" indent="0">
              <a:spcBef>
                <a:spcPts val="0"/>
              </a:spcBef>
              <a:buNone/>
              <a:defRPr sz="7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2575609" y="5608304"/>
            <a:ext cx="15921951" cy="1336727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t" anchorCtr="0"/>
          <a:lstStyle>
            <a:lvl1pPr marL="702362" marR="0" lvl="0" indent="-156080" algn="l" rtl="0">
              <a:lnSpc>
                <a:spcPct val="90000"/>
              </a:lnSpc>
              <a:spcBef>
                <a:spcPts val="3072"/>
              </a:spcBef>
              <a:buClr>
                <a:schemeClr val="dk1"/>
              </a:buClr>
              <a:buSzPct val="1000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07086" marR="0" lvl="1" indent="-23412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11810" marR="0" lvl="2" indent="-31216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16534" marR="0" lvl="3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321259" marR="0" lvl="4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725983" marR="0" lvl="5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30707" marR="0" lvl="6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535431" marR="0" lvl="7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940155" marR="0" lvl="8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18965853" y="5608304"/>
            <a:ext cx="15921951" cy="1336727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t" anchorCtr="0"/>
          <a:lstStyle>
            <a:lvl1pPr marL="702362" marR="0" lvl="0" indent="-156080" algn="l" rtl="0">
              <a:lnSpc>
                <a:spcPct val="90000"/>
              </a:lnSpc>
              <a:spcBef>
                <a:spcPts val="3072"/>
              </a:spcBef>
              <a:buClr>
                <a:schemeClr val="dk1"/>
              </a:buClr>
              <a:buSzPct val="1000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07086" marR="0" lvl="1" indent="-23412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11810" marR="0" lvl="2" indent="-31216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16534" marR="0" lvl="3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321259" marR="0" lvl="4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725983" marR="0" lvl="5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30707" marR="0" lvl="6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535431" marR="0" lvl="7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940155" marR="0" lvl="8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2575610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l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12409756" y="19526651"/>
            <a:ext cx="12643902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ctr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26458535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37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580489" y="1121662"/>
            <a:ext cx="32312194" cy="4072116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1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7400"/>
            </a:lvl2pPr>
            <a:lvl3pPr lvl="2" indent="0">
              <a:spcBef>
                <a:spcPts val="0"/>
              </a:spcBef>
              <a:buNone/>
              <a:defRPr sz="7400"/>
            </a:lvl3pPr>
            <a:lvl4pPr lvl="3" indent="0">
              <a:spcBef>
                <a:spcPts val="0"/>
              </a:spcBef>
              <a:buNone/>
              <a:defRPr sz="7400"/>
            </a:lvl4pPr>
            <a:lvl5pPr lvl="4" indent="0">
              <a:spcBef>
                <a:spcPts val="0"/>
              </a:spcBef>
              <a:buNone/>
              <a:defRPr sz="7400"/>
            </a:lvl5pPr>
            <a:lvl6pPr lvl="5" indent="0">
              <a:spcBef>
                <a:spcPts val="0"/>
              </a:spcBef>
              <a:buNone/>
              <a:defRPr sz="7400"/>
            </a:lvl6pPr>
            <a:lvl7pPr lvl="6" indent="0">
              <a:spcBef>
                <a:spcPts val="0"/>
              </a:spcBef>
              <a:buNone/>
              <a:defRPr sz="7400"/>
            </a:lvl7pPr>
            <a:lvl8pPr lvl="7" indent="0">
              <a:spcBef>
                <a:spcPts val="0"/>
              </a:spcBef>
              <a:buNone/>
              <a:defRPr sz="7400"/>
            </a:lvl8pPr>
            <a:lvl9pPr lvl="8" indent="0">
              <a:spcBef>
                <a:spcPts val="0"/>
              </a:spcBef>
              <a:buNone/>
              <a:defRPr sz="74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580493" y="5164516"/>
            <a:ext cx="15848777" cy="2531050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b" anchorCtr="0"/>
          <a:lstStyle>
            <a:lvl1pPr marL="0" marR="0" lvl="0" indent="0" algn="l" rtl="0">
              <a:lnSpc>
                <a:spcPct val="90000"/>
              </a:lnSpc>
              <a:spcBef>
                <a:spcPts val="3072"/>
              </a:spcBef>
              <a:buClr>
                <a:schemeClr val="dk1"/>
              </a:buClr>
              <a:buSzPct val="100000"/>
              <a:buFont typeface="Arial"/>
              <a:buNone/>
              <a:defRPr sz="7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6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None/>
              <a:defRPr sz="5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4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4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4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4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4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4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2580493" y="7695569"/>
            <a:ext cx="15848777" cy="11319020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t" anchorCtr="0"/>
          <a:lstStyle>
            <a:lvl1pPr marL="702362" marR="0" lvl="0" indent="-156080" algn="l" rtl="0">
              <a:lnSpc>
                <a:spcPct val="90000"/>
              </a:lnSpc>
              <a:spcBef>
                <a:spcPts val="3072"/>
              </a:spcBef>
              <a:buClr>
                <a:schemeClr val="dk1"/>
              </a:buClr>
              <a:buSzPct val="1000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07086" marR="0" lvl="1" indent="-23412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11810" marR="0" lvl="2" indent="-31216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16534" marR="0" lvl="3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321259" marR="0" lvl="4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725983" marR="0" lvl="5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30707" marR="0" lvl="6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535431" marR="0" lvl="7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940155" marR="0" lvl="8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18965855" y="5164516"/>
            <a:ext cx="15926830" cy="2531050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b" anchorCtr="0"/>
          <a:lstStyle>
            <a:lvl1pPr marL="0" marR="0" lvl="0" indent="0" algn="l" rtl="0">
              <a:lnSpc>
                <a:spcPct val="90000"/>
              </a:lnSpc>
              <a:spcBef>
                <a:spcPts val="3072"/>
              </a:spcBef>
              <a:buClr>
                <a:schemeClr val="dk1"/>
              </a:buClr>
              <a:buSzPct val="100000"/>
              <a:buFont typeface="Arial"/>
              <a:buNone/>
              <a:defRPr sz="7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6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None/>
              <a:defRPr sz="5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4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4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4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4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4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4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18965855" y="7695569"/>
            <a:ext cx="15926830" cy="11319020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t" anchorCtr="0"/>
          <a:lstStyle>
            <a:lvl1pPr marL="702362" marR="0" lvl="0" indent="-156080" algn="l" rtl="0">
              <a:lnSpc>
                <a:spcPct val="90000"/>
              </a:lnSpc>
              <a:spcBef>
                <a:spcPts val="3072"/>
              </a:spcBef>
              <a:buClr>
                <a:schemeClr val="dk1"/>
              </a:buClr>
              <a:buSzPct val="1000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07086" marR="0" lvl="1" indent="-23412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11810" marR="0" lvl="2" indent="-31216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16534" marR="0" lvl="3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321259" marR="0" lvl="4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725983" marR="0" lvl="5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30707" marR="0" lvl="6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535431" marR="0" lvl="7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940155" marR="0" lvl="8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2575610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l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2409756" y="19526651"/>
            <a:ext cx="12643902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ctr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6458535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37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575610" y="1121662"/>
            <a:ext cx="32312194" cy="4072116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1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7400"/>
            </a:lvl2pPr>
            <a:lvl3pPr lvl="2" indent="0">
              <a:spcBef>
                <a:spcPts val="0"/>
              </a:spcBef>
              <a:buNone/>
              <a:defRPr sz="7400"/>
            </a:lvl3pPr>
            <a:lvl4pPr lvl="3" indent="0">
              <a:spcBef>
                <a:spcPts val="0"/>
              </a:spcBef>
              <a:buNone/>
              <a:defRPr sz="7400"/>
            </a:lvl4pPr>
            <a:lvl5pPr lvl="4" indent="0">
              <a:spcBef>
                <a:spcPts val="0"/>
              </a:spcBef>
              <a:buNone/>
              <a:defRPr sz="7400"/>
            </a:lvl5pPr>
            <a:lvl6pPr lvl="5" indent="0">
              <a:spcBef>
                <a:spcPts val="0"/>
              </a:spcBef>
              <a:buNone/>
              <a:defRPr sz="7400"/>
            </a:lvl6pPr>
            <a:lvl7pPr lvl="6" indent="0">
              <a:spcBef>
                <a:spcPts val="0"/>
              </a:spcBef>
              <a:buNone/>
              <a:defRPr sz="7400"/>
            </a:lvl7pPr>
            <a:lvl8pPr lvl="7" indent="0">
              <a:spcBef>
                <a:spcPts val="0"/>
              </a:spcBef>
              <a:buNone/>
              <a:defRPr sz="7400"/>
            </a:lvl8pPr>
            <a:lvl9pPr lvl="8" indent="0">
              <a:spcBef>
                <a:spcPts val="0"/>
              </a:spcBef>
              <a:buNone/>
              <a:defRPr sz="7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2575610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l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12409756" y="19526651"/>
            <a:ext cx="12643902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ctr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26458535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37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2575610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l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2409756" y="19526651"/>
            <a:ext cx="12643902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ctr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6458535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37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2580489" y="1404514"/>
            <a:ext cx="12082926" cy="4915800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7400"/>
            </a:lvl2pPr>
            <a:lvl3pPr lvl="2" indent="0">
              <a:spcBef>
                <a:spcPts val="0"/>
              </a:spcBef>
              <a:buNone/>
              <a:defRPr sz="7400"/>
            </a:lvl3pPr>
            <a:lvl4pPr lvl="3" indent="0">
              <a:spcBef>
                <a:spcPts val="0"/>
              </a:spcBef>
              <a:buNone/>
              <a:defRPr sz="7400"/>
            </a:lvl4pPr>
            <a:lvl5pPr lvl="4" indent="0">
              <a:spcBef>
                <a:spcPts val="0"/>
              </a:spcBef>
              <a:buNone/>
              <a:defRPr sz="7400"/>
            </a:lvl5pPr>
            <a:lvl6pPr lvl="5" indent="0">
              <a:spcBef>
                <a:spcPts val="0"/>
              </a:spcBef>
              <a:buNone/>
              <a:defRPr sz="7400"/>
            </a:lvl6pPr>
            <a:lvl7pPr lvl="6" indent="0">
              <a:spcBef>
                <a:spcPts val="0"/>
              </a:spcBef>
              <a:buNone/>
              <a:defRPr sz="7400"/>
            </a:lvl7pPr>
            <a:lvl8pPr lvl="7" indent="0">
              <a:spcBef>
                <a:spcPts val="0"/>
              </a:spcBef>
              <a:buNone/>
              <a:defRPr sz="7400"/>
            </a:lvl8pPr>
            <a:lvl9pPr lvl="8" indent="0">
              <a:spcBef>
                <a:spcPts val="0"/>
              </a:spcBef>
              <a:buNone/>
              <a:defRPr sz="7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5926830" y="3033364"/>
            <a:ext cx="18965853" cy="1497173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t" anchorCtr="0"/>
          <a:lstStyle>
            <a:lvl1pPr marL="702362" marR="0" lvl="0" indent="-78040" algn="l" rtl="0">
              <a:lnSpc>
                <a:spcPct val="90000"/>
              </a:lnSpc>
              <a:spcBef>
                <a:spcPts val="3072"/>
              </a:spcBef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07086" marR="0" lvl="1" indent="-15608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11810" marR="0" lvl="2" indent="-23412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16534" marR="0" lvl="3" indent="-31216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321259" marR="0" lvl="4" indent="-31216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725983" marR="0" lvl="5" indent="-31216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30707" marR="0" lvl="6" indent="-31216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535431" marR="0" lvl="7" indent="-31216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940155" marR="0" lvl="8" indent="-31216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2580489" y="6320316"/>
            <a:ext cx="12082926" cy="11709163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t" anchorCtr="0"/>
          <a:lstStyle>
            <a:lvl1pPr marL="0" marR="0" lvl="0" indent="0" algn="l" rtl="0">
              <a:lnSpc>
                <a:spcPct val="90000"/>
              </a:lnSpc>
              <a:spcBef>
                <a:spcPts val="3072"/>
              </a:spcBef>
              <a:buClr>
                <a:schemeClr val="dk1"/>
              </a:buClr>
              <a:buSzPct val="100000"/>
              <a:buFont typeface="Arial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5454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375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375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375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375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375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375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2575610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l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2409756" y="19526651"/>
            <a:ext cx="12643902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ctr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6458535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37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580489" y="1404514"/>
            <a:ext cx="12082926" cy="4915800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7400"/>
            </a:lvl2pPr>
            <a:lvl3pPr lvl="2" indent="0">
              <a:spcBef>
                <a:spcPts val="0"/>
              </a:spcBef>
              <a:buNone/>
              <a:defRPr sz="7400"/>
            </a:lvl3pPr>
            <a:lvl4pPr lvl="3" indent="0">
              <a:spcBef>
                <a:spcPts val="0"/>
              </a:spcBef>
              <a:buNone/>
              <a:defRPr sz="7400"/>
            </a:lvl4pPr>
            <a:lvl5pPr lvl="4" indent="0">
              <a:spcBef>
                <a:spcPts val="0"/>
              </a:spcBef>
              <a:buNone/>
              <a:defRPr sz="7400"/>
            </a:lvl5pPr>
            <a:lvl6pPr lvl="5" indent="0">
              <a:spcBef>
                <a:spcPts val="0"/>
              </a:spcBef>
              <a:buNone/>
              <a:defRPr sz="7400"/>
            </a:lvl6pPr>
            <a:lvl7pPr lvl="6" indent="0">
              <a:spcBef>
                <a:spcPts val="0"/>
              </a:spcBef>
              <a:buNone/>
              <a:defRPr sz="7400"/>
            </a:lvl7pPr>
            <a:lvl8pPr lvl="7" indent="0">
              <a:spcBef>
                <a:spcPts val="0"/>
              </a:spcBef>
              <a:buNone/>
              <a:defRPr sz="7400"/>
            </a:lvl8pPr>
            <a:lvl9pPr lvl="8" indent="0">
              <a:spcBef>
                <a:spcPts val="0"/>
              </a:spcBef>
              <a:buNone/>
              <a:defRPr sz="7400"/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15926830" y="3033364"/>
            <a:ext cx="18965853" cy="1497173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t" anchorCtr="0"/>
          <a:lstStyle>
            <a:lvl1pPr marL="0" marR="0" lvl="0" indent="0" algn="l" rtl="0">
              <a:lnSpc>
                <a:spcPct val="90000"/>
              </a:lnSpc>
              <a:spcBef>
                <a:spcPts val="3072"/>
              </a:spcBef>
              <a:buClr>
                <a:schemeClr val="dk1"/>
              </a:buClr>
              <a:buSzPct val="100000"/>
              <a:buFont typeface="Arial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2580489" y="6320316"/>
            <a:ext cx="12082926" cy="11709163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t" anchorCtr="0"/>
          <a:lstStyle>
            <a:lvl1pPr marL="0" marR="0" lvl="0" indent="0" algn="l" rtl="0">
              <a:lnSpc>
                <a:spcPct val="90000"/>
              </a:lnSpc>
              <a:spcBef>
                <a:spcPts val="3072"/>
              </a:spcBef>
              <a:buClr>
                <a:schemeClr val="dk1"/>
              </a:buClr>
              <a:buSzPct val="100000"/>
              <a:buFont typeface="Arial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5454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375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375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375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375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375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375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2575610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l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12409756" y="19526651"/>
            <a:ext cx="12643902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ctr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26458535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37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575610" y="1121662"/>
            <a:ext cx="32312194" cy="4072116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575610" y="5608304"/>
            <a:ext cx="32312194" cy="1336727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2575610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l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12409756" y="19526651"/>
            <a:ext cx="12643902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ctr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26458535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37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5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5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5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5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5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5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5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5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5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5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5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5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5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5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5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5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eia.gov/totalenergy/data/annual/showtext.php?t=pTB0208" TargetMode="External"/><Relationship Id="rId4" Type="http://schemas.openxmlformats.org/officeDocument/2006/relationships/hyperlink" Target="https://www.docdroid.net/A5uNOPX/on-the-charge.pdf#page=2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4682927" y="3447888"/>
            <a:ext cx="28097560" cy="8617112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b" anchorCtr="0">
            <a:noAutofit/>
          </a:bodyPr>
          <a:lstStyle/>
          <a:p>
            <a:pPr indent="-1170603"/>
            <a:r>
              <a:rPr lang="en-US" b="1" dirty="0" smtClean="0">
                <a:solidFill>
                  <a:srgbClr val="FFFFFF"/>
                </a:solidFill>
              </a:rPr>
              <a:t>FIGHTING MONGOOSES</a:t>
            </a:r>
            <a:br>
              <a:rPr lang="en-US" b="1" dirty="0" smtClean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/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 smtClean="0">
                <a:solidFill>
                  <a:srgbClr val="FFFFFF"/>
                </a:solidFill>
              </a:rPr>
              <a:t>PIONEER NATURAL RESOURCES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ubTitle" idx="1"/>
          </p:nvPr>
        </p:nvSpPr>
        <p:spPr>
          <a:xfrm>
            <a:off x="4682927" y="13345272"/>
            <a:ext cx="28097560" cy="5085988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t" anchorCtr="0">
            <a:noAutofit/>
          </a:bodyPr>
          <a:lstStyle/>
          <a:p>
            <a:pPr indent="-468241">
              <a:spcBef>
                <a:spcPts val="0"/>
              </a:spcBef>
            </a:pPr>
            <a:r>
              <a:rPr lang="en-US" dirty="0" smtClean="0">
                <a:solidFill>
                  <a:srgbClr val="FFFFFF"/>
                </a:solidFill>
              </a:rPr>
              <a:t>ALLISON </a:t>
            </a:r>
            <a:r>
              <a:rPr lang="en-US" dirty="0">
                <a:solidFill>
                  <a:srgbClr val="FFFFFF"/>
                </a:solidFill>
              </a:rPr>
              <a:t>BUSA, </a:t>
            </a:r>
            <a:r>
              <a:rPr lang="en-US" dirty="0" smtClean="0">
                <a:solidFill>
                  <a:srgbClr val="FFFFFF"/>
                </a:solidFill>
              </a:rPr>
              <a:t>EVERARDO GONZALEZ</a:t>
            </a:r>
            <a:r>
              <a:rPr lang="en-US" dirty="0">
                <a:solidFill>
                  <a:srgbClr val="FFFFFF"/>
                </a:solidFill>
              </a:rPr>
              <a:t>, UTSAV GUPTA – </a:t>
            </a:r>
            <a:r>
              <a:rPr lang="en-US" dirty="0" smtClean="0">
                <a:solidFill>
                  <a:srgbClr val="FFFFFF"/>
                </a:solidFill>
              </a:rPr>
              <a:t>OLIN COLLEGE OF ENGINEERING</a:t>
            </a:r>
          </a:p>
          <a:p>
            <a:pPr indent="-468241">
              <a:spcBef>
                <a:spcPts val="0"/>
              </a:spcBef>
            </a:pPr>
            <a:r>
              <a:rPr lang="en-US" dirty="0" smtClean="0">
                <a:solidFill>
                  <a:srgbClr val="FFFFFF"/>
                </a:solidFill>
              </a:rPr>
              <a:t>JESSIE GUO, MAX LIU – MOUNT HOLYOKE COLLEGE</a:t>
            </a:r>
          </a:p>
          <a:p>
            <a:pPr indent="-468241">
              <a:spcBef>
                <a:spcPts val="0"/>
              </a:spcBef>
            </a:pPr>
            <a:r>
              <a:rPr lang="en-US" dirty="0" smtClean="0">
                <a:solidFill>
                  <a:srgbClr val="FFFFFF"/>
                </a:solidFill>
              </a:rPr>
              <a:t>TIBIN THOMAS – </a:t>
            </a:r>
            <a:r>
              <a:rPr lang="en-US" sz="8000" dirty="0" smtClean="0">
                <a:solidFill>
                  <a:schemeClr val="bg1"/>
                </a:solidFill>
              </a:rPr>
              <a:t>NORTHEASTERN UNIVERSITY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36320413" y="19863084"/>
            <a:ext cx="1143000" cy="1143000"/>
          </a:xfrm>
          <a:prstGeom prst="actionButtonForwardNext">
            <a:avLst/>
          </a:prstGeom>
          <a:solidFill>
            <a:srgbClr val="209C27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7554" y="786276"/>
            <a:ext cx="2598575" cy="29313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11" y="786276"/>
            <a:ext cx="2273116" cy="2661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878" y="4688184"/>
            <a:ext cx="1998982" cy="2773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2438" y="9216195"/>
            <a:ext cx="2848805" cy="28488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2163" y="5032419"/>
            <a:ext cx="1859558" cy="27944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41" y="8543679"/>
            <a:ext cx="2083255" cy="27744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48850" y="3469951"/>
            <a:ext cx="435966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EVERARDO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41394" y="7461339"/>
            <a:ext cx="34212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JESSIE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41394" y="11383449"/>
            <a:ext cx="34212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UTSAV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453583" y="3954052"/>
            <a:ext cx="34212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ALLISON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142163" y="8058931"/>
            <a:ext cx="34212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TIBIN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142163" y="12274669"/>
            <a:ext cx="34212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MAX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evron 13"/>
          <p:cNvSpPr/>
          <p:nvPr/>
        </p:nvSpPr>
        <p:spPr>
          <a:xfrm>
            <a:off x="18731707" y="4357634"/>
            <a:ext cx="18614738" cy="2650079"/>
          </a:xfrm>
          <a:prstGeom prst="chevron">
            <a:avLst/>
          </a:prstGeom>
          <a:solidFill>
            <a:srgbClr val="46C754"/>
          </a:solidFill>
          <a:ln>
            <a:solidFill>
              <a:srgbClr val="FFFFFF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114523" y="4357634"/>
            <a:ext cx="18617184" cy="2651760"/>
          </a:xfrm>
          <a:prstGeom prst="chevron">
            <a:avLst/>
          </a:prstGeom>
          <a:solidFill>
            <a:srgbClr val="46C754"/>
          </a:solidFill>
          <a:ln>
            <a:solidFill>
              <a:srgbClr val="FFFFFF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0"/>
            <a:ext cx="37463412" cy="4269522"/>
          </a:xfrm>
          <a:prstGeom prst="rect">
            <a:avLst/>
          </a:prstGeom>
          <a:solidFill>
            <a:srgbClr val="209C2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6070600" y="4612398"/>
            <a:ext cx="8204199" cy="2077008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ctr" anchorCtr="0">
            <a:noAutofit/>
          </a:bodyPr>
          <a:lstStyle/>
          <a:p>
            <a:pPr indent="-858443"/>
            <a:r>
              <a:rPr lang="en-US" sz="9600" b="1" dirty="0" smtClean="0">
                <a:solidFill>
                  <a:schemeClr val="bg1"/>
                </a:solidFill>
              </a:rPr>
              <a:t>OBJECTIVES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" y="7009394"/>
            <a:ext cx="18848674" cy="13880456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t" anchorCtr="0">
            <a:noAutofit/>
          </a:bodyPr>
          <a:lstStyle/>
          <a:p>
            <a:pPr marL="0" indent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6000" b="1" dirty="0" smtClean="0"/>
              <a:t>QUESTIONS</a:t>
            </a:r>
          </a:p>
          <a:p>
            <a:pPr marL="571500" indent="-571500" algn="just">
              <a:lnSpc>
                <a:spcPct val="200000"/>
              </a:lnSpc>
              <a:spcBef>
                <a:spcPts val="0"/>
              </a:spcBef>
            </a:pPr>
            <a:r>
              <a:rPr lang="en-US" sz="4800" dirty="0" smtClean="0"/>
              <a:t>Predicting </a:t>
            </a:r>
            <a:r>
              <a:rPr lang="en-US" sz="4800" dirty="0"/>
              <a:t>the number of electric vehicles on road in 2050</a:t>
            </a:r>
          </a:p>
          <a:p>
            <a:pPr marL="571500" indent="-571500" algn="just">
              <a:lnSpc>
                <a:spcPct val="200000"/>
              </a:lnSpc>
              <a:spcBef>
                <a:spcPts val="0"/>
              </a:spcBef>
            </a:pPr>
            <a:r>
              <a:rPr lang="en-US" sz="4800" dirty="0" smtClean="0"/>
              <a:t>Finding the relationship </a:t>
            </a:r>
            <a:r>
              <a:rPr lang="en-US" sz="4800" dirty="0"/>
              <a:t>between Oil Consumption and number of </a:t>
            </a:r>
            <a:r>
              <a:rPr lang="en-US" sz="4800" dirty="0" smtClean="0"/>
              <a:t>EVs</a:t>
            </a:r>
          </a:p>
          <a:p>
            <a:pPr marL="571500" indent="-571500" algn="just">
              <a:lnSpc>
                <a:spcPct val="200000"/>
              </a:lnSpc>
              <a:spcBef>
                <a:spcPts val="0"/>
              </a:spcBef>
            </a:pPr>
            <a:endParaRPr lang="en-US" sz="4400" dirty="0" smtClean="0"/>
          </a:p>
          <a:p>
            <a:pPr marL="0" indent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6000" b="1" dirty="0" smtClean="0"/>
              <a:t>GOALS</a:t>
            </a:r>
            <a:endParaRPr lang="en-US" sz="4400" dirty="0"/>
          </a:p>
          <a:p>
            <a:pPr marL="571500" indent="-571500" algn="just">
              <a:lnSpc>
                <a:spcPct val="200000"/>
              </a:lnSpc>
              <a:spcBef>
                <a:spcPts val="0"/>
              </a:spcBef>
            </a:pPr>
            <a:r>
              <a:rPr lang="en-US" sz="4800" dirty="0" smtClean="0"/>
              <a:t>Open model with flexible parameters</a:t>
            </a:r>
          </a:p>
          <a:p>
            <a:pPr marL="571500" indent="-571500" algn="just">
              <a:lnSpc>
                <a:spcPct val="200000"/>
              </a:lnSpc>
              <a:spcBef>
                <a:spcPts val="0"/>
              </a:spcBef>
            </a:pPr>
            <a:r>
              <a:rPr lang="en-US" sz="4800" dirty="0" smtClean="0"/>
              <a:t>Oil consumption should be directly linked with EV forecast</a:t>
            </a:r>
          </a:p>
          <a:p>
            <a:pPr marL="571500" indent="-571500" algn="just">
              <a:lnSpc>
                <a:spcPct val="200000"/>
              </a:lnSpc>
              <a:spcBef>
                <a:spcPts val="0"/>
              </a:spcBef>
            </a:pPr>
            <a:r>
              <a:rPr lang="en-US" sz="4800" dirty="0" smtClean="0"/>
              <a:t>Global forecast is for number of EV</a:t>
            </a:r>
          </a:p>
          <a:p>
            <a:pPr marL="571500" indent="-571500">
              <a:lnSpc>
                <a:spcPct val="200000"/>
              </a:lnSpc>
              <a:spcBef>
                <a:spcPts val="0"/>
              </a:spcBef>
            </a:pPr>
            <a:endParaRPr lang="en-US" sz="4400" dirty="0" smtClean="0"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4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4400" dirty="0"/>
          </a:p>
        </p:txBody>
      </p:sp>
      <p:sp>
        <p:nvSpPr>
          <p:cNvPr id="4" name="Shape 119"/>
          <p:cNvSpPr txBox="1">
            <a:spLocks/>
          </p:cNvSpPr>
          <p:nvPr/>
        </p:nvSpPr>
        <p:spPr>
          <a:xfrm>
            <a:off x="23901069" y="4740789"/>
            <a:ext cx="9372931" cy="1820470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7400"/>
            </a:lvl2pPr>
            <a:lvl3pPr lvl="2" indent="0">
              <a:spcBef>
                <a:spcPts val="0"/>
              </a:spcBef>
              <a:buNone/>
              <a:defRPr sz="7400"/>
            </a:lvl3pPr>
            <a:lvl4pPr lvl="3" indent="0">
              <a:spcBef>
                <a:spcPts val="0"/>
              </a:spcBef>
              <a:buNone/>
              <a:defRPr sz="7400"/>
            </a:lvl4pPr>
            <a:lvl5pPr lvl="4" indent="0">
              <a:spcBef>
                <a:spcPts val="0"/>
              </a:spcBef>
              <a:buNone/>
              <a:defRPr sz="7400"/>
            </a:lvl5pPr>
            <a:lvl6pPr lvl="5" indent="0">
              <a:spcBef>
                <a:spcPts val="0"/>
              </a:spcBef>
              <a:buNone/>
              <a:defRPr sz="7400"/>
            </a:lvl6pPr>
            <a:lvl7pPr lvl="6" indent="0">
              <a:spcBef>
                <a:spcPts val="0"/>
              </a:spcBef>
              <a:buNone/>
              <a:defRPr sz="7400"/>
            </a:lvl7pPr>
            <a:lvl8pPr lvl="7" indent="0">
              <a:spcBef>
                <a:spcPts val="0"/>
              </a:spcBef>
              <a:buNone/>
              <a:defRPr sz="7400"/>
            </a:lvl8pPr>
            <a:lvl9pPr lvl="8" indent="0">
              <a:spcBef>
                <a:spcPts val="0"/>
              </a:spcBef>
              <a:buNone/>
              <a:defRPr sz="7400"/>
            </a:lvl9pPr>
          </a:lstStyle>
          <a:p>
            <a:pPr indent="-858443"/>
            <a:r>
              <a:rPr lang="en-US" sz="9600" b="1" dirty="0" smtClean="0">
                <a:solidFill>
                  <a:schemeClr val="bg1"/>
                </a:solidFill>
              </a:rPr>
              <a:t>METHODOLOGY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5" name="Shape 120"/>
          <p:cNvSpPr txBox="1">
            <a:spLocks/>
          </p:cNvSpPr>
          <p:nvPr/>
        </p:nvSpPr>
        <p:spPr>
          <a:xfrm>
            <a:off x="18848674" y="7240003"/>
            <a:ext cx="18614739" cy="13766081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02362" marR="0" lvl="0" indent="-156080" algn="l" rtl="0">
              <a:lnSpc>
                <a:spcPct val="90000"/>
              </a:lnSpc>
              <a:spcBef>
                <a:spcPts val="307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07086" marR="0" lvl="1" indent="-23412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11810" marR="0" lvl="2" indent="-31216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16534" marR="0" lvl="3" indent="-35118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321259" marR="0" lvl="4" indent="-35118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725983" marR="0" lvl="5" indent="-35118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30707" marR="0" lvl="6" indent="-35118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535431" marR="0" lvl="7" indent="-35118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940155" marR="0" lvl="8" indent="-35118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85800" indent="-685800" algn="just">
              <a:lnSpc>
                <a:spcPct val="200000"/>
              </a:lnSpc>
            </a:pPr>
            <a:r>
              <a:rPr lang="en-US" sz="4800" dirty="0" smtClean="0"/>
              <a:t>Used historical data to plot our own curve</a:t>
            </a:r>
          </a:p>
          <a:p>
            <a:pPr marL="685800" indent="-685800" algn="just">
              <a:lnSpc>
                <a:spcPct val="200000"/>
              </a:lnSpc>
            </a:pPr>
            <a:r>
              <a:rPr lang="en-US" sz="4800" dirty="0" smtClean="0"/>
              <a:t>The curve was projected into the future to predict the EVs in 2050</a:t>
            </a:r>
          </a:p>
          <a:p>
            <a:pPr marL="685800" indent="-685800" algn="just">
              <a:lnSpc>
                <a:spcPct val="200000"/>
              </a:lnSpc>
            </a:pPr>
            <a:r>
              <a:rPr lang="en-US" sz="4800" dirty="0" smtClean="0"/>
              <a:t>Equation between EVs and oil consumption by vehicles was created</a:t>
            </a:r>
          </a:p>
          <a:p>
            <a:pPr marL="685800" indent="-685800" algn="just">
              <a:lnSpc>
                <a:spcPct val="200000"/>
              </a:lnSpc>
            </a:pPr>
            <a:r>
              <a:rPr lang="en-US" sz="4800" dirty="0" smtClean="0"/>
              <a:t>The impact of EVs on oil consumption was recognized and a graph was plotted for the same</a:t>
            </a:r>
          </a:p>
          <a:p>
            <a:pPr marL="685800" indent="-685800" algn="just">
              <a:lnSpc>
                <a:spcPct val="200000"/>
              </a:lnSpc>
            </a:pPr>
            <a:endParaRPr lang="en-US" sz="4800" dirty="0"/>
          </a:p>
        </p:txBody>
      </p:sp>
      <p:sp>
        <p:nvSpPr>
          <p:cNvPr id="8" name="Shape 107"/>
          <p:cNvSpPr txBox="1">
            <a:spLocks/>
          </p:cNvSpPr>
          <p:nvPr/>
        </p:nvSpPr>
        <p:spPr>
          <a:xfrm>
            <a:off x="6396766" y="552321"/>
            <a:ext cx="25944461" cy="1744777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7400"/>
            </a:lvl2pPr>
            <a:lvl3pPr lvl="2" indent="0">
              <a:spcBef>
                <a:spcPts val="0"/>
              </a:spcBef>
              <a:buNone/>
              <a:defRPr sz="7400"/>
            </a:lvl3pPr>
            <a:lvl4pPr lvl="3" indent="0">
              <a:spcBef>
                <a:spcPts val="0"/>
              </a:spcBef>
              <a:buNone/>
              <a:defRPr sz="7400"/>
            </a:lvl4pPr>
            <a:lvl5pPr lvl="4" indent="0">
              <a:spcBef>
                <a:spcPts val="0"/>
              </a:spcBef>
              <a:buNone/>
              <a:defRPr sz="7400"/>
            </a:lvl5pPr>
            <a:lvl6pPr lvl="5" indent="0">
              <a:spcBef>
                <a:spcPts val="0"/>
              </a:spcBef>
              <a:buNone/>
              <a:defRPr sz="7400"/>
            </a:lvl6pPr>
            <a:lvl7pPr lvl="6" indent="0">
              <a:spcBef>
                <a:spcPts val="0"/>
              </a:spcBef>
              <a:buNone/>
              <a:defRPr sz="7400"/>
            </a:lvl7pPr>
            <a:lvl8pPr lvl="7" indent="0">
              <a:spcBef>
                <a:spcPts val="0"/>
              </a:spcBef>
              <a:buNone/>
              <a:defRPr sz="7400"/>
            </a:lvl8pPr>
            <a:lvl9pPr lvl="8" indent="0">
              <a:spcBef>
                <a:spcPts val="0"/>
              </a:spcBef>
              <a:buNone/>
              <a:defRPr sz="7400"/>
            </a:lvl9pPr>
          </a:lstStyle>
          <a:p>
            <a:pPr indent="-1170603" algn="ctr"/>
            <a:r>
              <a:rPr lang="en-US" sz="7200" b="1" dirty="0" smtClean="0">
                <a:solidFill>
                  <a:schemeClr val="bg1"/>
                </a:solidFill>
              </a:rPr>
              <a:t>FIGHTING MONGOOSES</a:t>
            </a:r>
            <a:br>
              <a:rPr lang="en-US" sz="7200" b="1" dirty="0" smtClean="0">
                <a:solidFill>
                  <a:schemeClr val="bg1"/>
                </a:solidFill>
              </a:rPr>
            </a:br>
            <a:r>
              <a:rPr lang="en-US" sz="7200" b="1" dirty="0" smtClean="0">
                <a:solidFill>
                  <a:schemeClr val="bg1"/>
                </a:solidFill>
              </a:rPr>
              <a:t>PIONEER NATURAL RESOURCES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9" name="Shape 108"/>
          <p:cNvSpPr txBox="1">
            <a:spLocks/>
          </p:cNvSpPr>
          <p:nvPr/>
        </p:nvSpPr>
        <p:spPr>
          <a:xfrm>
            <a:off x="6396766" y="2424610"/>
            <a:ext cx="25944461" cy="1710661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02362" marR="0" lvl="0" indent="-156080" algn="l" rtl="0">
              <a:lnSpc>
                <a:spcPct val="90000"/>
              </a:lnSpc>
              <a:spcBef>
                <a:spcPts val="307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07086" marR="0" lvl="1" indent="-23412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11810" marR="0" lvl="2" indent="-31216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16534" marR="0" lvl="3" indent="-35118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321259" marR="0" lvl="4" indent="-35118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725983" marR="0" lvl="5" indent="-35118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30707" marR="0" lvl="6" indent="-35118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535431" marR="0" lvl="7" indent="-35118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940155" marR="0" lvl="8" indent="-35118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34121" indent="0" algn="ctr">
              <a:spcBef>
                <a:spcPts val="0"/>
              </a:spcBef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Allison Busa, Everardo Gonzalez, Utsav Gupta – Olin College of Engineering; Jessie Guo, Max Liu – Mount Holyoke College, Tibin Thomas – Northeastern University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22" name="Shape 17" descr="energylogofinal.png"/>
          <p:cNvPicPr preferRelativeResize="0"/>
          <p:nvPr/>
        </p:nvPicPr>
        <p:blipFill>
          <a:blip r:embed="rId3">
            <a:alphaModFix amt="63000"/>
          </a:blip>
          <a:stretch>
            <a:fillRect/>
          </a:stretch>
        </p:blipFill>
        <p:spPr>
          <a:xfrm>
            <a:off x="-1" y="525779"/>
            <a:ext cx="6396767" cy="293447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Action Button: Forward or Next 19">
            <a:hlinkClick r:id="" action="ppaction://hlinkshowjump?jump=nextslide" highlightClick="1"/>
          </p:cNvPr>
          <p:cNvSpPr/>
          <p:nvPr/>
        </p:nvSpPr>
        <p:spPr>
          <a:xfrm>
            <a:off x="36320413" y="2992272"/>
            <a:ext cx="1143000" cy="1143000"/>
          </a:xfrm>
          <a:prstGeom prst="actionButtonForwardNext">
            <a:avLst/>
          </a:prstGeom>
          <a:solidFill>
            <a:srgbClr val="209C27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ction Button: Back or Previous 17">
            <a:hlinkClick r:id="" action="ppaction://hlinkshowjump?jump=previousslide" highlightClick="1"/>
          </p:cNvPr>
          <p:cNvSpPr/>
          <p:nvPr/>
        </p:nvSpPr>
        <p:spPr>
          <a:xfrm>
            <a:off x="34890101" y="2992272"/>
            <a:ext cx="1363473" cy="1143000"/>
          </a:xfrm>
          <a:prstGeom prst="actionButtonBackPrevious">
            <a:avLst/>
          </a:prstGeom>
          <a:solidFill>
            <a:srgbClr val="209C27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1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37463412" cy="4269522"/>
          </a:xfrm>
          <a:prstGeom prst="rect">
            <a:avLst/>
          </a:prstGeom>
          <a:solidFill>
            <a:srgbClr val="209C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Shape 17" descr="energylogofinal.png"/>
          <p:cNvPicPr preferRelativeResize="0"/>
          <p:nvPr/>
        </p:nvPicPr>
        <p:blipFill>
          <a:blip r:embed="rId3">
            <a:alphaModFix amt="63000"/>
          </a:blip>
          <a:stretch>
            <a:fillRect/>
          </a:stretch>
        </p:blipFill>
        <p:spPr>
          <a:xfrm>
            <a:off x="-1" y="525779"/>
            <a:ext cx="6396767" cy="293447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Action Button: Forward or Next 19">
            <a:hlinkClick r:id="" action="ppaction://hlinkshowjump?jump=nextslide" highlightClick="1"/>
          </p:cNvPr>
          <p:cNvSpPr/>
          <p:nvPr/>
        </p:nvSpPr>
        <p:spPr>
          <a:xfrm>
            <a:off x="36320413" y="2992272"/>
            <a:ext cx="1143000" cy="1143000"/>
          </a:xfrm>
          <a:prstGeom prst="actionButtonForwardNext">
            <a:avLst/>
          </a:prstGeom>
          <a:solidFill>
            <a:srgbClr val="209C27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ction Button: Back or Previous 20">
            <a:hlinkClick r:id="" action="ppaction://hlinkshowjump?jump=previousslide" highlightClick="1"/>
          </p:cNvPr>
          <p:cNvSpPr/>
          <p:nvPr/>
        </p:nvSpPr>
        <p:spPr>
          <a:xfrm>
            <a:off x="34890101" y="2992272"/>
            <a:ext cx="1363473" cy="1143000"/>
          </a:xfrm>
          <a:prstGeom prst="actionButtonBackPrevious">
            <a:avLst/>
          </a:prstGeom>
          <a:solidFill>
            <a:srgbClr val="209C27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hape 108"/>
          <p:cNvSpPr txBox="1">
            <a:spLocks/>
          </p:cNvSpPr>
          <p:nvPr/>
        </p:nvSpPr>
        <p:spPr>
          <a:xfrm>
            <a:off x="6396766" y="2424610"/>
            <a:ext cx="25944461" cy="1710661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02362" marR="0" lvl="0" indent="-156080" algn="l" rtl="0">
              <a:lnSpc>
                <a:spcPct val="90000"/>
              </a:lnSpc>
              <a:spcBef>
                <a:spcPts val="307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07086" marR="0" lvl="1" indent="-23412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11810" marR="0" lvl="2" indent="-31216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16534" marR="0" lvl="3" indent="-35118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321259" marR="0" lvl="4" indent="-35118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725983" marR="0" lvl="5" indent="-35118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30707" marR="0" lvl="6" indent="-35118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535431" marR="0" lvl="7" indent="-35118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940155" marR="0" lvl="8" indent="-35118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34121" indent="0" algn="ctr">
              <a:spcBef>
                <a:spcPts val="0"/>
              </a:spcBef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Allison Busa, Everardo Gonzalez, Utsav Gupta – Olin College of Engineering; Jessie Guo, Max Liu – Mount Holyoke College, Tibin Thomas </a:t>
            </a:r>
            <a:r>
              <a:rPr lang="en-US" sz="5400" dirty="0">
                <a:solidFill>
                  <a:schemeClr val="bg1"/>
                </a:solidFill>
              </a:rPr>
              <a:t>– Northeastern University</a:t>
            </a:r>
          </a:p>
        </p:txBody>
      </p:sp>
      <p:sp>
        <p:nvSpPr>
          <p:cNvPr id="22" name="Shape 107"/>
          <p:cNvSpPr txBox="1">
            <a:spLocks/>
          </p:cNvSpPr>
          <p:nvPr/>
        </p:nvSpPr>
        <p:spPr>
          <a:xfrm>
            <a:off x="6396766" y="552321"/>
            <a:ext cx="25944461" cy="1744777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7400"/>
            </a:lvl2pPr>
            <a:lvl3pPr lvl="2" indent="0">
              <a:spcBef>
                <a:spcPts val="0"/>
              </a:spcBef>
              <a:buNone/>
              <a:defRPr sz="7400"/>
            </a:lvl3pPr>
            <a:lvl4pPr lvl="3" indent="0">
              <a:spcBef>
                <a:spcPts val="0"/>
              </a:spcBef>
              <a:buNone/>
              <a:defRPr sz="7400"/>
            </a:lvl4pPr>
            <a:lvl5pPr lvl="4" indent="0">
              <a:spcBef>
                <a:spcPts val="0"/>
              </a:spcBef>
              <a:buNone/>
              <a:defRPr sz="7400"/>
            </a:lvl5pPr>
            <a:lvl6pPr lvl="5" indent="0">
              <a:spcBef>
                <a:spcPts val="0"/>
              </a:spcBef>
              <a:buNone/>
              <a:defRPr sz="7400"/>
            </a:lvl6pPr>
            <a:lvl7pPr lvl="6" indent="0">
              <a:spcBef>
                <a:spcPts val="0"/>
              </a:spcBef>
              <a:buNone/>
              <a:defRPr sz="7400"/>
            </a:lvl7pPr>
            <a:lvl8pPr lvl="7" indent="0">
              <a:spcBef>
                <a:spcPts val="0"/>
              </a:spcBef>
              <a:buNone/>
              <a:defRPr sz="7400"/>
            </a:lvl8pPr>
            <a:lvl9pPr lvl="8" indent="0">
              <a:spcBef>
                <a:spcPts val="0"/>
              </a:spcBef>
              <a:buNone/>
              <a:defRPr sz="7400"/>
            </a:lvl9pPr>
          </a:lstStyle>
          <a:p>
            <a:pPr indent="-1170603" algn="ctr"/>
            <a:r>
              <a:rPr lang="en-US" sz="7200" b="1" dirty="0" smtClean="0">
                <a:solidFill>
                  <a:schemeClr val="bg1"/>
                </a:solidFill>
              </a:rPr>
              <a:t>FIGHTING MONGOOSES</a:t>
            </a:r>
            <a:br>
              <a:rPr lang="en-US" sz="7200" b="1" dirty="0" smtClean="0">
                <a:solidFill>
                  <a:schemeClr val="bg1"/>
                </a:solidFill>
              </a:rPr>
            </a:br>
            <a:r>
              <a:rPr lang="en-US" sz="7200" b="1" dirty="0" smtClean="0">
                <a:solidFill>
                  <a:schemeClr val="bg1"/>
                </a:solidFill>
              </a:rPr>
              <a:t>PIONEER NATURAL RESOURCES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67400" y="6402734"/>
            <a:ext cx="17983200" cy="1603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ANALYSIS</a:t>
            </a:r>
            <a:endParaRPr lang="en-US" b="1" dirty="0"/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sz="4800" dirty="0" smtClean="0"/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800" dirty="0" smtClean="0"/>
              <a:t>EV forecast for 2050 is 199.044 million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sz="4800" dirty="0" smtClean="0"/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800" dirty="0" smtClean="0"/>
              <a:t>Growth of EV result in a decline in oil consumption</a:t>
            </a:r>
          </a:p>
          <a:p>
            <a:pPr algn="just"/>
            <a:endParaRPr lang="en-US" sz="4400" dirty="0" smtClean="0"/>
          </a:p>
          <a:p>
            <a:pPr algn="ctr"/>
            <a:r>
              <a:rPr lang="en-US" b="1" dirty="0" smtClean="0"/>
              <a:t>SHORTCOMINGS</a:t>
            </a:r>
            <a:endParaRPr lang="en-US" sz="4800" b="1" dirty="0" smtClean="0"/>
          </a:p>
          <a:p>
            <a:pPr marL="685800" indent="-6858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800" dirty="0" smtClean="0"/>
              <a:t>Limited data available due to paywalls</a:t>
            </a:r>
          </a:p>
          <a:p>
            <a:pPr marL="685800" indent="-6858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800" dirty="0" smtClean="0"/>
              <a:t>Inflexible model, cannot adjust for changes in data</a:t>
            </a:r>
            <a:endParaRPr lang="en-US" sz="4800" dirty="0"/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sz="4400" dirty="0"/>
          </a:p>
          <a:p>
            <a:pPr algn="ctr"/>
            <a:r>
              <a:rPr lang="en-US" b="1" dirty="0"/>
              <a:t>WAYS TO IMPROVE</a:t>
            </a:r>
          </a:p>
          <a:p>
            <a:pPr marL="685800" indent="-6858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800" dirty="0" smtClean="0"/>
              <a:t>Reverse engineer the model to include the effects of various parameters</a:t>
            </a:r>
          </a:p>
          <a:p>
            <a:pPr algn="just">
              <a:lnSpc>
                <a:spcPct val="200000"/>
              </a:lnSpc>
            </a:pPr>
            <a:endParaRPr lang="en-US" sz="4800" dirty="0" smtClean="0"/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sz="48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269522"/>
            <a:ext cx="18759018" cy="2773920"/>
          </a:xfrm>
          <a:prstGeom prst="rect">
            <a:avLst/>
          </a:prstGeom>
        </p:spPr>
      </p:pic>
      <p:sp>
        <p:nvSpPr>
          <p:cNvPr id="30" name="Chevron 29"/>
          <p:cNvSpPr/>
          <p:nvPr/>
        </p:nvSpPr>
        <p:spPr>
          <a:xfrm>
            <a:off x="18731707" y="4325862"/>
            <a:ext cx="18614738" cy="2650079"/>
          </a:xfrm>
          <a:prstGeom prst="chevron">
            <a:avLst/>
          </a:prstGeom>
          <a:solidFill>
            <a:srgbClr val="46C754"/>
          </a:solidFill>
          <a:ln>
            <a:solidFill>
              <a:srgbClr val="FFFFFF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Shape 113"/>
          <p:cNvSpPr txBox="1">
            <a:spLocks noGrp="1"/>
          </p:cNvSpPr>
          <p:nvPr>
            <p:ph type="title"/>
          </p:nvPr>
        </p:nvSpPr>
        <p:spPr>
          <a:xfrm>
            <a:off x="7137400" y="4617978"/>
            <a:ext cx="8204199" cy="2077008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ctr" anchorCtr="0">
            <a:noAutofit/>
          </a:bodyPr>
          <a:lstStyle/>
          <a:p>
            <a:pPr indent="-858443"/>
            <a:r>
              <a:rPr lang="en-US" sz="9600" b="1" dirty="0" smtClean="0">
                <a:solidFill>
                  <a:schemeClr val="bg1"/>
                </a:solidFill>
              </a:rPr>
              <a:t>RESULTS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32" name="Shape 119"/>
          <p:cNvSpPr txBox="1">
            <a:spLocks/>
          </p:cNvSpPr>
          <p:nvPr/>
        </p:nvSpPr>
        <p:spPr>
          <a:xfrm>
            <a:off x="23901069" y="4740789"/>
            <a:ext cx="9372931" cy="1820470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7400"/>
            </a:lvl2pPr>
            <a:lvl3pPr lvl="2" indent="0">
              <a:spcBef>
                <a:spcPts val="0"/>
              </a:spcBef>
              <a:buNone/>
              <a:defRPr sz="7400"/>
            </a:lvl3pPr>
            <a:lvl4pPr lvl="3" indent="0">
              <a:spcBef>
                <a:spcPts val="0"/>
              </a:spcBef>
              <a:buNone/>
              <a:defRPr sz="7400"/>
            </a:lvl4pPr>
            <a:lvl5pPr lvl="4" indent="0">
              <a:spcBef>
                <a:spcPts val="0"/>
              </a:spcBef>
              <a:buNone/>
              <a:defRPr sz="7400"/>
            </a:lvl5pPr>
            <a:lvl6pPr lvl="5" indent="0">
              <a:spcBef>
                <a:spcPts val="0"/>
              </a:spcBef>
              <a:buNone/>
              <a:defRPr sz="7400"/>
            </a:lvl6pPr>
            <a:lvl7pPr lvl="6" indent="0">
              <a:spcBef>
                <a:spcPts val="0"/>
              </a:spcBef>
              <a:buNone/>
              <a:defRPr sz="7400"/>
            </a:lvl7pPr>
            <a:lvl8pPr lvl="7" indent="0">
              <a:spcBef>
                <a:spcPts val="0"/>
              </a:spcBef>
              <a:buNone/>
              <a:defRPr sz="7400"/>
            </a:lvl8pPr>
            <a:lvl9pPr lvl="8" indent="0">
              <a:spcBef>
                <a:spcPts val="0"/>
              </a:spcBef>
              <a:buNone/>
              <a:defRPr sz="7400"/>
            </a:lvl9pPr>
          </a:lstStyle>
          <a:p>
            <a:pPr indent="-858443"/>
            <a:r>
              <a:rPr lang="en-US" sz="9600" b="1" dirty="0" smtClean="0">
                <a:solidFill>
                  <a:schemeClr val="bg1"/>
                </a:solidFill>
              </a:rPr>
              <a:t>CONCLUSIONS</a:t>
            </a:r>
            <a:endParaRPr lang="en-US" sz="7200" b="1" dirty="0">
              <a:solidFill>
                <a:schemeClr val="bg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0" y="7043442"/>
            <a:ext cx="14802410" cy="73142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10" y="14238288"/>
            <a:ext cx="145542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ctrTitle"/>
          </p:nvPr>
        </p:nvSpPr>
        <p:spPr>
          <a:xfrm>
            <a:off x="4682927" y="1016000"/>
            <a:ext cx="28097560" cy="2705373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b" anchorCtr="0">
            <a:noAutofit/>
          </a:bodyPr>
          <a:lstStyle/>
          <a:p>
            <a:pPr indent="-1170603"/>
            <a:r>
              <a:rPr lang="en-US" dirty="0" smtClean="0">
                <a:solidFill>
                  <a:srgbClr val="FFFFFF"/>
                </a:solidFill>
              </a:rPr>
              <a:t>CITATIONS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Action Button: Back or Previous 2">
            <a:hlinkClick r:id="" action="ppaction://hlinkshowjump?jump=previousslide" highlightClick="1"/>
          </p:cNvPr>
          <p:cNvSpPr/>
          <p:nvPr/>
        </p:nvSpPr>
        <p:spPr>
          <a:xfrm>
            <a:off x="35892686" y="19796229"/>
            <a:ext cx="1363473" cy="1143000"/>
          </a:xfrm>
          <a:prstGeom prst="actionButtonBackPrevious">
            <a:avLst/>
          </a:prstGeom>
          <a:solidFill>
            <a:srgbClr val="209C27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52086" y="5003800"/>
            <a:ext cx="327406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US" sz="6000" dirty="0" smtClean="0">
                <a:solidFill>
                  <a:schemeClr val="bg1"/>
                </a:solidFill>
              </a:rPr>
              <a:t>Morgan Stanley Research, “On the Charge”, August 31, 2017, &lt;</a:t>
            </a:r>
            <a:r>
              <a:rPr lang="en-US" sz="6000" dirty="0" smtClean="0">
                <a:solidFill>
                  <a:schemeClr val="bg1"/>
                </a:solidFill>
                <a:hlinkClick r:id="rId4"/>
              </a:rPr>
              <a:t>https</a:t>
            </a:r>
            <a:r>
              <a:rPr lang="en-US" sz="6000" dirty="0">
                <a:solidFill>
                  <a:schemeClr val="bg1"/>
                </a:solidFill>
                <a:hlinkClick r:id="rId4"/>
              </a:rPr>
              <a:t>://</a:t>
            </a:r>
            <a:r>
              <a:rPr lang="en-US" sz="6000" dirty="0" smtClean="0">
                <a:solidFill>
                  <a:schemeClr val="bg1"/>
                </a:solidFill>
                <a:hlinkClick r:id="rId4"/>
              </a:rPr>
              <a:t>www.docdroid.net/A5uNOPX/on-the-charge.pdf#page=27</a:t>
            </a:r>
            <a:r>
              <a:rPr lang="en-US" sz="6000" dirty="0" smtClean="0">
                <a:solidFill>
                  <a:schemeClr val="bg1"/>
                </a:solidFill>
              </a:rPr>
              <a:t>&gt;</a:t>
            </a:r>
            <a:br>
              <a:rPr lang="en-US" sz="6000" dirty="0" smtClean="0">
                <a:solidFill>
                  <a:schemeClr val="bg1"/>
                </a:solidFill>
              </a:rPr>
            </a:br>
            <a:endParaRPr lang="en-US" sz="6000" dirty="0" smtClean="0">
              <a:solidFill>
                <a:schemeClr val="bg1"/>
              </a:solidFill>
            </a:endParaRPr>
          </a:p>
          <a:p>
            <a:pPr marL="1143000" indent="-1143000">
              <a:buFont typeface="+mj-lt"/>
              <a:buAutoNum type="arabicPeriod"/>
            </a:pPr>
            <a:r>
              <a:rPr lang="en-US" sz="6000" dirty="0" smtClean="0">
                <a:solidFill>
                  <a:schemeClr val="bg1"/>
                </a:solidFill>
              </a:rPr>
              <a:t>US Energy </a:t>
            </a:r>
            <a:r>
              <a:rPr lang="en-US" sz="6000" dirty="0">
                <a:solidFill>
                  <a:schemeClr val="bg1"/>
                </a:solidFill>
              </a:rPr>
              <a:t>Information Administration, </a:t>
            </a:r>
            <a:r>
              <a:rPr lang="en-US" sz="6000" dirty="0" smtClean="0">
                <a:solidFill>
                  <a:schemeClr val="bg1"/>
                </a:solidFill>
              </a:rPr>
              <a:t>“Annual Energy Review”, September 17, 2012, &lt;</a:t>
            </a:r>
            <a:r>
              <a:rPr lang="en-US" sz="6000" dirty="0" smtClean="0">
                <a:solidFill>
                  <a:schemeClr val="bg1"/>
                </a:solidFill>
                <a:hlinkClick r:id="rId5"/>
              </a:rPr>
              <a:t>https</a:t>
            </a:r>
            <a:r>
              <a:rPr lang="en-US" sz="6000" dirty="0">
                <a:solidFill>
                  <a:schemeClr val="bg1"/>
                </a:solidFill>
                <a:hlinkClick r:id="rId5"/>
              </a:rPr>
              <a:t>://</a:t>
            </a:r>
            <a:r>
              <a:rPr lang="en-US" sz="6000" dirty="0" smtClean="0">
                <a:solidFill>
                  <a:schemeClr val="bg1"/>
                </a:solidFill>
                <a:hlinkClick r:id="rId5"/>
              </a:rPr>
              <a:t>www.eia.gov/totalenergy/data/annual/showtext.php?t=pTB0208</a:t>
            </a:r>
            <a:r>
              <a:rPr lang="en-US" sz="6000" dirty="0" smtClean="0">
                <a:solidFill>
                  <a:schemeClr val="bg1"/>
                </a:solidFill>
              </a:rPr>
              <a:t>&gt;</a:t>
            </a:r>
          </a:p>
          <a:p>
            <a:endParaRPr lang="en-US" sz="6000" dirty="0"/>
          </a:p>
          <a:p>
            <a:endParaRPr lang="en-US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281</Words>
  <Application>Microsoft Office PowerPoint</Application>
  <PresentationFormat>Custom</PresentationFormat>
  <Paragraphs>48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FIGHTING MONGOOSES  PIONEER NATURAL RESOURCES</vt:lpstr>
      <vt:lpstr>OBJECTIVES</vt:lpstr>
      <vt:lpstr>RESULTS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comments (Remove slide)</dc:title>
  <dc:creator>Utsav Gupta</dc:creator>
  <cp:lastModifiedBy>Windows User</cp:lastModifiedBy>
  <cp:revision>28</cp:revision>
  <dcterms:modified xsi:type="dcterms:W3CDTF">2017-11-05T06:43:36Z</dcterms:modified>
</cp:coreProperties>
</file>