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6A8B0-31C9-42DA-996E-14BE3A3E6E85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C9651-E2F0-4123-8FC5-90D5EB595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391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6A8B0-31C9-42DA-996E-14BE3A3E6E85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C9651-E2F0-4123-8FC5-90D5EB595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042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6A8B0-31C9-42DA-996E-14BE3A3E6E85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C9651-E2F0-4123-8FC5-90D5EB595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160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6A8B0-31C9-42DA-996E-14BE3A3E6E85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C9651-E2F0-4123-8FC5-90D5EB595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496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6A8B0-31C9-42DA-996E-14BE3A3E6E85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C9651-E2F0-4123-8FC5-90D5EB595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098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6A8B0-31C9-42DA-996E-14BE3A3E6E85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C9651-E2F0-4123-8FC5-90D5EB595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00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6A8B0-31C9-42DA-996E-14BE3A3E6E85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C9651-E2F0-4123-8FC5-90D5EB595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852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6A8B0-31C9-42DA-996E-14BE3A3E6E85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C9651-E2F0-4123-8FC5-90D5EB595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476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6A8B0-31C9-42DA-996E-14BE3A3E6E85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C9651-E2F0-4123-8FC5-90D5EB595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807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6A8B0-31C9-42DA-996E-14BE3A3E6E85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C9651-E2F0-4123-8FC5-90D5EB595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62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6A8B0-31C9-42DA-996E-14BE3A3E6E85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C9651-E2F0-4123-8FC5-90D5EB595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327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26A8B0-31C9-42DA-996E-14BE3A3E6E85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CC9651-E2F0-4123-8FC5-90D5EB595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083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BAC and Food Model Comparison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Yes, we got this </a:t>
            </a:r>
            <a:r>
              <a:rPr lang="en-US" b="1" dirty="0" smtClean="0">
                <a:solidFill>
                  <a:srgbClr val="00FF0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Comic Sans MS" panose="030F0702030302020204" pitchFamily="66" charset="0"/>
              </a:rPr>
              <a:t>Allen Downey Approved</a:t>
            </a:r>
            <a:r>
              <a:rPr lang="en-US" b="1" dirty="0">
                <a:solidFill>
                  <a:srgbClr val="00FF0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Comic Sans MS" panose="030F0702030302020204" pitchFamily="66" charset="0"/>
              </a:rPr>
              <a:t>™</a:t>
            </a:r>
          </a:p>
        </p:txBody>
      </p:sp>
    </p:spTree>
    <p:extLst>
      <p:ext uri="{BB962C8B-B14F-4D97-AF65-F5344CB8AC3E}">
        <p14:creationId xmlns:p14="http://schemas.microsoft.com/office/powerpoint/2010/main" val="436406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smtClean="0"/>
              <a:t>Goals:</a:t>
            </a:r>
          </a:p>
          <a:p>
            <a:r>
              <a:rPr lang="en-US" dirty="0" smtClean="0"/>
              <a:t>Model food and alcohol consumption</a:t>
            </a:r>
          </a:p>
          <a:p>
            <a:r>
              <a:rPr lang="en-US" dirty="0" smtClean="0"/>
              <a:t>Use one-compartment model</a:t>
            </a:r>
            <a:r>
              <a:rPr lang="en-US" dirty="0"/>
              <a:t> </a:t>
            </a:r>
            <a:r>
              <a:rPr lang="en-US" dirty="0" smtClean="0"/>
              <a:t>as baseline</a:t>
            </a:r>
          </a:p>
          <a:p>
            <a:r>
              <a:rPr lang="en-US" dirty="0" smtClean="0"/>
              <a:t>Implement three-compartment model</a:t>
            </a:r>
          </a:p>
          <a:p>
            <a:pPr marL="0" indent="0">
              <a:buNone/>
            </a:pPr>
            <a:r>
              <a:rPr lang="en-US" b="1" dirty="0" smtClean="0"/>
              <a:t>Questions:</a:t>
            </a:r>
            <a:endParaRPr lang="en-US" b="1" dirty="0"/>
          </a:p>
          <a:p>
            <a:r>
              <a:rPr lang="en-US" dirty="0" smtClean="0"/>
              <a:t>How does eating impact theoretical Blood Alcohol Concentration (BAC)?</a:t>
            </a:r>
          </a:p>
          <a:p>
            <a:r>
              <a:rPr lang="en-US" dirty="0" smtClean="0"/>
              <a:t>How much food consumption “balances” </a:t>
            </a:r>
            <a:r>
              <a:rPr lang="en-US" i="1" dirty="0" smtClean="0"/>
              <a:t>n</a:t>
            </a:r>
            <a:r>
              <a:rPr lang="en-US" dirty="0" smtClean="0"/>
              <a:t> drinks?</a:t>
            </a:r>
          </a:p>
          <a:p>
            <a:r>
              <a:rPr lang="en-US" dirty="0" smtClean="0"/>
              <a:t>How do both models compare?</a:t>
            </a:r>
          </a:p>
        </p:txBody>
      </p:sp>
    </p:spTree>
    <p:extLst>
      <p:ext uri="{BB962C8B-B14F-4D97-AF65-F5344CB8AC3E}">
        <p14:creationId xmlns:p14="http://schemas.microsoft.com/office/powerpoint/2010/main" val="405483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88183" y="1978025"/>
            <a:ext cx="4897582" cy="2560724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Three-compartment Model</a:t>
            </a:r>
          </a:p>
          <a:p>
            <a:r>
              <a:rPr lang="en-US" dirty="0" smtClean="0"/>
              <a:t>Considers organs </a:t>
            </a:r>
          </a:p>
          <a:p>
            <a:r>
              <a:rPr lang="en-US" dirty="0" smtClean="0"/>
              <a:t>Weight gain happens over time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990601" y="1978025"/>
            <a:ext cx="4897582" cy="2452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 smtClean="0"/>
              <a:t>One-compartment Model</a:t>
            </a:r>
          </a:p>
          <a:p>
            <a:r>
              <a:rPr lang="en-US" dirty="0" smtClean="0"/>
              <a:t>“Bag of Blood”</a:t>
            </a:r>
          </a:p>
          <a:p>
            <a:r>
              <a:rPr lang="en-US" dirty="0" smtClean="0"/>
              <a:t>Instantaneous weight gain</a:t>
            </a:r>
          </a:p>
          <a:p>
            <a:r>
              <a:rPr lang="en-US" dirty="0" smtClean="0"/>
              <a:t>Absorption/Elimination functions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605549" y="4595062"/>
            <a:ext cx="1493519" cy="84789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Stomach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550035" y="4599622"/>
            <a:ext cx="1573877" cy="8433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Small Intestine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512530" y="4624559"/>
            <a:ext cx="1622369" cy="818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Lean Body Mass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6" idx="3"/>
            <a:endCxn id="7" idx="1"/>
          </p:cNvCxnSpPr>
          <p:nvPr/>
        </p:nvCxnSpPr>
        <p:spPr>
          <a:xfrm>
            <a:off x="7099068" y="5019011"/>
            <a:ext cx="450967" cy="2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3"/>
            <a:endCxn id="8" idx="1"/>
          </p:cNvCxnSpPr>
          <p:nvPr/>
        </p:nvCxnSpPr>
        <p:spPr>
          <a:xfrm>
            <a:off x="9123912" y="5021291"/>
            <a:ext cx="388618" cy="12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6" idx="0"/>
          </p:cNvCxnSpPr>
          <p:nvPr/>
        </p:nvCxnSpPr>
        <p:spPr>
          <a:xfrm>
            <a:off x="6352308" y="4064924"/>
            <a:ext cx="1" cy="53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5821679" y="3777587"/>
            <a:ext cx="1061257" cy="349134"/>
          </a:xfrm>
          <a:prstGeom prst="round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Intake</a:t>
            </a:r>
            <a:endParaRPr lang="en-US" dirty="0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10327869" y="5442959"/>
            <a:ext cx="1" cy="53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ounded Rectangle 43"/>
          <p:cNvSpPr/>
          <p:nvPr/>
        </p:nvSpPr>
        <p:spPr>
          <a:xfrm>
            <a:off x="9652807" y="5987845"/>
            <a:ext cx="1341814" cy="349134"/>
          </a:xfrm>
          <a:prstGeom prst="round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Elimination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987483" y="5408502"/>
            <a:ext cx="1928553" cy="95596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Bloodstream</a:t>
            </a:r>
            <a:endParaRPr lang="en-US" dirty="0"/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1877642" y="4825940"/>
            <a:ext cx="1" cy="53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1347013" y="4448650"/>
            <a:ext cx="1061257" cy="349134"/>
          </a:xfrm>
          <a:prstGeom prst="round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Intake</a:t>
            </a:r>
            <a:endParaRPr lang="en-US" dirty="0"/>
          </a:p>
        </p:txBody>
      </p:sp>
      <p:cxnSp>
        <p:nvCxnSpPr>
          <p:cNvPr id="51" name="Straight Arrow Connector 50"/>
          <p:cNvCxnSpPr/>
          <p:nvPr/>
        </p:nvCxnSpPr>
        <p:spPr>
          <a:xfrm flipV="1">
            <a:off x="2916036" y="5925770"/>
            <a:ext cx="613408" cy="12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51"/>
          <p:cNvSpPr/>
          <p:nvPr/>
        </p:nvSpPr>
        <p:spPr>
          <a:xfrm>
            <a:off x="3529444" y="5757638"/>
            <a:ext cx="1341814" cy="349134"/>
          </a:xfrm>
          <a:prstGeom prst="round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Elimination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910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8859"/>
            <a:ext cx="10515600" cy="1325563"/>
          </a:xfrm>
        </p:spPr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04421"/>
            <a:ext cx="10122260" cy="475152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150256" y="2063067"/>
            <a:ext cx="262682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accent1"/>
                </a:solidFill>
              </a:rPr>
              <a:t>-</a:t>
            </a:r>
            <a:r>
              <a:rPr lang="en-US" sz="3600" b="1" dirty="0" smtClean="0"/>
              <a:t> </a:t>
            </a:r>
            <a:r>
              <a:rPr lang="en-US" dirty="0" smtClean="0"/>
              <a:t>One-Compartment without eating</a:t>
            </a:r>
            <a:endParaRPr lang="en-US" sz="3600" b="1" dirty="0" smtClean="0"/>
          </a:p>
          <a:p>
            <a:r>
              <a:rPr lang="en-US" sz="3600" b="1" dirty="0" smtClean="0">
                <a:solidFill>
                  <a:schemeClr val="accent6"/>
                </a:solidFill>
              </a:rPr>
              <a:t>-</a:t>
            </a:r>
            <a:r>
              <a:rPr lang="en-US" sz="3600" b="1" dirty="0" smtClean="0"/>
              <a:t> </a:t>
            </a:r>
            <a:r>
              <a:rPr lang="en-US" dirty="0"/>
              <a:t>One-Compartment </a:t>
            </a:r>
            <a:r>
              <a:rPr lang="en-US" dirty="0" smtClean="0"/>
              <a:t>with </a:t>
            </a:r>
            <a:r>
              <a:rPr lang="en-US" dirty="0"/>
              <a:t>eating</a:t>
            </a:r>
            <a:endParaRPr lang="en-US" sz="3600" b="1" dirty="0" smtClean="0"/>
          </a:p>
          <a:p>
            <a:r>
              <a:rPr lang="en-US" sz="3600" b="1" dirty="0" smtClean="0">
                <a:solidFill>
                  <a:srgbClr val="FF0000"/>
                </a:solidFill>
              </a:rPr>
              <a:t>- </a:t>
            </a:r>
            <a:r>
              <a:rPr lang="en-US" dirty="0" smtClean="0"/>
              <a:t>Three-Compartment, without eating</a:t>
            </a:r>
            <a:endParaRPr lang="en-US" sz="3600" b="1" dirty="0" smtClean="0">
              <a:solidFill>
                <a:srgbClr val="FF0000"/>
              </a:solidFill>
            </a:endParaRPr>
          </a:p>
          <a:p>
            <a:r>
              <a:rPr lang="en-US" sz="3600" b="1" dirty="0" smtClean="0">
                <a:solidFill>
                  <a:srgbClr val="7030A0"/>
                </a:solidFill>
              </a:rPr>
              <a:t>-</a:t>
            </a:r>
            <a:r>
              <a:rPr lang="en-US" sz="3600" b="1" dirty="0" smtClean="0"/>
              <a:t> </a:t>
            </a:r>
            <a:r>
              <a:rPr lang="en-US" dirty="0" smtClean="0"/>
              <a:t>Three-Compartment, with eating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332567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rcRect l="12408" t="-1354" r="16811" b="1354"/>
          <a:stretch/>
        </p:blipFill>
        <p:spPr>
          <a:xfrm>
            <a:off x="474134" y="911753"/>
            <a:ext cx="10888133" cy="500062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7493000" y="1944638"/>
            <a:ext cx="386926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 </a:t>
            </a:r>
            <a:r>
              <a:rPr lang="en-US" sz="3600" b="1" dirty="0">
                <a:solidFill>
                  <a:schemeClr val="accent1"/>
                </a:solidFill>
              </a:rPr>
              <a:t>-</a:t>
            </a:r>
            <a:r>
              <a:rPr lang="en-US" dirty="0" smtClean="0"/>
              <a:t> </a:t>
            </a:r>
            <a:r>
              <a:rPr lang="en-US" sz="2400" dirty="0" smtClean="0"/>
              <a:t>Initial weight (70 kg)</a:t>
            </a:r>
          </a:p>
          <a:p>
            <a:r>
              <a:rPr lang="en-US" sz="2400" dirty="0"/>
              <a:t> </a:t>
            </a:r>
            <a:r>
              <a:rPr lang="en-US" sz="3600" b="1" dirty="0">
                <a:solidFill>
                  <a:srgbClr val="00B050"/>
                </a:solidFill>
              </a:rPr>
              <a:t>-</a:t>
            </a:r>
            <a:r>
              <a:rPr lang="en-US" sz="2400" dirty="0"/>
              <a:t> </a:t>
            </a:r>
            <a:r>
              <a:rPr lang="en-US" sz="2400" dirty="0" smtClean="0"/>
              <a:t>Initial weight + 5  (75 kg)</a:t>
            </a:r>
          </a:p>
          <a:p>
            <a:r>
              <a:rPr lang="en-US" sz="2400" dirty="0"/>
              <a:t> </a:t>
            </a:r>
            <a:r>
              <a:rPr lang="en-US" sz="3600" b="1" dirty="0">
                <a:solidFill>
                  <a:srgbClr val="C00000"/>
                </a:solidFill>
              </a:rPr>
              <a:t>-</a:t>
            </a:r>
            <a:r>
              <a:rPr lang="en-US" sz="2400" dirty="0"/>
              <a:t> </a:t>
            </a:r>
            <a:r>
              <a:rPr lang="en-US" sz="2400" dirty="0" smtClean="0"/>
              <a:t>Initial </a:t>
            </a:r>
            <a:r>
              <a:rPr lang="en-US" sz="2400" dirty="0"/>
              <a:t>weight + </a:t>
            </a:r>
            <a:r>
              <a:rPr lang="en-US" sz="2400" dirty="0" smtClean="0"/>
              <a:t>10  (80 </a:t>
            </a:r>
            <a:r>
              <a:rPr lang="en-US" sz="2400" dirty="0"/>
              <a:t>kg</a:t>
            </a:r>
            <a:r>
              <a:rPr lang="en-US" sz="2400" dirty="0" smtClean="0"/>
              <a:t>)</a:t>
            </a:r>
          </a:p>
          <a:p>
            <a:r>
              <a:rPr lang="en-US" sz="2400" dirty="0"/>
              <a:t> </a:t>
            </a:r>
            <a:r>
              <a:rPr lang="en-US" sz="3600" b="1" dirty="0">
                <a:solidFill>
                  <a:srgbClr val="7030A0"/>
                </a:solidFill>
              </a:rPr>
              <a:t>-</a:t>
            </a:r>
            <a:r>
              <a:rPr lang="en-US" sz="2400" dirty="0"/>
              <a:t> </a:t>
            </a:r>
            <a:r>
              <a:rPr lang="en-US" sz="2400" dirty="0" smtClean="0"/>
              <a:t>Initial </a:t>
            </a:r>
            <a:r>
              <a:rPr lang="en-US" sz="2400" dirty="0"/>
              <a:t>weight + </a:t>
            </a:r>
            <a:r>
              <a:rPr lang="en-US" sz="2400" dirty="0" smtClean="0"/>
              <a:t>15  (85 </a:t>
            </a:r>
            <a:r>
              <a:rPr lang="en-US" sz="2400" dirty="0"/>
              <a:t>kg</a:t>
            </a:r>
            <a:r>
              <a:rPr lang="en-US" sz="2400" dirty="0" smtClean="0"/>
              <a:t>)</a:t>
            </a:r>
          </a:p>
          <a:p>
            <a:r>
              <a:rPr lang="en-US" sz="2400" dirty="0"/>
              <a:t> </a:t>
            </a:r>
            <a:r>
              <a:rPr lang="en-US" sz="3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-</a:t>
            </a:r>
            <a:r>
              <a:rPr lang="en-US" sz="2400" dirty="0"/>
              <a:t> </a:t>
            </a:r>
            <a:r>
              <a:rPr lang="en-US" sz="2400" dirty="0" smtClean="0"/>
              <a:t>Initial </a:t>
            </a:r>
            <a:r>
              <a:rPr lang="en-US" sz="2400" dirty="0"/>
              <a:t>weight + </a:t>
            </a:r>
            <a:r>
              <a:rPr lang="en-US" sz="2400" dirty="0" smtClean="0"/>
              <a:t>20  (90 </a:t>
            </a:r>
            <a:r>
              <a:rPr lang="en-US" sz="2400" dirty="0"/>
              <a:t>kg</a:t>
            </a:r>
            <a:r>
              <a:rPr lang="en-US" sz="2400" dirty="0" smtClean="0"/>
              <a:t>)</a:t>
            </a:r>
          </a:p>
          <a:p>
            <a:r>
              <a:rPr lang="en-US" sz="2400" dirty="0"/>
              <a:t> </a:t>
            </a:r>
            <a:r>
              <a:rPr lang="en-US" sz="3600" b="1" dirty="0">
                <a:solidFill>
                  <a:schemeClr val="accent1"/>
                </a:solidFill>
              </a:rPr>
              <a:t>-</a:t>
            </a:r>
            <a:r>
              <a:rPr lang="en-US" sz="2400" dirty="0"/>
              <a:t> </a:t>
            </a:r>
            <a:r>
              <a:rPr lang="en-US" sz="2400" dirty="0" smtClean="0"/>
              <a:t>Initial weight + 25 (95 kg)</a:t>
            </a:r>
          </a:p>
        </p:txBody>
      </p:sp>
    </p:spTree>
    <p:extLst>
      <p:ext uri="{BB962C8B-B14F-4D97-AF65-F5344CB8AC3E}">
        <p14:creationId xmlns:p14="http://schemas.microsoft.com/office/powerpoint/2010/main" val="723538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Interpretation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Eating decreases theoretical BAC significantly</a:t>
            </a:r>
          </a:p>
          <a:p>
            <a:r>
              <a:rPr lang="en-US" dirty="0" smtClean="0"/>
              <a:t>According to the one compartment model, gain in 2.6 kg decreases BAC by one shot (15 g of pure ethanol)</a:t>
            </a:r>
          </a:p>
          <a:p>
            <a:r>
              <a:rPr lang="en-US" dirty="0" smtClean="0"/>
              <a:t>Three-compartment model is far more comprehensive but more finicky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9954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1352</TotalTime>
  <Words>207</Words>
  <Application>Microsoft Office PowerPoint</Application>
  <PresentationFormat>Widescreen</PresentationFormat>
  <Paragraphs>42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Comic Sans MS</vt:lpstr>
      <vt:lpstr>Office Theme</vt:lpstr>
      <vt:lpstr>BAC and Food Model Comparison</vt:lpstr>
      <vt:lpstr>Question</vt:lpstr>
      <vt:lpstr>Methodology</vt:lpstr>
      <vt:lpstr>Results</vt:lpstr>
      <vt:lpstr>PowerPoint Presentation</vt:lpstr>
      <vt:lpstr>Interpretation</vt:lpstr>
    </vt:vector>
  </TitlesOfParts>
  <Company>Olin College of Engineering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 and Food Model Comparison</dc:title>
  <dc:creator>Anusha Datar</dc:creator>
  <cp:lastModifiedBy>Utsav Gupta</cp:lastModifiedBy>
  <cp:revision>16</cp:revision>
  <dcterms:created xsi:type="dcterms:W3CDTF">2017-10-27T02:19:02Z</dcterms:created>
  <dcterms:modified xsi:type="dcterms:W3CDTF">2017-10-29T22:00:54Z</dcterms:modified>
</cp:coreProperties>
</file>