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97" r:id="rId12"/>
    <p:sldId id="298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2" r:id="rId22"/>
    <p:sldId id="286" r:id="rId23"/>
    <p:sldId id="258" r:id="rId24"/>
    <p:sldId id="287" r:id="rId25"/>
    <p:sldId id="260" r:id="rId26"/>
    <p:sldId id="261" r:id="rId27"/>
    <p:sldId id="288" r:id="rId28"/>
    <p:sldId id="289" r:id="rId29"/>
    <p:sldId id="290" r:id="rId30"/>
    <p:sldId id="291" r:id="rId31"/>
    <p:sldId id="292" r:id="rId32"/>
    <p:sldId id="270" r:id="rId33"/>
    <p:sldId id="293" r:id="rId34"/>
    <p:sldId id="294" r:id="rId35"/>
    <p:sldId id="295" r:id="rId36"/>
    <p:sldId id="296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Untitled Section" id="{5539D18B-50C6-43E3-A125-062BBDB41703}">
          <p14:sldIdLst>
            <p14:sldId id="256"/>
            <p14:sldId id="271"/>
            <p14:sldId id="257"/>
            <p14:sldId id="259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86"/>
            <p14:sldId id="258"/>
            <p14:sldId id="287"/>
            <p14:sldId id="260"/>
            <p14:sldId id="261"/>
            <p14:sldId id="288"/>
            <p14:sldId id="289"/>
            <p14:sldId id="290"/>
            <p14:sldId id="291"/>
            <p14:sldId id="292"/>
            <p14:sldId id="270"/>
            <p14:sldId id="293"/>
            <p14:sldId id="294"/>
            <p14:sldId id="295"/>
            <p14:sldId id="296"/>
            <p14:sldId id="27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D4834F-63C8-418E-8CF9-819A92D6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24263F2-E1EF-4F77-962D-2F463120F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D9C19F-3310-4909-9E33-437A960B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4AEBCA-9D7A-4BA1-963A-9D5A6874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F4A75C-3284-4B7D-BB21-3FE107B9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391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D35B73-59D0-40EC-AA54-3A0C66CB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C1C2AC6-8110-4B5A-91E7-91BD63DE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01A505-42E3-4DB8-A176-69CE28C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0BC2D1-FD95-4823-A847-6802A197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2746D-DE78-44AA-92E9-60EB9573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60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BE0730-7648-4FE7-9002-D48F7D7F2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80A261-B989-4003-A329-7AFAE1506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6605EE-0117-4BA6-BD95-A32E4A0B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70271B-241F-4217-B8C9-F9D488C7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40E331-B8E4-46BF-B5FF-E78777F8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42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030941-2141-44A7-A609-A103477D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7FBDD8-48EA-4244-A7F1-BE532DFE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BB6B77-7B57-427D-B743-18910B79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01030D-136A-4E26-9A20-3DBBCDF2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611EFB-E206-42A3-9A1F-37B1C21B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408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D48B83-A6B3-4B8D-A98A-21A1B83F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BC5B4F-537F-4E60-B508-87ADF1FFB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49BAC0-07BF-4F78-8D23-C966A5B8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17E5F5-C4B8-4436-B20E-61789D88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A408E3-3446-4610-8C28-898F75A9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303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57F521-1A80-4F99-A537-069CA931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7C4F5D-2375-4994-805F-83A629149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3CAB12-E297-4F23-8740-FFDF9DB53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7D3174-29B5-4AC6-9726-CEE82461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99ED39-2B32-4787-BFF3-C441379E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F0CF66-6FC2-40F1-A112-F58DEB4D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781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656819-C781-49FA-BB88-340D57DB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D35D5-1246-4540-8C9E-121DF7F7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5C35D3-DA53-4332-86CC-ADCD7652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2602CC6-07F9-4EAB-A907-027A777CB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85D8E05-5E7E-4A12-B8CF-76DC5C70B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3857DF1-2B76-4A56-A74E-45B58BF3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B409A8B-4D2A-437D-8115-50FFEF7B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C1DA5C6-DDC6-4037-BEA0-635B6639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46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9A7E2-2B5C-4872-9B68-C513099F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A02986A-EA72-4518-8529-2C91D9ED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3E935B-A2CA-4601-A2DD-D1EF8DBA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F37081F-8980-45DF-AF19-429E8AF9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052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0744732-A516-4ACC-B32A-20C0E247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B14D07-FB3A-4AC9-8DB5-379C5F24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E1CF72C-958C-4837-B4AD-A719AE5A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081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39230B-2E53-4488-9FB7-E52E8A97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DD2D21-7913-4A75-8DBA-6CFAC9FC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A9ED5B-DBEA-43C3-98AF-AB71A4EFE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C36C53-1BD1-46E2-9CB4-5460AC5A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1F2D64-AF0E-47CD-99FE-0AA4F3CC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AD4524-5C9E-402B-BD28-B4EAA9D9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666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BC1788-E130-4E9E-B203-D0168664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542D8D4-0060-4836-B904-F3934AD9F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DD1445-8412-4DD1-8180-5ED08FD7B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411E3C-43E9-409F-A2BB-AD3B4BC6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E571CF-0FC5-4771-A7CA-52D6E1F7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D4135C-9E0F-475D-A520-95854E3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346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3B4DE28-B8A8-4E2E-B960-3E36CDD3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8D32A3-A323-4118-AAB6-B96418BF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87F0D8-C137-462B-BF36-2D39EB9A1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2D06-0314-4F30-BECF-333C088CA33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CCB42F-D05C-410E-8DED-D3C643385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47F24C-0193-487E-BEA7-4FFCC6FF7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CE8F-7FEE-4659-8A4F-6D7CEEE8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006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196ED-DD5E-4CD2-884B-3A35E16E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79" y="497305"/>
            <a:ext cx="9914021" cy="1850784"/>
          </a:xfrm>
        </p:spPr>
        <p:txBody>
          <a:bodyPr/>
          <a:lstStyle/>
          <a:p>
            <a:r>
              <a:rPr lang="en-US" b="1" dirty="0"/>
              <a:t>Home Credit Default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4E603-9000-4FC5-B59B-B1C328785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671" y="4409850"/>
            <a:ext cx="4188178" cy="2280356"/>
          </a:xfrm>
        </p:spPr>
        <p:txBody>
          <a:bodyPr/>
          <a:lstStyle/>
          <a:p>
            <a:pPr algn="l"/>
            <a:r>
              <a:rPr lang="en-US" dirty="0"/>
              <a:t>Shashank Mittal</a:t>
            </a:r>
          </a:p>
          <a:p>
            <a:pPr algn="l"/>
            <a:r>
              <a:rPr lang="en-US" dirty="0"/>
              <a:t>Raja Rajeshwari </a:t>
            </a:r>
            <a:r>
              <a:rPr lang="en-US" dirty="0" err="1"/>
              <a:t>Premkumar</a:t>
            </a:r>
            <a:endParaRPr lang="en-US" dirty="0"/>
          </a:p>
          <a:p>
            <a:pPr algn="l"/>
            <a:r>
              <a:rPr lang="en-US" dirty="0"/>
              <a:t>Utsav Patel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95851FC-B022-4B6C-8133-A05114626DE2}"/>
              </a:ext>
            </a:extLst>
          </p:cNvPr>
          <p:cNvSpPr txBox="1"/>
          <p:nvPr/>
        </p:nvSpPr>
        <p:spPr>
          <a:xfrm>
            <a:off x="7394222" y="4206711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Professor Gregory Rawlins</a:t>
            </a:r>
          </a:p>
        </p:txBody>
      </p:sp>
    </p:spTree>
    <p:extLst>
      <p:ext uri="{BB962C8B-B14F-4D97-AF65-F5344CB8AC3E}">
        <p14:creationId xmlns="" xmlns:p14="http://schemas.microsoft.com/office/powerpoint/2010/main" val="24748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FA4EA9-0028-4BFD-9337-E7573A5F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23A5433-5D98-4974-B6AB-2D9EB5DB40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4" y="173181"/>
            <a:ext cx="6608617" cy="6511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0518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059598-8449-4A51-85DE-D53CA85B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482"/>
            <a:ext cx="9144000" cy="762881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DA7AFE-49AE-4B2D-9302-FC0C711DC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067" y="1186216"/>
            <a:ext cx="9144000" cy="947384"/>
          </a:xfrm>
        </p:spPr>
        <p:txBody>
          <a:bodyPr/>
          <a:lstStyle/>
          <a:p>
            <a:r>
              <a:rPr lang="en-US" dirty="0"/>
              <a:t>1st Method-</a:t>
            </a:r>
          </a:p>
          <a:p>
            <a:r>
              <a:rPr lang="en-US" dirty="0"/>
              <a:t>Replaced every missing cell with -999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CB935CE-BEC6-41FB-BFDA-BC146409C7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0" y="2415171"/>
            <a:ext cx="5495847" cy="396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0D5266-B358-45C2-9625-70B4910CBD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70" y="2553997"/>
            <a:ext cx="6180486" cy="3522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82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="" xmlns:a16="http://schemas.microsoft.com/office/drawing/2014/main" id="{A9F529C3-C941-49FD-8C67-82F134F64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="" xmlns:a16="http://schemas.microsoft.com/office/drawing/2014/main" id="{20586029-32A0-47E5-9AEC-AE3ABA6B9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7121E21-ACB4-4B71-9BE2-D6A18FB647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524001"/>
            <a:ext cx="5294716" cy="3413994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="" xmlns:a16="http://schemas.microsoft.com/office/drawing/2014/main" id="{8C730EAB-A532-4295-A302-FB4B90DB9F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27317E7-4B03-4388-B4C2-8B8F0D4335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11111"/>
            <a:ext cx="5294715" cy="35665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32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4F7637A-51A1-4139-9C4D-C11B9AC10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0" y="643467"/>
            <a:ext cx="9564060" cy="55710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22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C867B4F-D49D-4846-9BDE-C0B3FB035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4474" b="73677"/>
          <a:stretch>
            <a:fillRect/>
          </a:stretch>
        </p:blipFill>
        <p:spPr>
          <a:xfrm>
            <a:off x="230819" y="272299"/>
            <a:ext cx="3645801" cy="1519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CF89605-4759-43BB-B1FC-D82F99DEE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57" y="329467"/>
            <a:ext cx="3727725" cy="1665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B5CE413-8954-49D4-938B-AC68F455FC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75" y="138545"/>
            <a:ext cx="3852907" cy="1662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6B465D5-67E4-4449-AD33-DE0EB22B39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812884"/>
            <a:ext cx="3228290" cy="1241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F5652ED-64D1-441E-BA8B-2253C3F190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120540"/>
            <a:ext cx="3225770" cy="120265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5A17FC0-D416-4C8B-A9E6-5924D352B9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A589D4-DDA2-4CA9-9ACA-F9BFB81F0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4967035" cy="171089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Replaced every missing cell with -999 with aggregation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982DC870-E8E5-4050-B10C-CC24FC67E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FF76A74F-C283-4DED-BD4D-086753B7CB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3B2791FB-B2F7-4BBE-B8D8-74C37FF9E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9891B5DE-6811-4844-BB18-472A3F360E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77A9CA3A-7216-41E0-B3CD-058077FD39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237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0CB8F23-F542-47FF-839B-31F959F3DF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485048"/>
            <a:ext cx="3228294" cy="1311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462112D-53D7-40A4-90D7-CFD5DB66C3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505008"/>
            <a:ext cx="3251032" cy="12302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2E2FD7B-CB83-4B2F-8E1A-A6EF694ED0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36" y="465949"/>
            <a:ext cx="3520438" cy="1308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8402F6-D6AB-4B05-8EE2-B2DAD51B51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802987"/>
            <a:ext cx="3228290" cy="126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5803544-0EDA-44E0-BAF5-3BE8A042C6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095897"/>
            <a:ext cx="3225770" cy="125194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5A17FC0-D416-4C8B-A9E6-5924D352B9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4BCC4-6FBA-4708-A7EC-6B14B46F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6465287" cy="2309364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Mean Mode approach 1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982DC870-E8E5-4050-B10C-CC24FC67E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F76A74F-C283-4DED-BD4D-086753B7CB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B2791FB-B2F7-4BBE-B8D8-74C37FF9E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9891B5DE-6811-4844-BB18-472A3F360E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77A9CA3A-7216-41E0-B3CD-058077FD39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22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F0424F2-4EFB-4656-89E2-F46A2233C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474202"/>
            <a:ext cx="3228294" cy="133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8B0CFC9-A720-46FD-A056-A26F2577A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513716"/>
            <a:ext cx="3251032" cy="1212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2C9CE91-AF0F-4EFB-BB14-36FF5D0649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36" y="466978"/>
            <a:ext cx="3520438" cy="1306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5F682A2-8A98-4C98-A5FC-7531667670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778315"/>
            <a:ext cx="3228290" cy="1310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82C3A80-3E08-4003-B4A2-1F468BCE10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094355"/>
            <a:ext cx="3225770" cy="12550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5A17FC0-D416-4C8B-A9E6-5924D352B9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AFA54D-E945-410A-8833-F6A24174D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6465287" cy="2309364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Mean Mode Approach part 1 with aggregation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982DC870-E8E5-4050-B10C-CC24FC67E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FF76A74F-C283-4DED-BD4D-086753B7CB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3B2791FB-B2F7-4BBE-B8D8-74C37FF9E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9891B5DE-6811-4844-BB18-472A3F360E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77A9CA3A-7216-41E0-B3CD-058077FD39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06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813B684-CB75-407B-9F56-0064FCAA8C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509678"/>
            <a:ext cx="3228294" cy="1261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72D503B-44DE-4BA1-87E1-0E302585F3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498315"/>
            <a:ext cx="3251032" cy="1243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E6ECCD0-182C-41DA-AE19-4F2327A9A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36" y="454488"/>
            <a:ext cx="3520438" cy="1331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6B69182-5FC3-471E-BE2E-3CFDB98644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805509"/>
            <a:ext cx="3228290" cy="1256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BD1B083-E298-45F1-9D86-6B341F2CC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103847"/>
            <a:ext cx="3225770" cy="12360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5A17FC0-D416-4C8B-A9E6-5924D352B9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65AC68-66AD-47B7-80CC-05DE2217D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6465287" cy="2309364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Mean mode approach part2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982DC870-E8E5-4050-B10C-CC24FC67E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FF76A74F-C283-4DED-BD4D-086753B7CB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3B2791FB-B2F7-4BBE-B8D8-74C37FF9E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9891B5DE-6811-4844-BB18-472A3F360E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77A9CA3A-7216-41E0-B3CD-058077FD39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321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ACC7BC-5443-40E8-82A7-921F3DD4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286" y="481264"/>
            <a:ext cx="3702251" cy="3907856"/>
          </a:xfrm>
        </p:spPr>
        <p:txBody>
          <a:bodyPr>
            <a:normAutofit/>
          </a:bodyPr>
          <a:lstStyle/>
          <a:p>
            <a:pPr algn="l"/>
            <a:r>
              <a:rPr lang="en-US"/>
              <a:t>Imbalance over sampling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9584E7D4-A2F5-41A9-A4AE-B84BD1346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912531D6-F318-49BD-859A-0B2B715948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5CA327B-4F44-41FC-9626-CD0F8FA079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2" y="1253791"/>
            <a:ext cx="2890705" cy="135165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C3A78525-353D-47EB-B839-E380DBD7DE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7D02675-90C0-4121-954B-4A9D6A928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27" y="1184313"/>
            <a:ext cx="2885492" cy="149060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6436C932-B8B8-4A70-8A0D-1A4AD0A9F2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7BAB57C-2D32-4E83-87B6-31EC8EDBC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10" y="3844212"/>
            <a:ext cx="3237722" cy="2064776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02AD82C0-24F3-4083-849D-D281174AF2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BEC760C0-2D8A-4DE5-9990-FA96D59E53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135D20-6C3D-43F2-A761-F4202327C3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0" y="4235788"/>
            <a:ext cx="3009606" cy="1534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97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7DA2E5-F28D-457E-9419-FF9A951E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Imbalance under sampling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9584E7D4-A2F5-41A9-A4AE-B84BD1346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912531D6-F318-49BD-859A-0B2B715948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30EF304-0319-41B2-A168-942933646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2" y="932873"/>
            <a:ext cx="2923447" cy="205047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C3A78525-353D-47EB-B839-E380DBD7DE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96475EF-DF49-4617-B457-290A6AEC6E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27" y="877455"/>
            <a:ext cx="2885492" cy="186330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436C932-B8B8-4A70-8A0D-1A4AD0A9F2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E8624AA-7568-47ED-ACC8-60A76F376B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64" y="3796147"/>
            <a:ext cx="3124815" cy="1923518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02AD82C0-24F3-4083-849D-D281174AF2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BEC760C0-2D8A-4DE5-9990-FA96D59E53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6B19BE9-07B6-4E63-8281-D951F7CAC9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1" y="3851565"/>
            <a:ext cx="3170700" cy="1802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31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8364" y="1533236"/>
            <a:ext cx="5643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Imbalance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Anomalies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Categorical features encoding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Missing values imputation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Normalization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dirty="0"/>
              <a:t>Aggregation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F1A87-C013-416A-82F1-3BEEF6C0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Imbalance smote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584E7D4-A2F5-41A9-A4AE-B84BD1346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323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12531D6-F318-49BD-859A-0B2B715948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1D60FD7-206E-4AFC-8051-1F1A2BB37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2" y="1224859"/>
            <a:ext cx="2890705" cy="1409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3A78525-353D-47EB-B839-E380DBD7DE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2AE7400-7357-4161-9F1F-5178103F5B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27" y="1135773"/>
            <a:ext cx="2885492" cy="158768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436C932-B8B8-4A70-8A0D-1A4AD0A9F2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993CD0-CEF8-4943-A0F6-16A445C4A1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01" y="3980873"/>
            <a:ext cx="2895918" cy="188421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02AD82C0-24F3-4083-849D-D281174AF2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rgbClr val="323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BEC760C0-2D8A-4DE5-9990-FA96D59E53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ABD6CF0-92D1-4818-BF2D-1882933A0C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5" y="4148068"/>
            <a:ext cx="3079102" cy="1674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5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F1A87-C013-416A-82F1-3BEEF6C0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Imbalance Cost based approach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584E7D4-A2F5-41A9-A4AE-B84BD1346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323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02AD82C0-24F3-4083-849D-D281174AF2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rgbClr val="323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2132"/>
          <a:stretch>
            <a:fillRect/>
          </a:stretch>
        </p:blipFill>
        <p:spPr bwMode="auto">
          <a:xfrm>
            <a:off x="134649" y="4456544"/>
            <a:ext cx="4023444" cy="228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09" y="143597"/>
            <a:ext cx="3688645" cy="21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2254" y="2325910"/>
            <a:ext cx="3695242" cy="20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45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AC694F-9195-4833-A634-3AF7F75D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66492C-5805-47F0-A4BE-D2C4C64C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</a:t>
            </a:r>
            <a:r>
              <a:rPr lang="en-US" b="1" dirty="0" err="1"/>
              <a:t>XGBoost</a:t>
            </a:r>
            <a:r>
              <a:rPr lang="en-US" b="1" dirty="0"/>
              <a:t>?</a:t>
            </a:r>
          </a:p>
          <a:p>
            <a:pPr lvl="1"/>
            <a:r>
              <a:rPr lang="en-US" sz="2800" b="1" dirty="0"/>
              <a:t>Regularization</a:t>
            </a:r>
            <a:r>
              <a:rPr lang="en-US" sz="2800" dirty="0"/>
              <a:t> </a:t>
            </a:r>
          </a:p>
          <a:p>
            <a:pPr lvl="1"/>
            <a:r>
              <a:rPr lang="en-US" sz="2800" b="1" dirty="0"/>
              <a:t>Parallel Processing</a:t>
            </a:r>
            <a:r>
              <a:rPr lang="en-US" sz="2800" dirty="0"/>
              <a:t> </a:t>
            </a:r>
          </a:p>
          <a:p>
            <a:pPr lvl="1"/>
            <a:r>
              <a:rPr lang="en-US" sz="2800" b="1" dirty="0"/>
              <a:t>High Flexibility</a:t>
            </a:r>
            <a:r>
              <a:rPr lang="en-US" sz="2800" dirty="0"/>
              <a:t> </a:t>
            </a:r>
          </a:p>
          <a:p>
            <a:pPr lvl="1"/>
            <a:r>
              <a:rPr lang="en-US" sz="2800" b="1" dirty="0"/>
              <a:t>Handling Missing Values</a:t>
            </a:r>
            <a:r>
              <a:rPr lang="en-US" sz="2800" dirty="0"/>
              <a:t> </a:t>
            </a:r>
          </a:p>
          <a:p>
            <a:pPr lvl="1"/>
            <a:r>
              <a:rPr lang="en-US" sz="2800" b="1" dirty="0"/>
              <a:t>Tree Pruning</a:t>
            </a:r>
            <a:r>
              <a:rPr lang="en-US" sz="2800" dirty="0"/>
              <a:t> </a:t>
            </a:r>
          </a:p>
          <a:p>
            <a:pPr lvl="1"/>
            <a:r>
              <a:rPr lang="en-US" sz="2800" b="1" dirty="0"/>
              <a:t>Built In Cross Validation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5421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3E85E4-079A-4708-ACB3-97B7FFAD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tried for </a:t>
            </a:r>
            <a:r>
              <a:rPr lang="en-US" b="1" dirty="0" err="1"/>
              <a:t>XGBoost</a:t>
            </a:r>
            <a:r>
              <a:rPr lang="en-US" b="1" dirty="0"/>
              <a:t>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B3CEAB-03C3-43A9-8282-6EE44ABB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1411704"/>
            <a:ext cx="11614484" cy="522972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b="1" dirty="0" err="1"/>
              <a:t>XGBoost</a:t>
            </a:r>
            <a:r>
              <a:rPr lang="en-US" b="1" dirty="0"/>
              <a:t> model on application_train.csv</a:t>
            </a:r>
          </a:p>
          <a:p>
            <a:pPr lvl="1"/>
            <a:r>
              <a:rPr lang="en-US" dirty="0"/>
              <a:t>Manual feature engineering </a:t>
            </a:r>
          </a:p>
          <a:p>
            <a:pPr lvl="1"/>
            <a:r>
              <a:rPr lang="en-US" dirty="0"/>
              <a:t>Parameter Tuning</a:t>
            </a:r>
          </a:p>
          <a:p>
            <a:pPr lvl="1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8C5A16-0268-4A52-8F65-F99A27594B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54" y="2021305"/>
            <a:ext cx="6242834" cy="4290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783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432D68-66E2-4B2C-B539-327EA9223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079705" cy="68580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b="1" dirty="0" err="1"/>
              <a:t>XGBoost</a:t>
            </a:r>
            <a:r>
              <a:rPr lang="en-US" b="1" dirty="0"/>
              <a:t> model on application_train.csv + Dropping top 15 missing columns</a:t>
            </a:r>
          </a:p>
          <a:p>
            <a:pPr lvl="1"/>
            <a:r>
              <a:rPr lang="en-US" dirty="0"/>
              <a:t>Manual feature engineering </a:t>
            </a:r>
          </a:p>
          <a:p>
            <a:pPr lvl="1"/>
            <a:r>
              <a:rPr lang="en-US" dirty="0"/>
              <a:t>Parameter Tuning</a:t>
            </a:r>
          </a:p>
          <a:p>
            <a:pPr lvl="1"/>
            <a:r>
              <a:rPr lang="en-US" dirty="0"/>
              <a:t>Dropping Most 15 missing columns in efficient manner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BC9F86-5331-4200-8092-975E94758B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077" y="1636296"/>
            <a:ext cx="7264618" cy="502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893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5291F-93B3-4C0A-9512-A272F8E2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5" y="0"/>
            <a:ext cx="12079705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XGBoost</a:t>
            </a:r>
            <a:r>
              <a:rPr lang="en-US" b="1" dirty="0"/>
              <a:t> on application_train_imputed.csv:</a:t>
            </a:r>
          </a:p>
          <a:p>
            <a:pPr lvl="1"/>
            <a:r>
              <a:rPr lang="en-US" dirty="0"/>
              <a:t>application_train_imputed.csv had no null values</a:t>
            </a:r>
          </a:p>
          <a:p>
            <a:pPr lvl="1"/>
            <a:r>
              <a:rPr lang="en-US" dirty="0"/>
              <a:t>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57B6160-9E83-4519-BCE7-B06717848A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48" y="1136014"/>
            <a:ext cx="8935452" cy="5601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943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D6A066-B6DD-493C-998E-A1177212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XGBoost</a:t>
            </a:r>
            <a:r>
              <a:rPr lang="en-US" b="1" dirty="0"/>
              <a:t> on application_train_imputed.csv + SMOTE:</a:t>
            </a:r>
          </a:p>
          <a:p>
            <a:pPr lvl="1"/>
            <a:r>
              <a:rPr lang="en-US" dirty="0"/>
              <a:t>SMOTE is a technique used to oversample the data label that is very few. We tried to oversample the data label that is much less </a:t>
            </a:r>
            <a:r>
              <a:rPr lang="en-US" dirty="0" err="1"/>
              <a:t>ie</a:t>
            </a:r>
            <a:r>
              <a:rPr lang="en-US" dirty="0"/>
              <a:t>. People who will default.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7B03398-ED4A-4927-9E0A-204BB2207C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53" y="1347537"/>
            <a:ext cx="9047747" cy="5510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0852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D35AAEA-FC40-4480-91D8-E7A84D2F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rmAutofit/>
          </a:bodyPr>
          <a:lstStyle/>
          <a:p>
            <a:r>
              <a:rPr lang="en-US" sz="3200" b="1" dirty="0"/>
              <a:t>5.XGBOOST on all 7 tables combined (FINALHOMECREDIT.csv):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77DDC2-AD5E-496E-A9D3-3021E01C1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95" y="1119773"/>
            <a:ext cx="4279231" cy="4351338"/>
          </a:xfrm>
        </p:spPr>
        <p:txBody>
          <a:bodyPr/>
          <a:lstStyle/>
          <a:p>
            <a:pPr algn="just"/>
            <a:r>
              <a:rPr lang="en-US" dirty="0"/>
              <a:t>The data file that we prepared by combining all 7 tables was used here. It was having shape of (307507,798). This data file was providing test </a:t>
            </a:r>
            <a:r>
              <a:rPr lang="en-US" b="1" dirty="0"/>
              <a:t>AUC of 0.7817</a:t>
            </a:r>
          </a:p>
          <a:p>
            <a:r>
              <a:rPr lang="en-US" dirty="0"/>
              <a:t>detected almost </a:t>
            </a:r>
            <a:r>
              <a:rPr lang="en-US" b="1" dirty="0"/>
              <a:t>1600 defaulters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161850E-9CF4-4734-8E4E-FBBB9A8D6D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D28D828-6D32-434E-BEC7-350ECE4B9E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91" y="834189"/>
            <a:ext cx="7511713" cy="6023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9184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14F6D3-9984-4B5D-91D5-FC41F3F9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b="1" dirty="0"/>
              <a:t>What Worked?</a:t>
            </a:r>
          </a:p>
          <a:p>
            <a:pPr lvl="2"/>
            <a:r>
              <a:rPr lang="en-US" sz="2800" dirty="0"/>
              <a:t>Using FINALHOMECREDIT.csv  table worked for us as it was made up with all 7 tables.  What didn’t work?</a:t>
            </a:r>
          </a:p>
          <a:p>
            <a:pPr lvl="1"/>
            <a:r>
              <a:rPr lang="en-US" sz="2800" b="1" dirty="0"/>
              <a:t>What did not work?</a:t>
            </a:r>
          </a:p>
          <a:p>
            <a:pPr lvl="2"/>
            <a:r>
              <a:rPr lang="en-US" sz="2800" dirty="0"/>
              <a:t>SMOTE</a:t>
            </a:r>
          </a:p>
          <a:p>
            <a:pPr lvl="2" algn="just"/>
            <a:r>
              <a:rPr lang="en-US" sz="2800" dirty="0"/>
              <a:t>Compared to SMOTE-results : detecting almost 71% of people who will default, the results of </a:t>
            </a:r>
            <a:r>
              <a:rPr lang="en-US" sz="2800" dirty="0" err="1"/>
              <a:t>XGBoost</a:t>
            </a:r>
            <a:r>
              <a:rPr lang="en-US" sz="2800" dirty="0"/>
              <a:t> in 5</a:t>
            </a:r>
            <a:r>
              <a:rPr lang="en-US" sz="2800" baseline="30000" dirty="0"/>
              <a:t>th</a:t>
            </a:r>
            <a:r>
              <a:rPr lang="en-US" sz="2800" dirty="0"/>
              <a:t> model (on FINALHOMECREDIT.csv) is a lot better which is just detecting 30% of people who are defaulters because SMOTE misclassifies 34% of </a:t>
            </a:r>
            <a:r>
              <a:rPr lang="en-US" sz="2800" dirty="0" err="1"/>
              <a:t>nondefaulters</a:t>
            </a:r>
            <a:r>
              <a:rPr lang="en-US" sz="2800" dirty="0"/>
              <a:t> (19000 people), while our 5</a:t>
            </a:r>
            <a:r>
              <a:rPr lang="en-US" sz="2800" baseline="30000" dirty="0"/>
              <a:t>th</a:t>
            </a:r>
            <a:r>
              <a:rPr lang="en-US" sz="2800" dirty="0"/>
              <a:t> model misclassifies only 5%(3,000) of people who are </a:t>
            </a:r>
            <a:r>
              <a:rPr lang="en-US" sz="2800" dirty="0" err="1"/>
              <a:t>nondefaulters</a:t>
            </a:r>
            <a:r>
              <a:rPr lang="en-US" sz="2800" dirty="0"/>
              <a:t>. </a:t>
            </a:r>
          </a:p>
          <a:p>
            <a:pPr lvl="1"/>
            <a:r>
              <a:rPr lang="en-US" sz="2800" b="1" dirty="0"/>
              <a:t>What could be done in future?</a:t>
            </a:r>
          </a:p>
          <a:p>
            <a:pPr lvl="2"/>
            <a:r>
              <a:rPr lang="en-US" sz="2800" dirty="0"/>
              <a:t>Neural Networks and  </a:t>
            </a:r>
            <a:r>
              <a:rPr lang="en-US" sz="2800" dirty="0" err="1"/>
              <a:t>CatBoost</a:t>
            </a:r>
            <a:endParaRPr lang="en-US" sz="2800" dirty="0"/>
          </a:p>
          <a:p>
            <a:pPr lvl="2"/>
            <a:r>
              <a:rPr lang="en-US" sz="2800" dirty="0" err="1"/>
              <a:t>Ensembling</a:t>
            </a:r>
            <a:r>
              <a:rPr lang="en-US" sz="2800" dirty="0"/>
              <a:t> of </a:t>
            </a:r>
            <a:r>
              <a:rPr lang="en-US" sz="2800" dirty="0" err="1"/>
              <a:t>XGBoost</a:t>
            </a:r>
            <a:r>
              <a:rPr lang="en-US" sz="2800" dirty="0"/>
              <a:t>, </a:t>
            </a:r>
            <a:r>
              <a:rPr lang="en-US" sz="2800" dirty="0" err="1"/>
              <a:t>LightGbm</a:t>
            </a:r>
            <a:r>
              <a:rPr lang="en-US" sz="2800" dirty="0"/>
              <a:t> and Neural Networks</a:t>
            </a:r>
          </a:p>
          <a:p>
            <a:pPr lvl="2"/>
            <a:r>
              <a:rPr lang="en-US" sz="2800" dirty="0"/>
              <a:t>Powerful GPU – Better Parameter Tuning</a:t>
            </a:r>
          </a:p>
          <a:p>
            <a:pPr marL="914400" lvl="2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0656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D82410-C184-4584-AB0A-7A85E317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r>
              <a:rPr lang="en-US" dirty="0"/>
              <a:t> Classifier: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1480B7-1611-4125-BF70-ED7DC511C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203158"/>
            <a:ext cx="11225463" cy="487680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LightGbm</a:t>
            </a:r>
            <a:r>
              <a:rPr lang="en-US" dirty="0"/>
              <a:t>?</a:t>
            </a:r>
          </a:p>
          <a:p>
            <a:pPr lvl="1"/>
            <a:r>
              <a:rPr lang="en-US" sz="2800" dirty="0"/>
              <a:t>Light GBM </a:t>
            </a:r>
            <a:r>
              <a:rPr lang="en-US" sz="2800" b="1" dirty="0"/>
              <a:t>grows tree vertically</a:t>
            </a:r>
            <a:r>
              <a:rPr lang="en-US" sz="2800" dirty="0"/>
              <a:t>- grows leaf wise instead of level wise</a:t>
            </a:r>
          </a:p>
          <a:p>
            <a:pPr lvl="1"/>
            <a:r>
              <a:rPr lang="en-US" sz="2800" dirty="0"/>
              <a:t>When growing the same leaf, </a:t>
            </a:r>
            <a:r>
              <a:rPr lang="en-US" sz="2800" b="1" dirty="0"/>
              <a:t>Leaf-wise algorithm can reduce more loss than a level-wise algorithm</a:t>
            </a:r>
            <a:r>
              <a:rPr lang="en-US" sz="2800" dirty="0"/>
              <a:t>.	</a:t>
            </a:r>
          </a:p>
          <a:p>
            <a:pPr lvl="1" algn="just"/>
            <a:r>
              <a:rPr lang="en-US" sz="2800" dirty="0"/>
              <a:t>We preferred </a:t>
            </a:r>
            <a:r>
              <a:rPr lang="en-US" sz="2800" dirty="0" err="1"/>
              <a:t>LightGBm</a:t>
            </a:r>
            <a:r>
              <a:rPr lang="en-US" sz="2800" dirty="0"/>
              <a:t> to run because: </a:t>
            </a:r>
          </a:p>
          <a:p>
            <a:pPr lvl="2"/>
            <a:r>
              <a:rPr lang="en-US" sz="2800" dirty="0"/>
              <a:t>Works well on Large size of data</a:t>
            </a:r>
          </a:p>
          <a:p>
            <a:pPr lvl="2"/>
            <a:r>
              <a:rPr lang="en-US" sz="2800" dirty="0"/>
              <a:t>Lower memory to run  </a:t>
            </a:r>
          </a:p>
          <a:p>
            <a:pPr lvl="2"/>
            <a:r>
              <a:rPr lang="en-US" sz="2800" dirty="0" err="1"/>
              <a:t>LightGbm</a:t>
            </a:r>
            <a:r>
              <a:rPr lang="en-US" sz="2800" dirty="0"/>
              <a:t> supports GPU Learning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4026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4FD808-FA4E-454A-A134-EE610E41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en-US" dirty="0"/>
              <a:t>Imputation Method used: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54383B-429C-488E-BBFA-7BFA499E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267326"/>
            <a:ext cx="11999495" cy="5454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Our approach for Imputing values in </a:t>
            </a:r>
            <a:r>
              <a:rPr lang="en-US" sz="2000" dirty="0" err="1"/>
              <a:t>app_train</a:t>
            </a:r>
            <a:r>
              <a:rPr lang="en-US" sz="2000" dirty="0"/>
              <a:t> goes this way:</a:t>
            </a:r>
          </a:p>
          <a:p>
            <a:pPr marL="0" indent="0">
              <a:buNone/>
            </a:pPr>
            <a:r>
              <a:rPr lang="en-US" sz="2000" dirty="0"/>
              <a:t>     Total cols : 122</a:t>
            </a:r>
          </a:p>
          <a:p>
            <a:pPr marL="0" indent="0">
              <a:buNone/>
            </a:pPr>
            <a:r>
              <a:rPr lang="en-US" sz="2000" dirty="0"/>
              <a:t>	76 columns were having min 0 and max 1 (these were mixed of type float and int )</a:t>
            </a:r>
          </a:p>
          <a:p>
            <a:pPr marL="457200" lvl="1" indent="0">
              <a:buNone/>
            </a:pPr>
            <a:r>
              <a:rPr lang="en-US" sz="2000" dirty="0"/>
              <a:t>	used </a:t>
            </a:r>
            <a:r>
              <a:rPr lang="en-US" sz="2000" b="1" dirty="0"/>
              <a:t>Mode Imputation</a:t>
            </a:r>
          </a:p>
          <a:p>
            <a:pPr marL="0" indent="0">
              <a:buNone/>
            </a:pPr>
            <a:r>
              <a:rPr lang="en-US" sz="2000" dirty="0"/>
              <a:t>	Rest 46 columns:</a:t>
            </a:r>
          </a:p>
          <a:p>
            <a:pPr marL="0" indent="0">
              <a:buNone/>
            </a:pPr>
            <a:r>
              <a:rPr lang="en-US" sz="2000" dirty="0"/>
              <a:t>		16 categorical: 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b="1" dirty="0"/>
              <a:t>No</a:t>
            </a:r>
            <a:r>
              <a:rPr lang="en-US" sz="2000" dirty="0"/>
              <a:t> Missing values, directly did </a:t>
            </a:r>
            <a:r>
              <a:rPr lang="en-US" sz="2000" dirty="0" err="1"/>
              <a:t>pd.get_dummies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	30 continuous:</a:t>
            </a:r>
          </a:p>
          <a:p>
            <a:pPr marL="0" indent="0">
              <a:buNone/>
            </a:pPr>
            <a:r>
              <a:rPr lang="en-US" sz="2000" dirty="0"/>
              <a:t>			Type:1 continuous values with digits after decimal point and widely distributed</a:t>
            </a:r>
          </a:p>
          <a:p>
            <a:pPr marL="0" indent="0">
              <a:buNone/>
            </a:pPr>
            <a:r>
              <a:rPr lang="en-US" sz="2000" dirty="0"/>
              <a:t>				Did </a:t>
            </a:r>
            <a:r>
              <a:rPr lang="en-US" sz="2000" b="1" dirty="0"/>
              <a:t>Mean</a:t>
            </a:r>
            <a:r>
              <a:rPr lang="en-US" sz="2000" dirty="0"/>
              <a:t> </a:t>
            </a:r>
            <a:r>
              <a:rPr lang="en-US" sz="2000" b="1" dirty="0"/>
              <a:t>Imputation</a:t>
            </a:r>
          </a:p>
          <a:p>
            <a:pPr marL="0" indent="0">
              <a:buNone/>
            </a:pPr>
            <a:r>
              <a:rPr lang="en-US" sz="2000" dirty="0"/>
              <a:t>			Type:2 Values in some range (1,2...NA,...21),(1,2,3....NA.10). </a:t>
            </a:r>
          </a:p>
          <a:p>
            <a:pPr marL="0" indent="0">
              <a:buNone/>
            </a:pPr>
            <a:r>
              <a:rPr lang="en-US" sz="2000" dirty="0"/>
              <a:t>				Treated them as classes and did </a:t>
            </a:r>
            <a:r>
              <a:rPr lang="en-US" sz="2000" b="1" dirty="0"/>
              <a:t>Mode Imputation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87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C87E7B-078D-44AB-8739-60C75E0B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What all we tried for </a:t>
            </a:r>
            <a:r>
              <a:rPr lang="en-US" sz="3200" b="1" dirty="0" err="1"/>
              <a:t>LightGbm</a:t>
            </a:r>
            <a:r>
              <a:rPr lang="en-US" sz="3200" b="1" dirty="0"/>
              <a:t>?</a:t>
            </a:r>
            <a:br>
              <a:rPr lang="en-US" sz="3200" b="1" dirty="0"/>
            </a:br>
            <a:r>
              <a:rPr lang="en-US" b="1" dirty="0"/>
              <a:t>1. </a:t>
            </a:r>
            <a:r>
              <a:rPr lang="en-US" b="1" dirty="0" err="1"/>
              <a:t>LightGbm</a:t>
            </a:r>
            <a:r>
              <a:rPr lang="en-US" b="1" dirty="0"/>
              <a:t> on application_train_imputed.csv file: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C247E6A-D518-47DD-98E7-DF3819576A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8" y="866274"/>
            <a:ext cx="8021052" cy="5991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9965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F485DE-392B-4CCF-A9DB-7D283262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2. </a:t>
            </a:r>
            <a:r>
              <a:rPr lang="en-US" sz="3200" b="1" dirty="0" err="1"/>
              <a:t>LightGbm</a:t>
            </a:r>
            <a:r>
              <a:rPr lang="en-US" sz="3200" b="1" dirty="0"/>
              <a:t> on application_train_imputed.csv file + SMOTE: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</a:p>
          <a:p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6716CC8-B07A-4AD8-87BA-3A2E1955CE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06" y="609600"/>
            <a:ext cx="9127958" cy="606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005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E76EE8-DBE4-423F-884C-0F3566E5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LightGbm</a:t>
            </a:r>
            <a:r>
              <a:rPr lang="en-US" b="1" dirty="0"/>
              <a:t> on all 7 table combined file (FINALHOMECREDIT.csv):</a:t>
            </a:r>
          </a:p>
          <a:p>
            <a:pPr lvl="1"/>
            <a:r>
              <a:rPr lang="en-US" dirty="0"/>
              <a:t>The data file that we prepared by combining all 7 tables was used here. It was having shape of (307507,798).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E02DE3-83EC-4A14-BC5C-43FF085A9A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5" y="930442"/>
            <a:ext cx="8935452" cy="5927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04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0F6F50-B63B-4F85-9437-261A6C2A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4.LightGbm on all 7 tables combined file + parameter tuning:</a:t>
            </a:r>
          </a:p>
          <a:p>
            <a:pPr lvl="1"/>
            <a:r>
              <a:rPr lang="en-US" dirty="0"/>
              <a:t>K Fold CV for a shape of almost 300000. </a:t>
            </a:r>
          </a:p>
          <a:p>
            <a:pPr lvl="1"/>
            <a:r>
              <a:rPr lang="en-US" dirty="0"/>
              <a:t>estimators -10000 </a:t>
            </a:r>
          </a:p>
          <a:p>
            <a:pPr lvl="1"/>
            <a:r>
              <a:rPr lang="en-US" dirty="0"/>
              <a:t>AUC metric of 0.7861 which was a lot better than other models that we performed.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89F7151-DDE1-462E-B38E-A3DF21160E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663" y="1892968"/>
            <a:ext cx="10122569" cy="45880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36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ECD883-C44F-41F6-9D8B-AB3871E0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599FF96-8A8A-4E94-B30A-F2BF8C4398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8337"/>
            <a:ext cx="12031579" cy="6364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534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2AB273-ECA5-4984-82DD-ADEB9C52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DC5C072-8E4A-4EE8-A274-13F0C4FE54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8" y="365124"/>
            <a:ext cx="9897979" cy="649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2032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3B21B2-4C60-47A3-803A-97CCF39E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8764"/>
            <a:ext cx="12192000" cy="5999018"/>
          </a:xfrm>
        </p:spPr>
        <p:txBody>
          <a:bodyPr>
            <a:normAutofit/>
          </a:bodyPr>
          <a:lstStyle/>
          <a:p>
            <a:r>
              <a:rPr lang="en-US" b="1" dirty="0"/>
              <a:t>What Worked?</a:t>
            </a:r>
          </a:p>
          <a:p>
            <a:pPr lvl="1"/>
            <a:r>
              <a:rPr lang="en-US" dirty="0"/>
              <a:t>Not misclassifying the </a:t>
            </a:r>
            <a:r>
              <a:rPr lang="en-US" dirty="0" err="1"/>
              <a:t>nondefaulters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AUC metric for 4</a:t>
            </a:r>
            <a:r>
              <a:rPr lang="en-US" baseline="30000" dirty="0"/>
              <a:t>th</a:t>
            </a:r>
            <a:r>
              <a:rPr lang="en-US" dirty="0"/>
              <a:t> model was the best one and it worked well. We received a metric of 0.7886 while Kaggle top scorer got 0.80.</a:t>
            </a:r>
          </a:p>
          <a:p>
            <a:r>
              <a:rPr lang="en-US" b="1" dirty="0"/>
              <a:t>What did not work?</a:t>
            </a:r>
          </a:p>
          <a:p>
            <a:pPr lvl="1"/>
            <a:r>
              <a:rPr lang="en-US" dirty="0"/>
              <a:t>SMOTE</a:t>
            </a:r>
          </a:p>
          <a:p>
            <a:pPr lvl="1"/>
            <a:r>
              <a:rPr lang="en-US" dirty="0"/>
              <a:t>The results that we achieve with SMOTE are really bad in both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LightGbm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Detecting the number of more.</a:t>
            </a:r>
          </a:p>
          <a:p>
            <a:r>
              <a:rPr lang="en-US" b="1" dirty="0"/>
              <a:t>What could be done in future?</a:t>
            </a:r>
          </a:p>
          <a:p>
            <a:pPr lvl="1"/>
            <a:r>
              <a:rPr lang="en-US" dirty="0"/>
              <a:t>Ensemble Modeling of multiple </a:t>
            </a:r>
            <a:r>
              <a:rPr lang="en-US" dirty="0" err="1"/>
              <a:t>LightGbm’s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Ensemble of </a:t>
            </a:r>
            <a:r>
              <a:rPr lang="en-US" dirty="0" err="1"/>
              <a:t>LightGbm</a:t>
            </a:r>
            <a:r>
              <a:rPr lang="en-US" dirty="0"/>
              <a:t> with other models.</a:t>
            </a:r>
          </a:p>
          <a:p>
            <a:pPr lvl="1"/>
            <a:r>
              <a:rPr lang="en-US" dirty="0"/>
              <a:t>More parameter tuning with the model building phase.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92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927" y="3071379"/>
            <a:ext cx="4572001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99D48-9DE8-449A-8168-CD49A7F4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	Approach to combine all 7 tables :</a:t>
            </a:r>
            <a:br>
              <a:rPr lang="en-US" b="1" dirty="0"/>
            </a:br>
            <a:r>
              <a:rPr lang="en-US" b="1" dirty="0"/>
              <a:t>Major Issue?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6D96AAB-6154-4136-A75A-916BE1899B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4" y="1690689"/>
            <a:ext cx="8354290" cy="5014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2193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B86464-48C9-48A7-87A4-E5B60476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US" b="1" dirty="0"/>
              <a:t>Adding useful features</a:t>
            </a:r>
          </a:p>
          <a:p>
            <a:pPr lvl="1"/>
            <a:r>
              <a:rPr lang="en-US" b="1" dirty="0"/>
              <a:t>Self created Features landed up in top 50 features of total 798 features.</a:t>
            </a:r>
          </a:p>
          <a:p>
            <a:r>
              <a:rPr lang="en-US" b="1" dirty="0"/>
              <a:t>Using Mean for person’s entries:</a:t>
            </a:r>
          </a:p>
          <a:p>
            <a:pPr lvl="1"/>
            <a:r>
              <a:rPr lang="en-US" dirty="0"/>
              <a:t>grouping by SK_ID_BUREAU and then found mean and entered as a column in separate </a:t>
            </a:r>
            <a:r>
              <a:rPr lang="en-US" dirty="0" err="1"/>
              <a:t>dataframe</a:t>
            </a:r>
            <a:r>
              <a:rPr lang="en-US" dirty="0"/>
              <a:t> that is used later</a:t>
            </a: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78B9777-F779-41E8-AAAB-3EBA1DF382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2549237"/>
            <a:ext cx="10501746" cy="33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5174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6161F5-3EBC-4E91-B2E1-AB8EAFD1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US" b="1" dirty="0"/>
              <a:t>Min mean max var:</a:t>
            </a:r>
          </a:p>
          <a:p>
            <a:pPr lvl="1"/>
            <a:r>
              <a:rPr lang="en-US" dirty="0"/>
              <a:t>for some tables , we found the mean, minimum, maximum and variance of columns of ID’s by grouping them by SK_ID_CURR 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C4B26B6-5A9A-493B-B7DE-4C3BA0E9AC3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3103417"/>
            <a:ext cx="11540836" cy="3519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41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C7BE48-971A-41D4-9361-5727C86A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" y="471056"/>
            <a:ext cx="11242964" cy="5705908"/>
          </a:xfrm>
        </p:spPr>
        <p:txBody>
          <a:bodyPr/>
          <a:lstStyle/>
          <a:p>
            <a:r>
              <a:rPr lang="en-US" b="1" dirty="0"/>
              <a:t>Replacing anomalies: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F23BAD6-CE56-44B5-A23B-1A8BC4EA75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5" y="2774315"/>
            <a:ext cx="9407236" cy="340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7369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58DEE1-3436-48E4-B8FA-33EC68B6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27" y="290945"/>
            <a:ext cx="11079073" cy="1399743"/>
          </a:xfrm>
        </p:spPr>
        <p:txBody>
          <a:bodyPr/>
          <a:lstStyle/>
          <a:p>
            <a:r>
              <a:rPr lang="en-US" b="1" dirty="0"/>
              <a:t>Using Credit Active and Credit Inactive column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2727A34-68E3-4BBD-B0A8-9AA9980EE8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7" y="1690688"/>
            <a:ext cx="10515600" cy="4696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5640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1DEAA-30CD-4F51-875B-4D67523A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6ED1F14-8E5B-49E6-9361-9B80DFE9F5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836" y="263237"/>
            <a:ext cx="10515599" cy="63730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80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675</Words>
  <Application>Microsoft Office PowerPoint</Application>
  <PresentationFormat>Custom</PresentationFormat>
  <Paragraphs>109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Home Credit Default Risk</vt:lpstr>
      <vt:lpstr>Exploratory Data Analysis</vt:lpstr>
      <vt:lpstr>Imputation Method used: </vt:lpstr>
      <vt:lpstr>  Approach to combine all 7 tables : Major Issue? </vt:lpstr>
      <vt:lpstr>Slide 5</vt:lpstr>
      <vt:lpstr>Slide 6</vt:lpstr>
      <vt:lpstr>Slide 7</vt:lpstr>
      <vt:lpstr>Using Credit Active and Credit Inactive column</vt:lpstr>
      <vt:lpstr>Slide 9</vt:lpstr>
      <vt:lpstr>Slide 10</vt:lpstr>
      <vt:lpstr>Missing Value</vt:lpstr>
      <vt:lpstr>Slide 12</vt:lpstr>
      <vt:lpstr>Slide 13</vt:lpstr>
      <vt:lpstr>Replaced every missing cell with -999 with aggregation</vt:lpstr>
      <vt:lpstr>Mean Mode approach 1 </vt:lpstr>
      <vt:lpstr>Mean Mode Approach part 1 with aggregation </vt:lpstr>
      <vt:lpstr>Mean mode approach part2</vt:lpstr>
      <vt:lpstr>Imbalance over sampling</vt:lpstr>
      <vt:lpstr>Imbalance under sampling</vt:lpstr>
      <vt:lpstr>Imbalance smote</vt:lpstr>
      <vt:lpstr>Imbalance Cost based approach</vt:lpstr>
      <vt:lpstr>XGBoost</vt:lpstr>
      <vt:lpstr>What we tried for XGBoost?  </vt:lpstr>
      <vt:lpstr>Slide 24</vt:lpstr>
      <vt:lpstr>Slide 25</vt:lpstr>
      <vt:lpstr>Slide 26</vt:lpstr>
      <vt:lpstr>5.XGBOOST on all 7 tables combined (FINALHOMECREDIT.csv): </vt:lpstr>
      <vt:lpstr>Slide 28</vt:lpstr>
      <vt:lpstr>LightGbm Classifier:  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Mittal, Shashank</dc:creator>
  <cp:lastModifiedBy>rajeshwari premkumar</cp:lastModifiedBy>
  <cp:revision>13</cp:revision>
  <dcterms:created xsi:type="dcterms:W3CDTF">2018-11-26T08:33:39Z</dcterms:created>
  <dcterms:modified xsi:type="dcterms:W3CDTF">2018-12-04T01:36:47Z</dcterms:modified>
</cp:coreProperties>
</file>