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1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97" r:id="rId13"/>
    <p:sldId id="298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2" r:id="rId23"/>
    <p:sldId id="286" r:id="rId24"/>
    <p:sldId id="258" r:id="rId25"/>
    <p:sldId id="287" r:id="rId26"/>
    <p:sldId id="260" r:id="rId27"/>
    <p:sldId id="261" r:id="rId28"/>
    <p:sldId id="288" r:id="rId29"/>
    <p:sldId id="289" r:id="rId30"/>
    <p:sldId id="290" r:id="rId31"/>
    <p:sldId id="291" r:id="rId32"/>
    <p:sldId id="292" r:id="rId33"/>
    <p:sldId id="270" r:id="rId34"/>
    <p:sldId id="293" r:id="rId35"/>
    <p:sldId id="294" r:id="rId36"/>
    <p:sldId id="295" r:id="rId37"/>
    <p:sldId id="296" r:id="rId38"/>
    <p:sldId id="27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539D18B-50C6-43E3-A125-062BBDB41703}">
          <p14:sldIdLst>
            <p14:sldId id="256"/>
            <p14:sldId id="271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97"/>
            <p14:sldId id="298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2"/>
            <p14:sldId id="286"/>
            <p14:sldId id="258"/>
            <p14:sldId id="287"/>
            <p14:sldId id="260"/>
            <p14:sldId id="261"/>
            <p14:sldId id="288"/>
            <p14:sldId id="289"/>
            <p14:sldId id="290"/>
            <p14:sldId id="291"/>
            <p14:sldId id="292"/>
            <p14:sldId id="270"/>
            <p14:sldId id="293"/>
            <p14:sldId id="294"/>
            <p14:sldId id="295"/>
            <p14:sldId id="296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513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2D06-0314-4F30-BECF-333C088CA33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CE8F-7FEE-4659-8A4F-6D7CEEE8FB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2D06-0314-4F30-BECF-333C088CA33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CE8F-7FEE-4659-8A4F-6D7CEEE8FB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2D06-0314-4F30-BECF-333C088CA33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CE8F-7FEE-4659-8A4F-6D7CEEE8FB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2D06-0314-4F30-BECF-333C088CA33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CE8F-7FEE-4659-8A4F-6D7CEEE8FB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2D06-0314-4F30-BECF-333C088CA33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CE8F-7FEE-4659-8A4F-6D7CEEE8FB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2D06-0314-4F30-BECF-333C088CA33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CE8F-7FEE-4659-8A4F-6D7CEEE8FB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2D06-0314-4F30-BECF-333C088CA33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CE8F-7FEE-4659-8A4F-6D7CEEE8FB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2D06-0314-4F30-BECF-333C088CA33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CE8F-7FEE-4659-8A4F-6D7CEEE8FB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2D06-0314-4F30-BECF-333C088CA33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CE8F-7FEE-4659-8A4F-6D7CEEE8FB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2D06-0314-4F30-BECF-333C088CA33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CE8F-7FEE-4659-8A4F-6D7CEEE8FB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2D06-0314-4F30-BECF-333C088CA33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CE8F-7FEE-4659-8A4F-6D7CEEE8FB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02D06-0314-4F30-BECF-333C088CA33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6CE8F-7FEE-4659-8A4F-6D7CEEE8FB2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979" y="497305"/>
            <a:ext cx="9914021" cy="1850784"/>
          </a:xfrm>
        </p:spPr>
        <p:txBody>
          <a:bodyPr/>
          <a:lstStyle/>
          <a:p>
            <a:r>
              <a:rPr lang="en-US" b="1" dirty="0"/>
              <a:t>Home Credit Default Risk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671" y="4409850"/>
            <a:ext cx="4188178" cy="2280356"/>
          </a:xfrm>
        </p:spPr>
        <p:txBody>
          <a:bodyPr/>
          <a:lstStyle/>
          <a:p>
            <a:pPr algn="l"/>
            <a:r>
              <a:rPr lang="en-US" dirty="0"/>
              <a:t>Presented By: Utsav Patel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94222" y="4206711"/>
            <a:ext cx="37592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Guided By: </a:t>
            </a:r>
            <a:br>
              <a:rPr lang="en-US" sz="2400" dirty="0"/>
            </a:br>
            <a:r>
              <a:rPr lang="en-US" sz="2400" dirty="0"/>
              <a:t>Professor Gregory Rawlins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674" y="173181"/>
            <a:ext cx="6608617" cy="6511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9482"/>
            <a:ext cx="9144000" cy="762881"/>
          </a:xfrm>
        </p:spPr>
        <p:txBody>
          <a:bodyPr>
            <a:normAutofit fontScale="90000"/>
          </a:bodyPr>
          <a:lstStyle/>
          <a:p>
            <a:r>
              <a:rPr lang="en-US" dirty="0"/>
              <a:t>Missing Value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3067" y="1186216"/>
            <a:ext cx="9144000" cy="947384"/>
          </a:xfrm>
        </p:spPr>
        <p:txBody>
          <a:bodyPr/>
          <a:lstStyle/>
          <a:p>
            <a:r>
              <a:rPr lang="en-US" dirty="0"/>
              <a:t>1st Method-</a:t>
            </a:r>
            <a:endParaRPr lang="en-US" dirty="0"/>
          </a:p>
          <a:p>
            <a:r>
              <a:rPr lang="en-US" dirty="0"/>
              <a:t>Replaced every missing cell with -999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20" y="2415171"/>
            <a:ext cx="5495847" cy="3963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570" y="2553997"/>
            <a:ext cx="6180486" cy="3522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" y="1524001"/>
            <a:ext cx="5294716" cy="3413994"/>
          </a:xfrm>
          <a:prstGeom prst="rect">
            <a:avLst/>
          </a:prstGeom>
        </p:spPr>
      </p:pic>
      <p:cxnSp>
        <p:nvCxnSpPr>
          <p:cNvPr id="18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411111"/>
            <a:ext cx="5294715" cy="35665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70" y="643467"/>
            <a:ext cx="9564060" cy="5571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474" b="73677"/>
          <a:stretch>
            <a:fillRect/>
          </a:stretch>
        </p:blipFill>
        <p:spPr>
          <a:xfrm>
            <a:off x="230819" y="272299"/>
            <a:ext cx="3645801" cy="15195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657" y="329467"/>
            <a:ext cx="3727725" cy="16655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075" y="138545"/>
            <a:ext cx="3852907" cy="16625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" y="2812884"/>
            <a:ext cx="3228290" cy="12412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9" y="5120540"/>
            <a:ext cx="3225770" cy="1202656"/>
          </a:xfrm>
          <a:prstGeom prst="rect">
            <a:avLst/>
          </a:prstGeom>
        </p:spPr>
      </p:pic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067495" y="2300641"/>
            <a:ext cx="8124506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7256" y="2916520"/>
            <a:ext cx="4967035" cy="1710898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Replaced every missing cell with -999 with aggregation</a:t>
            </a:r>
            <a:endParaRPr lang="en-US" sz="4800" dirty="0">
              <a:solidFill>
                <a:srgbClr val="FFFFFF"/>
              </a:solidFill>
            </a:endParaRPr>
          </a:p>
        </p:txBody>
      </p:sp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0" y="2285774"/>
            <a:ext cx="1218895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746931" y="5336249"/>
            <a:ext cx="5486400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0" y="485048"/>
            <a:ext cx="3228294" cy="13111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08" y="505008"/>
            <a:ext cx="3251032" cy="12302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636" y="465949"/>
            <a:ext cx="3520438" cy="13083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" y="2802987"/>
            <a:ext cx="3228290" cy="1261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9" y="5095897"/>
            <a:ext cx="3225770" cy="1251942"/>
          </a:xfrm>
          <a:prstGeom prst="rect">
            <a:avLst/>
          </a:prstGeom>
        </p:spPr>
      </p:pic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067495" y="2300641"/>
            <a:ext cx="8124506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7256" y="2916520"/>
            <a:ext cx="6465287" cy="2309364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Mean Mode approach 1 </a:t>
            </a:r>
            <a:endParaRPr lang="en-US" sz="4800">
              <a:solidFill>
                <a:srgbClr val="FFFFFF"/>
              </a:solidFill>
            </a:endParaRPr>
          </a:p>
        </p:txBody>
      </p:sp>
      <p:cxnSp>
        <p:nvCxnSpPr>
          <p:cNvPr id="22" name="Straight Connector 2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0" y="2285774"/>
            <a:ext cx="1218895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746931" y="5336249"/>
            <a:ext cx="5486400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0" y="474202"/>
            <a:ext cx="3228294" cy="1332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08" y="513716"/>
            <a:ext cx="3251032" cy="12128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636" y="466978"/>
            <a:ext cx="3520438" cy="13063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" y="2778315"/>
            <a:ext cx="3228290" cy="13103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9" y="5094355"/>
            <a:ext cx="3225770" cy="1255025"/>
          </a:xfrm>
          <a:prstGeom prst="rect">
            <a:avLst/>
          </a:prstGeom>
        </p:spPr>
      </p:pic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067495" y="2300641"/>
            <a:ext cx="8124506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7256" y="2916520"/>
            <a:ext cx="6465287" cy="2309364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Mean Mode Approach part 1 with aggregation </a:t>
            </a:r>
            <a:endParaRPr lang="en-US" sz="4800">
              <a:solidFill>
                <a:srgbClr val="FFFFFF"/>
              </a:solidFill>
            </a:endParaRPr>
          </a:p>
        </p:txBody>
      </p:sp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0" y="2285774"/>
            <a:ext cx="1218895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746931" y="5336249"/>
            <a:ext cx="5486400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0" y="509678"/>
            <a:ext cx="3228294" cy="12619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08" y="498315"/>
            <a:ext cx="3251032" cy="12436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636" y="454488"/>
            <a:ext cx="3520438" cy="13313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" y="2805509"/>
            <a:ext cx="3228290" cy="12560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9" y="5103847"/>
            <a:ext cx="3225770" cy="1236042"/>
          </a:xfrm>
          <a:prstGeom prst="rect">
            <a:avLst/>
          </a:prstGeom>
        </p:spPr>
      </p:pic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067495" y="2300641"/>
            <a:ext cx="8124506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7256" y="2916520"/>
            <a:ext cx="6465287" cy="2309364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Mean mode approach part2</a:t>
            </a:r>
            <a:endParaRPr lang="en-US" sz="4800">
              <a:solidFill>
                <a:srgbClr val="FFFFFF"/>
              </a:solidFill>
            </a:endParaRPr>
          </a:p>
        </p:txBody>
      </p:sp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0" y="2285774"/>
            <a:ext cx="1218895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746931" y="5336249"/>
            <a:ext cx="5486400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9286" y="481264"/>
            <a:ext cx="3702251" cy="3907856"/>
          </a:xfrm>
        </p:spPr>
        <p:txBody>
          <a:bodyPr>
            <a:normAutofit/>
          </a:bodyPr>
          <a:lstStyle/>
          <a:p>
            <a:pPr algn="l"/>
            <a:r>
              <a:rPr lang="en-US"/>
              <a:t>Imbalance over sampling</a:t>
            </a:r>
            <a:endParaRPr lang="en-US"/>
          </a:p>
        </p:txBody>
      </p:sp>
      <p:sp>
        <p:nvSpPr>
          <p:cNvPr id="53" name="Rectangle 5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2" y="0"/>
            <a:ext cx="75346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9666" y="481264"/>
            <a:ext cx="3207227" cy="2896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32" y="1253791"/>
            <a:ext cx="2890705" cy="1351653"/>
          </a:xfrm>
          <a:prstGeom prst="rect">
            <a:avLst/>
          </a:prstGeom>
        </p:spPr>
      </p:pic>
      <p:sp>
        <p:nvSpPr>
          <p:cNvPr id="57" name="Rectangle 5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847760" y="481264"/>
            <a:ext cx="3207226" cy="2896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627" y="1184313"/>
            <a:ext cx="2885492" cy="1490609"/>
          </a:xfrm>
          <a:prstGeom prst="rect">
            <a:avLst/>
          </a:prstGeom>
        </p:spPr>
      </p:pic>
      <p:sp>
        <p:nvSpPr>
          <p:cNvPr id="59" name="Rectangle 5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837334" y="3538308"/>
            <a:ext cx="3217652" cy="28624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210" y="3844212"/>
            <a:ext cx="3237722" cy="2064776"/>
          </a:xfrm>
          <a:prstGeom prst="rect">
            <a:avLst/>
          </a:prstGeom>
        </p:spPr>
      </p:pic>
      <p:cxnSp>
        <p:nvCxnSpPr>
          <p:cNvPr id="61" name="Straight Connector 6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094447" y="4459986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9666" y="3538308"/>
            <a:ext cx="3207227" cy="2896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10" y="4235788"/>
            <a:ext cx="3009606" cy="1534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9286" y="481264"/>
            <a:ext cx="3702251" cy="39078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Imbalance under sampling</a:t>
            </a:r>
            <a:endParaRPr lang="en-US" sz="6000"/>
          </a:p>
        </p:txBody>
      </p:sp>
      <p:sp>
        <p:nvSpPr>
          <p:cNvPr id="46" name="Rectangle 4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2" y="0"/>
            <a:ext cx="75346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9666" y="481264"/>
            <a:ext cx="3207227" cy="2896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32" y="932873"/>
            <a:ext cx="2923447" cy="2050471"/>
          </a:xfrm>
          <a:prstGeom prst="rect">
            <a:avLst/>
          </a:prstGeom>
        </p:spPr>
      </p:pic>
      <p:sp>
        <p:nvSpPr>
          <p:cNvPr id="50" name="Rectangle 4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847760" y="481264"/>
            <a:ext cx="3207226" cy="2896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627" y="877455"/>
            <a:ext cx="2885492" cy="1863301"/>
          </a:xfrm>
          <a:prstGeom prst="rect">
            <a:avLst/>
          </a:prstGeom>
        </p:spPr>
      </p:pic>
      <p:sp>
        <p:nvSpPr>
          <p:cNvPr id="52" name="Rectangle 5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837334" y="3538308"/>
            <a:ext cx="3217652" cy="28624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164" y="3796147"/>
            <a:ext cx="3124815" cy="1923518"/>
          </a:xfrm>
          <a:prstGeom prst="rect">
            <a:avLst/>
          </a:prstGeom>
        </p:spPr>
      </p:pic>
      <p:cxnSp>
        <p:nvCxnSpPr>
          <p:cNvPr id="54" name="Straight Connector 5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094447" y="4459986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9666" y="3538308"/>
            <a:ext cx="3207227" cy="2896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11" y="3851565"/>
            <a:ext cx="3170700" cy="18027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8364" y="1533236"/>
            <a:ext cx="56434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dirty="0"/>
              <a:t>Imbalance</a:t>
            </a:r>
            <a:endParaRPr lang="en-US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dirty="0"/>
              <a:t>Anomalies</a:t>
            </a:r>
            <a:endParaRPr lang="en-US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dirty="0"/>
              <a:t>Categorical features encoding</a:t>
            </a:r>
            <a:endParaRPr lang="en-US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dirty="0"/>
              <a:t>Missing values imputation</a:t>
            </a:r>
            <a:endParaRPr lang="en-US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dirty="0"/>
              <a:t>Normalization</a:t>
            </a:r>
            <a:endParaRPr lang="en-US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dirty="0"/>
              <a:t>Aggregation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9286" y="481264"/>
            <a:ext cx="3702251" cy="39078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Imbalance smote</a:t>
            </a:r>
            <a:endParaRPr lang="en-US" sz="6000" dirty="0"/>
          </a:p>
        </p:txBody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2" y="0"/>
            <a:ext cx="7534657" cy="6858000"/>
          </a:xfrm>
          <a:prstGeom prst="rect">
            <a:avLst/>
          </a:prstGeom>
          <a:solidFill>
            <a:srgbClr val="323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9666" y="481264"/>
            <a:ext cx="3207227" cy="2896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32" y="1224859"/>
            <a:ext cx="2890705" cy="1409517"/>
          </a:xfrm>
          <a:prstGeom prst="rect">
            <a:avLst/>
          </a:prstGeom>
        </p:spPr>
      </p:pic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847760" y="481264"/>
            <a:ext cx="3207226" cy="2896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627" y="1135773"/>
            <a:ext cx="2885492" cy="1587689"/>
          </a:xfrm>
          <a:prstGeom prst="rect">
            <a:avLst/>
          </a:prstGeom>
        </p:spPr>
      </p:pic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837334" y="3538308"/>
            <a:ext cx="3217652" cy="28624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201" y="3980873"/>
            <a:ext cx="2895918" cy="1884218"/>
          </a:xfrm>
          <a:prstGeom prst="rect">
            <a:avLst/>
          </a:prstGeom>
        </p:spPr>
      </p:pic>
      <p:cxnSp>
        <p:nvCxnSpPr>
          <p:cNvPr id="33" name="Straight Connector 3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094447" y="4459986"/>
            <a:ext cx="3291840" cy="0"/>
          </a:xfrm>
          <a:prstGeom prst="line">
            <a:avLst/>
          </a:prstGeom>
          <a:ln w="19050">
            <a:solidFill>
              <a:srgbClr val="323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9666" y="3538308"/>
            <a:ext cx="3207227" cy="2896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5" y="4148068"/>
            <a:ext cx="3079102" cy="1674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9286" y="481264"/>
            <a:ext cx="3702251" cy="39078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Imbalance Cost based approach</a:t>
            </a:r>
            <a:endParaRPr lang="en-US" sz="6000" dirty="0"/>
          </a:p>
        </p:txBody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2" y="0"/>
            <a:ext cx="7534657" cy="6858000"/>
          </a:xfrm>
          <a:prstGeom prst="rect">
            <a:avLst/>
          </a:prstGeom>
          <a:solidFill>
            <a:srgbClr val="323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094447" y="4459986"/>
            <a:ext cx="3291840" cy="0"/>
          </a:xfrm>
          <a:prstGeom prst="line">
            <a:avLst/>
          </a:prstGeom>
          <a:ln w="19050">
            <a:solidFill>
              <a:srgbClr val="323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 t="22132"/>
          <a:stretch>
            <a:fillRect/>
          </a:stretch>
        </p:blipFill>
        <p:spPr bwMode="auto">
          <a:xfrm>
            <a:off x="134649" y="4456544"/>
            <a:ext cx="4023444" cy="2281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309" y="143597"/>
            <a:ext cx="3688645" cy="21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22254" y="2325910"/>
            <a:ext cx="3695242" cy="2089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Why </a:t>
            </a:r>
            <a:r>
              <a:rPr lang="en-US" b="1" dirty="0" err="1"/>
              <a:t>XGBoost</a:t>
            </a:r>
            <a:r>
              <a:rPr lang="en-US" b="1" dirty="0"/>
              <a:t>?</a:t>
            </a:r>
            <a:endParaRPr lang="en-US" b="1" dirty="0"/>
          </a:p>
          <a:p>
            <a:pPr lvl="1"/>
            <a:r>
              <a:rPr lang="en-US" sz="2800" b="1" dirty="0"/>
              <a:t>Regularization</a:t>
            </a:r>
            <a:r>
              <a:rPr lang="en-US" sz="2800" dirty="0"/>
              <a:t> </a:t>
            </a:r>
            <a:endParaRPr lang="en-US" sz="2800" dirty="0"/>
          </a:p>
          <a:p>
            <a:pPr lvl="1"/>
            <a:r>
              <a:rPr lang="en-US" sz="2800" b="1" dirty="0"/>
              <a:t>Parallel Processing</a:t>
            </a:r>
            <a:r>
              <a:rPr lang="en-US" sz="2800" dirty="0"/>
              <a:t> </a:t>
            </a:r>
            <a:endParaRPr lang="en-US" sz="2800" dirty="0"/>
          </a:p>
          <a:p>
            <a:pPr lvl="1"/>
            <a:r>
              <a:rPr lang="en-US" sz="2800" b="1" dirty="0"/>
              <a:t>High Flexibility</a:t>
            </a:r>
            <a:r>
              <a:rPr lang="en-US" sz="2800" dirty="0"/>
              <a:t> </a:t>
            </a:r>
            <a:endParaRPr lang="en-US" sz="2800" dirty="0"/>
          </a:p>
          <a:p>
            <a:pPr lvl="1"/>
            <a:r>
              <a:rPr lang="en-US" sz="2800" b="1" dirty="0"/>
              <a:t>Handling Missing Values</a:t>
            </a:r>
            <a:r>
              <a:rPr lang="en-US" sz="2800" dirty="0"/>
              <a:t> </a:t>
            </a:r>
            <a:endParaRPr lang="en-US" sz="2800" dirty="0"/>
          </a:p>
          <a:p>
            <a:pPr lvl="1"/>
            <a:r>
              <a:rPr lang="en-US" sz="2800" b="1" dirty="0"/>
              <a:t>Tree Pruning</a:t>
            </a:r>
            <a:r>
              <a:rPr lang="en-US" sz="2800" dirty="0"/>
              <a:t> </a:t>
            </a:r>
            <a:endParaRPr lang="en-US" sz="2800" dirty="0"/>
          </a:p>
          <a:p>
            <a:pPr lvl="1"/>
            <a:r>
              <a:rPr lang="en-US" sz="2800" b="1" dirty="0"/>
              <a:t>Built In Cross Validation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we tried for </a:t>
            </a:r>
            <a:r>
              <a:rPr lang="en-US" b="1" dirty="0" err="1"/>
              <a:t>XGBoost</a:t>
            </a:r>
            <a:r>
              <a:rPr lang="en-US" b="1" dirty="0"/>
              <a:t>?	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674" y="1411704"/>
            <a:ext cx="11614484" cy="5229727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b="1" dirty="0" err="1"/>
              <a:t>XGBoost</a:t>
            </a:r>
            <a:r>
              <a:rPr lang="en-US" b="1" dirty="0"/>
              <a:t> model on application_train.csv</a:t>
            </a:r>
            <a:endParaRPr lang="en-US" b="1" dirty="0"/>
          </a:p>
          <a:p>
            <a:pPr lvl="1"/>
            <a:r>
              <a:rPr lang="en-US" dirty="0"/>
              <a:t>Manual feature engineering </a:t>
            </a:r>
            <a:endParaRPr lang="en-US" dirty="0"/>
          </a:p>
          <a:p>
            <a:pPr lvl="1"/>
            <a:r>
              <a:rPr lang="en-US" dirty="0"/>
              <a:t>Parameter Tuning</a:t>
            </a:r>
            <a:endParaRPr lang="en-US" dirty="0"/>
          </a:p>
          <a:p>
            <a:pPr lvl="1"/>
            <a:endParaRPr lang="en-US" b="1" dirty="0"/>
          </a:p>
        </p:txBody>
      </p:sp>
      <p:pic>
        <p:nvPicPr>
          <p:cNvPr id="4" name="Picture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854" y="2021305"/>
            <a:ext cx="6242834" cy="4290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0"/>
            <a:ext cx="12079705" cy="6858000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b="1" dirty="0" err="1"/>
              <a:t>XGBoost</a:t>
            </a:r>
            <a:r>
              <a:rPr lang="en-US" b="1" dirty="0"/>
              <a:t> model on application_train.csv + Dropping top 15 missing columns</a:t>
            </a:r>
            <a:endParaRPr lang="en-US" b="1" dirty="0"/>
          </a:p>
          <a:p>
            <a:pPr lvl="1"/>
            <a:r>
              <a:rPr lang="en-US" dirty="0"/>
              <a:t>Manual feature engineering </a:t>
            </a:r>
            <a:endParaRPr lang="en-US" dirty="0"/>
          </a:p>
          <a:p>
            <a:pPr lvl="1"/>
            <a:r>
              <a:rPr lang="en-US" dirty="0"/>
              <a:t>Parameter Tuning</a:t>
            </a:r>
            <a:endParaRPr lang="en-US" dirty="0"/>
          </a:p>
          <a:p>
            <a:pPr lvl="1"/>
            <a:r>
              <a:rPr lang="en-US" dirty="0"/>
              <a:t>Dropping Most 15 missing columns in efficient manner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	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077" y="1636296"/>
            <a:ext cx="7264618" cy="5021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95" y="0"/>
            <a:ext cx="12079705" cy="6858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3. </a:t>
            </a:r>
            <a:r>
              <a:rPr lang="en-US" b="1" dirty="0" err="1"/>
              <a:t>XGBoost</a:t>
            </a:r>
            <a:r>
              <a:rPr lang="en-US" b="1" dirty="0"/>
              <a:t> on application_train_imputed.csv:</a:t>
            </a:r>
            <a:endParaRPr lang="en-US" b="1" dirty="0"/>
          </a:p>
          <a:p>
            <a:pPr lvl="1"/>
            <a:r>
              <a:rPr lang="en-US" dirty="0"/>
              <a:t>application_train_imputed.csv had no null values</a:t>
            </a:r>
            <a:endParaRPr lang="en-US" dirty="0"/>
          </a:p>
          <a:p>
            <a:pPr lvl="1"/>
            <a:r>
              <a:rPr lang="en-US" dirty="0"/>
              <a:t>Parameter Tuning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548" y="1136014"/>
            <a:ext cx="8935452" cy="5601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4. </a:t>
            </a:r>
            <a:r>
              <a:rPr lang="en-US" b="1" dirty="0" err="1"/>
              <a:t>XGBoost</a:t>
            </a:r>
            <a:r>
              <a:rPr lang="en-US" b="1" dirty="0"/>
              <a:t> on application_train_imputed.csv + SMOTE:</a:t>
            </a:r>
            <a:endParaRPr lang="en-US" b="1" dirty="0"/>
          </a:p>
          <a:p>
            <a:pPr lvl="1"/>
            <a:r>
              <a:rPr lang="en-US" dirty="0"/>
              <a:t>SMOTE is a technique used to oversample the data label that is very few. We tried to oversample the data label that is much less </a:t>
            </a:r>
            <a:r>
              <a:rPr lang="en-US" dirty="0" err="1"/>
              <a:t>ie</a:t>
            </a:r>
            <a:r>
              <a:rPr lang="en-US" dirty="0"/>
              <a:t>. People who will default.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253" y="1347537"/>
            <a:ext cx="9047747" cy="5510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690688"/>
          </a:xfrm>
        </p:spPr>
        <p:txBody>
          <a:bodyPr>
            <a:normAutofit/>
          </a:bodyPr>
          <a:lstStyle/>
          <a:p>
            <a:r>
              <a:rPr lang="en-US" sz="3200" b="1" dirty="0"/>
              <a:t>5.XGBOOST on all 7 tables combined (FINALHOMECREDIT.csv):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95" y="1119773"/>
            <a:ext cx="4279231" cy="4351338"/>
          </a:xfrm>
        </p:spPr>
        <p:txBody>
          <a:bodyPr/>
          <a:lstStyle/>
          <a:p>
            <a:pPr algn="just"/>
            <a:r>
              <a:rPr lang="en-US" dirty="0"/>
              <a:t>The data file that we prepared by combining all 7 tables was used here. It was having shape of (307507,798). This data file was providing test </a:t>
            </a:r>
            <a:r>
              <a:rPr lang="en-US" b="1" dirty="0"/>
              <a:t>AUC of 0.7817</a:t>
            </a:r>
            <a:endParaRPr lang="en-US" b="1" dirty="0"/>
          </a:p>
          <a:p>
            <a:r>
              <a:rPr lang="en-US" dirty="0"/>
              <a:t>detected almost </a:t>
            </a:r>
            <a:r>
              <a:rPr lang="en-US" b="1" dirty="0"/>
              <a:t>1600 defaulters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191" y="834189"/>
            <a:ext cx="7511713" cy="6023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lvl="1"/>
            <a:endParaRPr lang="en-US" sz="2800" dirty="0"/>
          </a:p>
          <a:p>
            <a:pPr lvl="1"/>
            <a:r>
              <a:rPr lang="en-US" sz="2800" b="1" dirty="0"/>
              <a:t>What Worked?</a:t>
            </a:r>
            <a:endParaRPr lang="en-US" sz="2800" b="1" dirty="0"/>
          </a:p>
          <a:p>
            <a:pPr lvl="2"/>
            <a:r>
              <a:rPr lang="en-US" sz="2800" dirty="0"/>
              <a:t>Using FINALHOMECREDIT.csv  table worked for us as it was made up with all 7 tables.  What didn’t work?</a:t>
            </a:r>
            <a:endParaRPr lang="en-US" sz="2800" dirty="0"/>
          </a:p>
          <a:p>
            <a:pPr lvl="1"/>
            <a:r>
              <a:rPr lang="en-US" sz="2800" b="1" dirty="0"/>
              <a:t>What did not work?</a:t>
            </a:r>
            <a:endParaRPr lang="en-US" sz="2800" b="1" dirty="0"/>
          </a:p>
          <a:p>
            <a:pPr lvl="2"/>
            <a:r>
              <a:rPr lang="en-US" sz="2800" dirty="0"/>
              <a:t>SMOTE</a:t>
            </a:r>
            <a:endParaRPr lang="en-US" sz="2800" dirty="0"/>
          </a:p>
          <a:p>
            <a:pPr lvl="2" algn="just"/>
            <a:r>
              <a:rPr lang="en-US" sz="2800" dirty="0"/>
              <a:t>Compared to SMOTE-results : detecting almost 71% of people who will default, the results of </a:t>
            </a:r>
            <a:r>
              <a:rPr lang="en-US" sz="2800" dirty="0" err="1"/>
              <a:t>XGBoost</a:t>
            </a:r>
            <a:r>
              <a:rPr lang="en-US" sz="2800" dirty="0"/>
              <a:t> in 5</a:t>
            </a:r>
            <a:r>
              <a:rPr lang="en-US" sz="2800" baseline="30000" dirty="0"/>
              <a:t>th</a:t>
            </a:r>
            <a:r>
              <a:rPr lang="en-US" sz="2800" dirty="0"/>
              <a:t> model (on FINALHOMECREDIT.csv) is a lot better which is just detecting 30% of people who are defaulters because SMOTE misclassifies 34% of </a:t>
            </a:r>
            <a:r>
              <a:rPr lang="en-US" sz="2800" dirty="0" err="1"/>
              <a:t>nondefaulters</a:t>
            </a:r>
            <a:r>
              <a:rPr lang="en-US" sz="2800" dirty="0"/>
              <a:t> (19000 people), while our 5</a:t>
            </a:r>
            <a:r>
              <a:rPr lang="en-US" sz="2800" baseline="30000" dirty="0"/>
              <a:t>th</a:t>
            </a:r>
            <a:r>
              <a:rPr lang="en-US" sz="2800" dirty="0"/>
              <a:t> model misclassifies only 5%(3,000) of people who are </a:t>
            </a:r>
            <a:r>
              <a:rPr lang="en-US" sz="2800" dirty="0" err="1"/>
              <a:t>nondefaulters</a:t>
            </a:r>
            <a:r>
              <a:rPr lang="en-US" sz="2800" dirty="0"/>
              <a:t>. </a:t>
            </a:r>
            <a:endParaRPr lang="en-US" sz="2800" dirty="0"/>
          </a:p>
          <a:p>
            <a:pPr lvl="1"/>
            <a:r>
              <a:rPr lang="en-US" sz="2800" b="1" dirty="0"/>
              <a:t>What could be done in future?</a:t>
            </a:r>
            <a:endParaRPr lang="en-US" sz="2800" b="1" dirty="0"/>
          </a:p>
          <a:p>
            <a:pPr lvl="2"/>
            <a:r>
              <a:rPr lang="en-US" sz="2800" dirty="0"/>
              <a:t>Neural Networks and  </a:t>
            </a:r>
            <a:r>
              <a:rPr lang="en-US" sz="2800" dirty="0" err="1"/>
              <a:t>CatBoost</a:t>
            </a:r>
            <a:endParaRPr lang="en-US" sz="2800" dirty="0"/>
          </a:p>
          <a:p>
            <a:pPr lvl="2"/>
            <a:r>
              <a:rPr lang="en-US" sz="2800" dirty="0" err="1"/>
              <a:t>Ensembling</a:t>
            </a:r>
            <a:r>
              <a:rPr lang="en-US" sz="2800" dirty="0"/>
              <a:t> of </a:t>
            </a:r>
            <a:r>
              <a:rPr lang="en-US" sz="2800" dirty="0" err="1"/>
              <a:t>XGBoost</a:t>
            </a:r>
            <a:r>
              <a:rPr lang="en-US" sz="2800" dirty="0"/>
              <a:t>, </a:t>
            </a:r>
            <a:r>
              <a:rPr lang="en-US" sz="2800" dirty="0" err="1"/>
              <a:t>LightGbm</a:t>
            </a:r>
            <a:r>
              <a:rPr lang="en-US" sz="2800" dirty="0"/>
              <a:t> and Neural Networks</a:t>
            </a:r>
            <a:endParaRPr lang="en-US" sz="2800" dirty="0"/>
          </a:p>
          <a:p>
            <a:pPr lvl="2"/>
            <a:r>
              <a:rPr lang="en-US" sz="2800" dirty="0"/>
              <a:t>Powerful GPU – Better Parameter Tuning</a:t>
            </a:r>
            <a:endParaRPr lang="en-US" sz="2800" dirty="0"/>
          </a:p>
          <a:p>
            <a:pPr marL="914400" lvl="2" indent="0"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LightGbm</a:t>
            </a:r>
            <a:r>
              <a:rPr lang="en-US" dirty="0"/>
              <a:t> Classifier: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37" y="1203158"/>
            <a:ext cx="11225463" cy="4876801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LightGbm</a:t>
            </a:r>
            <a:r>
              <a:rPr lang="en-US" dirty="0"/>
              <a:t>?</a:t>
            </a:r>
            <a:endParaRPr lang="en-US" dirty="0"/>
          </a:p>
          <a:p>
            <a:pPr lvl="1"/>
            <a:r>
              <a:rPr lang="en-US" sz="2800" dirty="0"/>
              <a:t>Light GBM </a:t>
            </a:r>
            <a:r>
              <a:rPr lang="en-US" sz="2800" b="1" dirty="0"/>
              <a:t>grows tree vertically</a:t>
            </a:r>
            <a:r>
              <a:rPr lang="en-US" sz="2800" dirty="0"/>
              <a:t>- grows leaf wise instead of level wise</a:t>
            </a:r>
            <a:endParaRPr lang="en-US" sz="2800" dirty="0"/>
          </a:p>
          <a:p>
            <a:pPr lvl="1"/>
            <a:r>
              <a:rPr lang="en-US" sz="2800" dirty="0"/>
              <a:t>When growing the same leaf, </a:t>
            </a:r>
            <a:r>
              <a:rPr lang="en-US" sz="2800" b="1" dirty="0"/>
              <a:t>Leaf-wise algorithm can reduce more loss than a level-wise algorithm</a:t>
            </a:r>
            <a:r>
              <a:rPr lang="en-US" sz="2800" dirty="0"/>
              <a:t>.	</a:t>
            </a:r>
            <a:endParaRPr lang="en-US" sz="2800" dirty="0"/>
          </a:p>
          <a:p>
            <a:pPr lvl="1" algn="just"/>
            <a:r>
              <a:rPr lang="en-US" sz="2800" dirty="0"/>
              <a:t>We preferred </a:t>
            </a:r>
            <a:r>
              <a:rPr lang="en-US" sz="2800" dirty="0" err="1"/>
              <a:t>LightGBm</a:t>
            </a:r>
            <a:r>
              <a:rPr lang="en-US" sz="2800" dirty="0"/>
              <a:t> to run because: </a:t>
            </a:r>
            <a:endParaRPr lang="en-US" sz="2800" dirty="0"/>
          </a:p>
          <a:p>
            <a:pPr lvl="2"/>
            <a:r>
              <a:rPr lang="en-US" sz="2800" dirty="0"/>
              <a:t>Works well on Large size of data</a:t>
            </a:r>
            <a:endParaRPr lang="en-US" sz="2800" dirty="0"/>
          </a:p>
          <a:p>
            <a:pPr lvl="2"/>
            <a:r>
              <a:rPr lang="en-US" sz="2800" dirty="0"/>
              <a:t>Lower memory to run  </a:t>
            </a:r>
            <a:endParaRPr lang="en-US" sz="2800" dirty="0"/>
          </a:p>
          <a:p>
            <a:pPr lvl="2"/>
            <a:r>
              <a:rPr lang="en-US" sz="2800" dirty="0" err="1"/>
              <a:t>LightGbm</a:t>
            </a:r>
            <a:r>
              <a:rPr lang="en-US" sz="2800" dirty="0"/>
              <a:t> supports GPU Learning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690688"/>
          </a:xfrm>
        </p:spPr>
        <p:txBody>
          <a:bodyPr/>
          <a:lstStyle/>
          <a:p>
            <a:r>
              <a:rPr lang="en-US" dirty="0"/>
              <a:t>Imputation Method used: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505" y="1267326"/>
            <a:ext cx="11999495" cy="54543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Our approach for Imputing values in </a:t>
            </a:r>
            <a:r>
              <a:rPr lang="en-US" sz="2000" dirty="0" err="1"/>
              <a:t>app_train</a:t>
            </a:r>
            <a:r>
              <a:rPr lang="en-US" sz="2000" dirty="0"/>
              <a:t> goes this way: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Total cols : 122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76 columns were having min 0 and max 1 (these were mixed of type float and int )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	used </a:t>
            </a:r>
            <a:r>
              <a:rPr lang="en-US" sz="2000" b="1" dirty="0"/>
              <a:t>Mode Imputation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	Rest 46 columns: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16 categorical: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2000" b="1" dirty="0"/>
              <a:t>No</a:t>
            </a:r>
            <a:r>
              <a:rPr lang="en-US" sz="2000" dirty="0"/>
              <a:t> Missing values, directly did </a:t>
            </a:r>
            <a:r>
              <a:rPr lang="en-US" sz="2000" dirty="0" err="1"/>
              <a:t>pd.get_dummies</a:t>
            </a:r>
            <a:r>
              <a:rPr lang="en-US" sz="2000" dirty="0"/>
              <a:t>()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30 continuous: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	Type:1 continuous values with digits after decimal point and widely distributed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		Did </a:t>
            </a:r>
            <a:r>
              <a:rPr lang="en-US" sz="2000" b="1" dirty="0"/>
              <a:t>Mean</a:t>
            </a:r>
            <a:r>
              <a:rPr lang="en-US" sz="2000" dirty="0"/>
              <a:t> </a:t>
            </a:r>
            <a:r>
              <a:rPr lang="en-US" sz="2000" b="1" dirty="0"/>
              <a:t>Imputation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			Type:2 Values in some range (1,2...NA,...21),(1,2,3....NA.10).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		Treated them as classes and did </a:t>
            </a:r>
            <a:r>
              <a:rPr lang="en-US" sz="2000" b="1" dirty="0"/>
              <a:t>Mode Imputation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What all we tried for </a:t>
            </a:r>
            <a:r>
              <a:rPr lang="en-US" sz="3200" b="1" dirty="0" err="1"/>
              <a:t>LightGbm</a:t>
            </a:r>
            <a:r>
              <a:rPr lang="en-US" sz="3200" b="1" dirty="0"/>
              <a:t>?</a:t>
            </a:r>
            <a:br>
              <a:rPr lang="en-US" sz="3200" b="1" dirty="0"/>
            </a:br>
            <a:r>
              <a:rPr lang="en-US" b="1" dirty="0"/>
              <a:t>1. </a:t>
            </a:r>
            <a:r>
              <a:rPr lang="en-US" b="1" dirty="0" err="1"/>
              <a:t>LightGbm</a:t>
            </a:r>
            <a:r>
              <a:rPr lang="en-US" b="1" dirty="0"/>
              <a:t> on application_train_imputed.csv file: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4" name="Picture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948" y="866274"/>
            <a:ext cx="8021052" cy="599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2. </a:t>
            </a:r>
            <a:r>
              <a:rPr lang="en-US" sz="3200" b="1" dirty="0" err="1"/>
              <a:t>LightGbm</a:t>
            </a:r>
            <a:r>
              <a:rPr lang="en-US" sz="3200" b="1" dirty="0"/>
              <a:t> on application_train_imputed.csv file + SMOTE:</a:t>
            </a: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	</a:t>
            </a:r>
            <a:endParaRPr lang="en-US" sz="3200" b="1" dirty="0"/>
          </a:p>
          <a:p>
            <a:endParaRPr lang="en-US" sz="3200" b="1" dirty="0"/>
          </a:p>
        </p:txBody>
      </p:sp>
      <p:pic>
        <p:nvPicPr>
          <p:cNvPr id="4" name="Picture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06" y="609600"/>
            <a:ext cx="9127958" cy="6063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3. </a:t>
            </a:r>
            <a:r>
              <a:rPr lang="en-US" b="1" dirty="0" err="1"/>
              <a:t>LightGbm</a:t>
            </a:r>
            <a:r>
              <a:rPr lang="en-US" b="1" dirty="0"/>
              <a:t> on all 7 table combined file (FINALHOMECREDIT.csv):</a:t>
            </a:r>
            <a:endParaRPr lang="en-US" b="1" dirty="0"/>
          </a:p>
          <a:p>
            <a:pPr lvl="1"/>
            <a:r>
              <a:rPr lang="en-US" dirty="0"/>
              <a:t>The data file that we prepared by combining all 7 tables was used here. It was having shape of (307507,798). 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85" y="930442"/>
            <a:ext cx="8935452" cy="5927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4.LightGbm on all 7 tables combined file + parameter tuning:</a:t>
            </a:r>
            <a:endParaRPr lang="en-US" b="1" dirty="0"/>
          </a:p>
          <a:p>
            <a:pPr lvl="1"/>
            <a:r>
              <a:rPr lang="en-US" dirty="0"/>
              <a:t>K Fold CV for a shape of almost 300000. </a:t>
            </a:r>
            <a:endParaRPr lang="en-US" dirty="0"/>
          </a:p>
          <a:p>
            <a:pPr lvl="1"/>
            <a:r>
              <a:rPr lang="en-US" dirty="0"/>
              <a:t>estimators -10000 </a:t>
            </a:r>
            <a:endParaRPr lang="en-US" dirty="0"/>
          </a:p>
          <a:p>
            <a:pPr lvl="1"/>
            <a:r>
              <a:rPr lang="en-US" dirty="0"/>
              <a:t>AUC metric of 0.7861 which was a lot better than other models that we performed. 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95663" y="1892968"/>
            <a:ext cx="10122569" cy="45880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28337"/>
            <a:ext cx="12031579" cy="6364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58" y="365124"/>
            <a:ext cx="9897979" cy="649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98764"/>
            <a:ext cx="12192000" cy="5999018"/>
          </a:xfrm>
        </p:spPr>
        <p:txBody>
          <a:bodyPr>
            <a:normAutofit/>
          </a:bodyPr>
          <a:lstStyle/>
          <a:p>
            <a:r>
              <a:rPr lang="en-US" b="1" dirty="0"/>
              <a:t>What Worked?</a:t>
            </a:r>
            <a:endParaRPr lang="en-US" b="1" dirty="0"/>
          </a:p>
          <a:p>
            <a:pPr lvl="1"/>
            <a:r>
              <a:rPr lang="en-US" dirty="0"/>
              <a:t>Not misclassifying the </a:t>
            </a:r>
            <a:r>
              <a:rPr lang="en-US" dirty="0" err="1"/>
              <a:t>nondefaulters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/>
              <a:t>The AUC metric for 4</a:t>
            </a:r>
            <a:r>
              <a:rPr lang="en-US" baseline="30000" dirty="0"/>
              <a:t>th</a:t>
            </a:r>
            <a:r>
              <a:rPr lang="en-US" dirty="0"/>
              <a:t> model was the best one and it worked well. We received a metric of 0.7886 while Kaggle top scorer got 0.80.</a:t>
            </a:r>
            <a:endParaRPr lang="en-US" dirty="0"/>
          </a:p>
          <a:p>
            <a:r>
              <a:rPr lang="en-US" b="1" dirty="0"/>
              <a:t>What did not work?</a:t>
            </a:r>
            <a:endParaRPr lang="en-US" b="1" dirty="0"/>
          </a:p>
          <a:p>
            <a:pPr lvl="1"/>
            <a:r>
              <a:rPr lang="en-US" dirty="0"/>
              <a:t>SMOTE</a:t>
            </a:r>
            <a:endParaRPr lang="en-US" dirty="0"/>
          </a:p>
          <a:p>
            <a:pPr lvl="1"/>
            <a:r>
              <a:rPr lang="en-US" dirty="0"/>
              <a:t>The results that we achieve with SMOTE are really bad in both </a:t>
            </a:r>
            <a:r>
              <a:rPr lang="en-US" dirty="0" err="1"/>
              <a:t>XGboost</a:t>
            </a:r>
            <a:r>
              <a:rPr lang="en-US" dirty="0"/>
              <a:t> and </a:t>
            </a:r>
            <a:r>
              <a:rPr lang="en-US" dirty="0" err="1"/>
              <a:t>LightGbm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/>
              <a:t>Detecting the number of more.</a:t>
            </a:r>
            <a:endParaRPr lang="en-US" dirty="0"/>
          </a:p>
          <a:p>
            <a:r>
              <a:rPr lang="en-US" b="1" dirty="0"/>
              <a:t>What could be done in future?</a:t>
            </a:r>
            <a:endParaRPr lang="en-US" b="1" dirty="0"/>
          </a:p>
          <a:p>
            <a:pPr lvl="1"/>
            <a:r>
              <a:rPr lang="en-US" dirty="0"/>
              <a:t>Ensemble Modeling of multiple </a:t>
            </a:r>
            <a:r>
              <a:rPr lang="en-US" dirty="0" err="1"/>
              <a:t>LightGbm’s</a:t>
            </a:r>
            <a:r>
              <a:rPr lang="en-US" dirty="0"/>
              <a:t>. </a:t>
            </a:r>
            <a:endParaRPr lang="en-US" dirty="0"/>
          </a:p>
          <a:p>
            <a:pPr lvl="1"/>
            <a:r>
              <a:rPr lang="en-US" dirty="0"/>
              <a:t>Ensemble of </a:t>
            </a:r>
            <a:r>
              <a:rPr lang="en-US" dirty="0" err="1"/>
              <a:t>LightGbm</a:t>
            </a:r>
            <a:r>
              <a:rPr lang="en-US" dirty="0"/>
              <a:t> with other models.</a:t>
            </a:r>
            <a:endParaRPr lang="en-US" dirty="0"/>
          </a:p>
          <a:p>
            <a:pPr lvl="1"/>
            <a:r>
              <a:rPr lang="en-US" dirty="0"/>
              <a:t>More parameter tuning with the model building phase.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927" y="3071379"/>
            <a:ext cx="4572001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6906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		Approach to combine all 7 tables :</a:t>
            </a:r>
            <a:br>
              <a:rPr lang="en-US" b="1" dirty="0"/>
            </a:br>
            <a:r>
              <a:rPr lang="en-US" b="1" dirty="0"/>
              <a:t>Major Issue?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074" y="1690689"/>
            <a:ext cx="8354290" cy="5014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/>
          <a:lstStyle/>
          <a:p>
            <a:r>
              <a:rPr lang="en-US" b="1" dirty="0"/>
              <a:t>Adding useful features</a:t>
            </a:r>
            <a:endParaRPr lang="en-US" b="1" dirty="0"/>
          </a:p>
          <a:p>
            <a:pPr lvl="1"/>
            <a:r>
              <a:rPr lang="en-US" b="1" dirty="0"/>
              <a:t>Self created Features landed up in top 50 features of total 798 features.</a:t>
            </a:r>
            <a:endParaRPr lang="en-US" b="1" dirty="0"/>
          </a:p>
          <a:p>
            <a:r>
              <a:rPr lang="en-US" b="1" dirty="0"/>
              <a:t>Using Mean for person’s entries:</a:t>
            </a:r>
            <a:endParaRPr lang="en-US" b="1" dirty="0"/>
          </a:p>
          <a:p>
            <a:pPr lvl="1"/>
            <a:r>
              <a:rPr lang="en-US" dirty="0"/>
              <a:t>grouping by SK_ID_BUREAU and then found mean and entered as a column in separate </a:t>
            </a:r>
            <a:r>
              <a:rPr lang="en-US" dirty="0" err="1"/>
              <a:t>dataframe</a:t>
            </a:r>
            <a:r>
              <a:rPr lang="en-US" dirty="0"/>
              <a:t> that is used later</a:t>
            </a:r>
            <a:endParaRPr lang="en-US" b="1" dirty="0"/>
          </a:p>
          <a:p>
            <a:pPr lvl="1"/>
            <a:endParaRPr lang="en-US" b="1" dirty="0"/>
          </a:p>
        </p:txBody>
      </p:sp>
      <p:pic>
        <p:nvPicPr>
          <p:cNvPr id="4" name="Picture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" y="2549237"/>
            <a:ext cx="10501746" cy="335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/>
          <a:lstStyle/>
          <a:p>
            <a:r>
              <a:rPr lang="en-US" b="1" dirty="0"/>
              <a:t>Min mean max var:</a:t>
            </a:r>
            <a:endParaRPr lang="en-US" b="1" dirty="0"/>
          </a:p>
          <a:p>
            <a:pPr lvl="1"/>
            <a:r>
              <a:rPr lang="en-US" dirty="0"/>
              <a:t>for some tables , we found the mean, minimum, maximum and variance of columns of ID’s by grouping them by SK_ID_CURR </a:t>
            </a:r>
            <a:endParaRPr lang="en-US" b="1" dirty="0"/>
          </a:p>
          <a:p>
            <a:pPr lvl="1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4" y="3103417"/>
            <a:ext cx="11540836" cy="3519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36" y="471056"/>
            <a:ext cx="11242964" cy="5705908"/>
          </a:xfrm>
        </p:spPr>
        <p:txBody>
          <a:bodyPr/>
          <a:lstStyle/>
          <a:p>
            <a:r>
              <a:rPr lang="en-US" b="1" dirty="0"/>
              <a:t>Replacing anomalies: 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5" y="2774315"/>
            <a:ext cx="9407236" cy="3402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727" y="290945"/>
            <a:ext cx="11079073" cy="1399743"/>
          </a:xfrm>
        </p:spPr>
        <p:txBody>
          <a:bodyPr/>
          <a:lstStyle/>
          <a:p>
            <a:r>
              <a:rPr lang="en-US" b="1" dirty="0"/>
              <a:t>Using Credit Active and Credit Inactive column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27" y="1690688"/>
            <a:ext cx="10515600" cy="4696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110836" y="263237"/>
            <a:ext cx="10515599" cy="6373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4463</Words>
  <Application>WPS Presentation</Application>
  <PresentationFormat>Custom</PresentationFormat>
  <Paragraphs>160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Calibri</vt:lpstr>
      <vt:lpstr>Office Theme</vt:lpstr>
      <vt:lpstr>Home Credit Default Risk</vt:lpstr>
      <vt:lpstr>Exploratory Data Analysis</vt:lpstr>
      <vt:lpstr>Imputation Method used: </vt:lpstr>
      <vt:lpstr>		Approach to combine all 7 tables : Major Issue? </vt:lpstr>
      <vt:lpstr>PowerPoint 演示文稿</vt:lpstr>
      <vt:lpstr>PowerPoint 演示文稿</vt:lpstr>
      <vt:lpstr>PowerPoint 演示文稿</vt:lpstr>
      <vt:lpstr>Using Credit Active and Credit Inactive column</vt:lpstr>
      <vt:lpstr>PowerPoint 演示文稿</vt:lpstr>
      <vt:lpstr>PowerPoint 演示文稿</vt:lpstr>
      <vt:lpstr>Missing Value</vt:lpstr>
      <vt:lpstr>PowerPoint 演示文稿</vt:lpstr>
      <vt:lpstr>PowerPoint 演示文稿</vt:lpstr>
      <vt:lpstr>Replaced every missing cell with -999 with aggregation</vt:lpstr>
      <vt:lpstr>Mean Mode approach 1 </vt:lpstr>
      <vt:lpstr>Mean Mode Approach part 1 with aggregation </vt:lpstr>
      <vt:lpstr>Mean mode approach part2</vt:lpstr>
      <vt:lpstr>Imbalance over sampling</vt:lpstr>
      <vt:lpstr>Imbalance under sampling</vt:lpstr>
      <vt:lpstr>Imbalance smote</vt:lpstr>
      <vt:lpstr>Imbalance Cost based approach</vt:lpstr>
      <vt:lpstr>XGBoost</vt:lpstr>
      <vt:lpstr>What we tried for XGBoost?		</vt:lpstr>
      <vt:lpstr>PowerPoint 演示文稿</vt:lpstr>
      <vt:lpstr>PowerPoint 演示文稿</vt:lpstr>
      <vt:lpstr>PowerPoint 演示文稿</vt:lpstr>
      <vt:lpstr>5.XGBOOST on all 7 tables combined (FINALHOMECREDIT.csv): </vt:lpstr>
      <vt:lpstr>PowerPoint 演示文稿</vt:lpstr>
      <vt:lpstr>LightGbm Classifier: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Credit Default Risk</dc:title>
  <dc:creator>Mittal, Shashank</dc:creator>
  <cp:lastModifiedBy>utsav</cp:lastModifiedBy>
  <cp:revision>14</cp:revision>
  <dcterms:created xsi:type="dcterms:W3CDTF">2018-11-26T08:33:00Z</dcterms:created>
  <dcterms:modified xsi:type="dcterms:W3CDTF">2019-09-12T08:16:42Z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1033-11.2.0.8942</vt:lpwstr>
  </property>
</Properties>
</file>