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>
        <p:scale>
          <a:sx n="90" d="100"/>
          <a:sy n="90" d="100"/>
        </p:scale>
        <p:origin x="398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0525809-5825-4980-9D8C-BA80CE399390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0F32-56F4-455B-8304-F1C0405E48F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46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5809-5825-4980-9D8C-BA80CE399390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0F32-56F4-455B-8304-F1C0405E4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18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5809-5825-4980-9D8C-BA80CE399390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0F32-56F4-455B-8304-F1C0405E48F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98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5809-5825-4980-9D8C-BA80CE399390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0F32-56F4-455B-8304-F1C0405E4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57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5809-5825-4980-9D8C-BA80CE399390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0F32-56F4-455B-8304-F1C0405E48F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61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5809-5825-4980-9D8C-BA80CE399390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0F32-56F4-455B-8304-F1C0405E4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98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5809-5825-4980-9D8C-BA80CE399390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0F32-56F4-455B-8304-F1C0405E4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29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5809-5825-4980-9D8C-BA80CE399390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0F32-56F4-455B-8304-F1C0405E4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23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5809-5825-4980-9D8C-BA80CE399390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0F32-56F4-455B-8304-F1C0405E4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069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5809-5825-4980-9D8C-BA80CE399390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0F32-56F4-455B-8304-F1C0405E4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05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5809-5825-4980-9D8C-BA80CE399390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0F32-56F4-455B-8304-F1C0405E48F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64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0525809-5825-4980-9D8C-BA80CE399390}" type="datetimeFigureOut">
              <a:rPr lang="en-IN" smtClean="0"/>
              <a:t>27-02-2022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D390F32-56F4-455B-8304-F1C0405E48F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23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105" r:id="rId4"/>
    <p:sldLayoutId id="2147484106" r:id="rId5"/>
    <p:sldLayoutId id="2147484107" r:id="rId6"/>
    <p:sldLayoutId id="2147484108" r:id="rId7"/>
    <p:sldLayoutId id="2147484109" r:id="rId8"/>
    <p:sldLayoutId id="2147484110" r:id="rId9"/>
    <p:sldLayoutId id="2147484111" r:id="rId10"/>
    <p:sldLayoutId id="214748411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thank-you-pn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cherlund.blogspot.com/2017/12/teaching-machines-to-teach-themselves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64D6-A646-4E76-A795-3DFE40DFA5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Flight Price Prediction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6D466-F953-4CA5-82C9-14857D0A5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Submitted by Utsav Rastogi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9354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EABD6-3A12-4BB8-AC94-66E27B0F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Multivariate Analysis: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FF29C-3F00-4C21-8B34-C8DC4EFF0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" y="2286000"/>
            <a:ext cx="6183554" cy="3683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A58245-AD51-4961-A288-E1CCBF7F7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44" y="2084831"/>
            <a:ext cx="5496842" cy="404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08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86A86-93F0-495F-A235-10997C102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Heatmap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11A350-DD27-460D-A7AD-702950524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7" y="1975696"/>
            <a:ext cx="8388352" cy="38663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15DAF4-1832-4854-AB75-51938D0D6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0" y="2084832"/>
            <a:ext cx="2620942" cy="364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66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0433-712F-401A-9537-E1D49FCA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DAFC9-B4AB-4037-A626-958A2E14E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1921933"/>
            <a:ext cx="4965192" cy="4817534"/>
          </a:xfrm>
        </p:spPr>
        <p:txBody>
          <a:bodyPr>
            <a:normAutofit fontScale="77500" lnSpcReduction="20000"/>
          </a:bodyPr>
          <a:lstStyle/>
          <a:p>
            <a:pPr marL="342900" lvl="0" indent="-342900">
              <a:lnSpc>
                <a:spcPct val="107000"/>
              </a:lnSpc>
              <a:buSzPts val="2000"/>
              <a:buFont typeface="Arial" panose="020B0604020202020204" pitchFamily="34" charset="0"/>
              <a:buChar char="•"/>
            </a:pPr>
            <a:r>
              <a:rPr lang="en-IN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Vistara, Air India and Indigo offers the flights to majority of the destinations.</a:t>
            </a:r>
          </a:p>
          <a:p>
            <a:pPr marL="342900" lvl="0" indent="-342900">
              <a:lnSpc>
                <a:spcPct val="107000"/>
              </a:lnSpc>
              <a:buSzPts val="2000"/>
              <a:buFont typeface="Arial" panose="020B0604020202020204" pitchFamily="34" charset="0"/>
              <a:buChar char="•"/>
            </a:pPr>
            <a:r>
              <a:rPr lang="en-IN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Delhi and Mumbai are top destinations searched.</a:t>
            </a:r>
          </a:p>
          <a:p>
            <a:pPr marL="342900" lvl="0" indent="-342900">
              <a:lnSpc>
                <a:spcPct val="107000"/>
              </a:lnSpc>
              <a:buSzPts val="2000"/>
              <a:buFont typeface="Arial" panose="020B0604020202020204" pitchFamily="34" charset="0"/>
              <a:buChar char="•"/>
            </a:pPr>
            <a:r>
              <a:rPr lang="en-IN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Majority of the flights originate from New Delhi and Mumbai.</a:t>
            </a:r>
          </a:p>
          <a:p>
            <a:pPr marL="342900" lvl="0" indent="-342900">
              <a:lnSpc>
                <a:spcPct val="107000"/>
              </a:lnSpc>
              <a:buSzPts val="2000"/>
              <a:buFont typeface="Arial" panose="020B0604020202020204" pitchFamily="34" charset="0"/>
              <a:buChar char="•"/>
            </a:pPr>
            <a:r>
              <a:rPr lang="en-IN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Almost 75% of the flights in the dataset have 1 stop during journey.</a:t>
            </a:r>
          </a:p>
          <a:p>
            <a:pPr marL="342900" lvl="0" indent="-342900">
              <a:lnSpc>
                <a:spcPct val="107000"/>
              </a:lnSpc>
              <a:buSzPts val="2000"/>
              <a:buFont typeface="Arial" panose="020B0604020202020204" pitchFamily="34" charset="0"/>
              <a:buChar char="•"/>
            </a:pPr>
            <a:r>
              <a:rPr lang="en-IN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Majority of the flights cost less than 15k rupees.</a:t>
            </a:r>
          </a:p>
          <a:p>
            <a:pPr marL="342900" lvl="0" indent="-342900">
              <a:lnSpc>
                <a:spcPct val="107000"/>
              </a:lnSpc>
              <a:buSzPts val="2000"/>
              <a:buFont typeface="Arial" panose="020B0604020202020204" pitchFamily="34" charset="0"/>
              <a:buChar char="•"/>
            </a:pPr>
            <a:r>
              <a:rPr lang="en-IN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Less number of flights depart early morning (before 5am).</a:t>
            </a:r>
          </a:p>
          <a:p>
            <a:pPr marL="342900" lvl="0" indent="-342900">
              <a:lnSpc>
                <a:spcPct val="107000"/>
              </a:lnSpc>
              <a:buSzPts val="2000"/>
              <a:buFont typeface="Arial" panose="020B0604020202020204" pitchFamily="34" charset="0"/>
              <a:buChar char="•"/>
            </a:pPr>
            <a:r>
              <a:rPr lang="en-IN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Almost half the flights reached in the late evening and night (after 6pm).</a:t>
            </a:r>
          </a:p>
          <a:p>
            <a:pPr marL="342900" lvl="0" indent="-342900">
              <a:lnSpc>
                <a:spcPct val="107000"/>
              </a:lnSpc>
              <a:buSzPts val="2000"/>
              <a:buFont typeface="Arial" panose="020B0604020202020204" pitchFamily="34" charset="0"/>
              <a:buChar char="•"/>
            </a:pPr>
            <a:r>
              <a:rPr lang="en-IN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of the flights have a duration of less than 12 hours.</a:t>
            </a:r>
          </a:p>
          <a:p>
            <a:pPr marL="342900" lvl="0" indent="-342900">
              <a:lnSpc>
                <a:spcPct val="107000"/>
              </a:lnSpc>
              <a:buSzPts val="2000"/>
              <a:buFont typeface="Arial" panose="020B0604020202020204" pitchFamily="34" charset="0"/>
              <a:buChar char="•"/>
            </a:pPr>
            <a:r>
              <a:rPr lang="en-IN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Vistara have the most expensive flights with air India at the second spot.</a:t>
            </a:r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6B6AB1-5663-4071-9800-BAB6703E1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9319" y="1921933"/>
            <a:ext cx="5728547" cy="4817534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buSzPts val="2000"/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Vistara and Indigo have the most “1 stop “layovers.</a:t>
            </a:r>
          </a:p>
          <a:p>
            <a:pPr marL="342900" lvl="0" indent="-342900">
              <a:lnSpc>
                <a:spcPct val="107000"/>
              </a:lnSpc>
              <a:buSzPts val="2000"/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Indigo also operated the largest non-stop flights in India.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2000"/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 India has the maximum number of “2 stop” layover flights with Vistara coming in at second place.</a:t>
            </a:r>
          </a:p>
          <a:p>
            <a:pPr marL="342900" lvl="0" indent="-342900">
              <a:lnSpc>
                <a:spcPct val="107000"/>
              </a:lnSpc>
              <a:buSzPts val="2000"/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 India is also the only carrier to operate flights having 4 stops and is also the major operator of 3 stop flights.</a:t>
            </a:r>
          </a:p>
          <a:p>
            <a:pPr marL="342900" lvl="0" indent="-342900">
              <a:lnSpc>
                <a:spcPct val="107000"/>
              </a:lnSpc>
              <a:buSzPts val="2000"/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Hyderabad as the destination have the cheapest flights.</a:t>
            </a:r>
          </a:p>
          <a:p>
            <a:pPr marL="342900" lvl="0" indent="-342900">
              <a:lnSpc>
                <a:spcPct val="107000"/>
              </a:lnSpc>
              <a:buSzPts val="2000"/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Bangalore and Kolkata as destinations have the most expensive flights.</a:t>
            </a:r>
          </a:p>
          <a:p>
            <a:pPr marL="342900" lvl="0" indent="-342900">
              <a:lnSpc>
                <a:spcPct val="107000"/>
              </a:lnSpc>
              <a:buSzPts val="2000"/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Flights from Goa are usually more expensive than other cities.</a:t>
            </a:r>
          </a:p>
          <a:p>
            <a:pPr marL="342900" lvl="0" indent="-342900">
              <a:lnSpc>
                <a:spcPct val="107000"/>
              </a:lnSpc>
              <a:buSzPts val="2000"/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Flights from Hyderabad are the cheapest among the group.</a:t>
            </a:r>
          </a:p>
        </p:txBody>
      </p:sp>
    </p:spTree>
    <p:extLst>
      <p:ext uri="{BB962C8B-B14F-4D97-AF65-F5344CB8AC3E}">
        <p14:creationId xmlns:p14="http://schemas.microsoft.com/office/powerpoint/2010/main" val="1769295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5674-E947-4E61-941F-25817B03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(contd.)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2F21C-1783-4AC1-BDE1-01A6A3C04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5012605" cy="4023360"/>
          </a:xfrm>
        </p:spPr>
        <p:txBody>
          <a:bodyPr>
            <a:normAutofit fontScale="92500" lnSpcReduction="10000"/>
          </a:bodyPr>
          <a:lstStyle/>
          <a:p>
            <a:pPr marL="342000" indent="-342000">
              <a:buSzPct val="145000"/>
              <a:buFont typeface="Arial" panose="020B0604020202020204" pitchFamily="34" charset="0"/>
              <a:buChar char="•"/>
            </a:pPr>
            <a:r>
              <a:rPr lang="en-IN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Flights departing from 10am to 3pm have a high price tag as it’s the most convenient time to leave.</a:t>
            </a:r>
          </a:p>
          <a:p>
            <a:pPr marL="342000" indent="-342000">
              <a:buSzPct val="145000"/>
              <a:buFont typeface="Arial" panose="020B0604020202020204" pitchFamily="34" charset="0"/>
              <a:buChar char="•"/>
            </a:pPr>
            <a:r>
              <a:rPr lang="en-IN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Flight arriving in the timeframe from 12pm to 4 pm are the costliest as this is also a good time to arrive in broad daylight.</a:t>
            </a:r>
          </a:p>
          <a:p>
            <a:pPr marL="342000" indent="-342000">
              <a:lnSpc>
                <a:spcPct val="107000"/>
              </a:lnSpc>
              <a:buSzPct val="145000"/>
              <a:buFont typeface="Arial" panose="020B0604020202020204" pitchFamily="34" charset="0"/>
              <a:buChar char="•"/>
            </a:pPr>
            <a:r>
              <a:rPr lang="en-IN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Longer the duration, more expensive the flight is except flights are most expensive when the duration is around 18 hours.</a:t>
            </a:r>
          </a:p>
          <a:p>
            <a:pPr marL="342000" indent="-342000">
              <a:lnSpc>
                <a:spcPct val="107000"/>
              </a:lnSpc>
              <a:spcAft>
                <a:spcPts val="800"/>
              </a:spcAft>
              <a:buSzPct val="145000"/>
              <a:buFont typeface="Arial" panose="020B0604020202020204" pitchFamily="34" charset="0"/>
              <a:buChar char="•"/>
            </a:pPr>
            <a:r>
              <a:rPr lang="en-IN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stop layover flights disregarding the duration are always the most expensive. Some outlier 2 stop flights with lesser duration have the highest price tag.</a:t>
            </a:r>
          </a:p>
          <a:p>
            <a:pPr marL="342000" indent="-342000">
              <a:lnSpc>
                <a:spcPct val="107000"/>
              </a:lnSpc>
              <a:spcAft>
                <a:spcPts val="800"/>
              </a:spcAft>
              <a:buSzPct val="145000"/>
              <a:buFont typeface="Arial" panose="020B0604020202020204" pitchFamily="34" charset="0"/>
              <a:buChar char="•"/>
            </a:pPr>
            <a:endParaRPr lang="en-IN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000" indent="-342000">
              <a:buSzPct val="145000"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AD8AD-BCE6-4AA0-BF8E-F8A501437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8119" y="2249424"/>
            <a:ext cx="5102014" cy="4023360"/>
          </a:xfrm>
        </p:spPr>
        <p:txBody>
          <a:bodyPr>
            <a:noAutofit/>
          </a:bodyPr>
          <a:lstStyle/>
          <a:p>
            <a:pPr marL="342000" indent="-342000">
              <a:lnSpc>
                <a:spcPct val="107000"/>
              </a:lnSpc>
              <a:buSzPct val="145000"/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Non-stop flights are cheaper for every airline.</a:t>
            </a:r>
          </a:p>
          <a:p>
            <a:pPr marL="342000" indent="-342000">
              <a:lnSpc>
                <a:spcPct val="107000"/>
              </a:lnSpc>
              <a:buSzPct val="145000"/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Vistara’s 2 stop layover flights have a higher price compared to air India in the same category.</a:t>
            </a:r>
          </a:p>
          <a:p>
            <a:pPr marL="342000" indent="-342000">
              <a:lnSpc>
                <a:spcPct val="107000"/>
              </a:lnSpc>
              <a:buSzPct val="145000"/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 First airline charges the most for 1 stop flights among the group.</a:t>
            </a:r>
          </a:p>
          <a:p>
            <a:pPr marL="342000" indent="-342000">
              <a:lnSpc>
                <a:spcPct val="107000"/>
              </a:lnSpc>
              <a:buSzPct val="145000"/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Air India’s 4 stop airline is still cheaper than Vistara’s 2 stop flight.</a:t>
            </a:r>
          </a:p>
          <a:p>
            <a:pPr marL="342000" indent="-342000">
              <a:lnSpc>
                <a:spcPct val="107000"/>
              </a:lnSpc>
              <a:spcAft>
                <a:spcPts val="800"/>
              </a:spcAft>
              <a:buSzPct val="145000"/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IndiGo has the cheapest 1 stop flight journey among its rivals.</a:t>
            </a:r>
          </a:p>
          <a:p>
            <a:pPr marL="342000" indent="-342000">
              <a:lnSpc>
                <a:spcPct val="107000"/>
              </a:lnSpc>
              <a:spcAft>
                <a:spcPts val="800"/>
              </a:spcAft>
              <a:buSzPct val="145000"/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Air Asia is the cheapest flight in the dataset.</a:t>
            </a:r>
          </a:p>
          <a:p>
            <a:pPr marL="342000" indent="-342000">
              <a:lnSpc>
                <a:spcPct val="107000"/>
              </a:lnSpc>
              <a:spcAft>
                <a:spcPts val="800"/>
              </a:spcAft>
              <a:buSzPct val="145000"/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000" lvl="0" indent="-342000">
              <a:lnSpc>
                <a:spcPct val="107000"/>
              </a:lnSpc>
              <a:spcAft>
                <a:spcPts val="800"/>
              </a:spcAft>
              <a:buSzPct val="145000"/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000" indent="-342000">
              <a:buSzPct val="145000"/>
              <a:buFont typeface="Arial" panose="020B0604020202020204" pitchFamily="34" charset="0"/>
              <a:buChar char="•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30168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7D90FCC-1B30-48C2-B919-A26FAD442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2800" y="1694407"/>
            <a:ext cx="10786534" cy="4426993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4C36D5-A201-4A01-9061-A32270781DBA}"/>
              </a:ext>
            </a:extLst>
          </p:cNvPr>
          <p:cNvSpPr/>
          <p:nvPr/>
        </p:nvSpPr>
        <p:spPr>
          <a:xfrm>
            <a:off x="702733" y="736600"/>
            <a:ext cx="110067" cy="1236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0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5C8D-AB9F-4563-B629-BF37DB18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8BA50-C997-4E3B-8356-7C1814544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48" y="2286000"/>
            <a:ext cx="9036424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This project meant to help understanding the various factors at play when predicting the price of flights from and to major cities.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Mine flight data from a travel website to and from different cities in India.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Build a machine learning model to analyse the dataset.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Perform EDA to gain insights and make observations.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Predict the flight price using the input features.</a:t>
            </a:r>
          </a:p>
        </p:txBody>
      </p:sp>
    </p:spTree>
    <p:extLst>
      <p:ext uri="{BB962C8B-B14F-4D97-AF65-F5344CB8AC3E}">
        <p14:creationId xmlns:p14="http://schemas.microsoft.com/office/powerpoint/2010/main" val="180527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65C5-140E-49CC-8232-6C82E866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28641-EF46-4022-9052-B037546A4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480" y="2084832"/>
            <a:ext cx="972007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Data is mined from “Yatra.com” from various flights having major cities as source and destination.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Total of 2139 samples were mined.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Data mined: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DF72CA-62D5-4C32-B7C5-F71EE8A90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355" y="3429000"/>
            <a:ext cx="3557914" cy="285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70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2CE1AB-82BA-4EC7-8E3B-3A74FE251428}"/>
              </a:ext>
            </a:extLst>
          </p:cNvPr>
          <p:cNvSpPr txBox="1">
            <a:spLocks/>
          </p:cNvSpPr>
          <p:nvPr/>
        </p:nvSpPr>
        <p:spPr>
          <a:xfrm>
            <a:off x="1066800" y="565314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Testing of Algorithms 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25D13F-E200-4F6D-A793-C1305A16E6E7}"/>
              </a:ext>
            </a:extLst>
          </p:cNvPr>
          <p:cNvSpPr txBox="1">
            <a:spLocks/>
          </p:cNvSpPr>
          <p:nvPr/>
        </p:nvSpPr>
        <p:spPr>
          <a:xfrm>
            <a:off x="661237" y="2417064"/>
            <a:ext cx="10058400" cy="405079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 3" pitchFamily="18" charset="2"/>
              <a:buNone/>
            </a:pPr>
            <a:r>
              <a:rPr lang="en-IN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1. Lasso Regression</a:t>
            </a:r>
          </a:p>
          <a:p>
            <a:pPr marL="457200" lvl="1" indent="0">
              <a:buFont typeface="Wingdings 3" pitchFamily="18" charset="2"/>
              <a:buNone/>
            </a:pPr>
            <a:r>
              <a:rPr lang="en-IN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2. Decision Tree Regressor</a:t>
            </a:r>
          </a:p>
          <a:p>
            <a:pPr marL="457200" lvl="1" indent="0">
              <a:buFont typeface="Wingdings 3" pitchFamily="18" charset="2"/>
              <a:buNone/>
            </a:pPr>
            <a:r>
              <a:rPr lang="en-IN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3. Random Forest Regressor</a:t>
            </a:r>
          </a:p>
          <a:p>
            <a:pPr marL="457200" lvl="1" indent="0">
              <a:buFont typeface="Wingdings 3" pitchFamily="18" charset="2"/>
              <a:buNone/>
            </a:pPr>
            <a:r>
              <a:rPr lang="en-IN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4. XGB regressor     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CC24D5-89D8-40CA-8841-EFED9C93C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61970" y="2026920"/>
            <a:ext cx="6103111" cy="483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9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BF3A6-7220-4D9F-B491-FFC37B26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71A15-5ED3-41DC-B23F-44A9839F1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R2 Score: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Cross Validation Score:</a:t>
            </a:r>
          </a:p>
          <a:p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1504ACF-3507-41C5-97BE-D0C87C0E7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360570"/>
              </p:ext>
            </p:extLst>
          </p:nvPr>
        </p:nvGraphicFramePr>
        <p:xfrm>
          <a:off x="4607533" y="2277533"/>
          <a:ext cx="5703199" cy="1244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8534">
                  <a:extLst>
                    <a:ext uri="{9D8B030D-6E8A-4147-A177-3AD203B41FA5}">
                      <a16:colId xmlns:a16="http://schemas.microsoft.com/office/drawing/2014/main" val="3243086197"/>
                    </a:ext>
                  </a:extLst>
                </a:gridCol>
                <a:gridCol w="2834665">
                  <a:extLst>
                    <a:ext uri="{9D8B030D-6E8A-4147-A177-3AD203B41FA5}">
                      <a16:colId xmlns:a16="http://schemas.microsoft.com/office/drawing/2014/main" val="2795829802"/>
                    </a:ext>
                  </a:extLst>
                </a:gridCol>
              </a:tblGrid>
              <a:tr h="192473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IN" sz="1400" dirty="0">
                          <a:effectLst/>
                        </a:rPr>
                        <a:t>Model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Score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5144746"/>
                  </a:ext>
                </a:extLst>
              </a:tr>
              <a:tr h="25668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400">
                          <a:effectLst/>
                        </a:rPr>
                        <a:t>Decision Tree Regressor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44.676337881779304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2459905"/>
                  </a:ext>
                </a:extLst>
              </a:tr>
              <a:tr h="25668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400">
                          <a:effectLst/>
                        </a:rPr>
                        <a:t>Random Forest Regressor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44.676337881779304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4078744"/>
                  </a:ext>
                </a:extLst>
              </a:tr>
              <a:tr h="25668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400">
                          <a:effectLst/>
                        </a:rPr>
                        <a:t>Lasso Regression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38.361184528699674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84232553"/>
                  </a:ext>
                </a:extLst>
              </a:tr>
              <a:tr h="25668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400">
                          <a:effectLst/>
                        </a:rPr>
                        <a:t>XGB Regressor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70.65154124703409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835846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95704A-8A60-4FC4-8D7A-1C564077C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892373"/>
              </p:ext>
            </p:extLst>
          </p:nvPr>
        </p:nvGraphicFramePr>
        <p:xfrm>
          <a:off x="4607533" y="4296716"/>
          <a:ext cx="5703199" cy="11727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19334">
                  <a:extLst>
                    <a:ext uri="{9D8B030D-6E8A-4147-A177-3AD203B41FA5}">
                      <a16:colId xmlns:a16="http://schemas.microsoft.com/office/drawing/2014/main" val="1173214400"/>
                    </a:ext>
                  </a:extLst>
                </a:gridCol>
                <a:gridCol w="2783865">
                  <a:extLst>
                    <a:ext uri="{9D8B030D-6E8A-4147-A177-3AD203B41FA5}">
                      <a16:colId xmlns:a16="http://schemas.microsoft.com/office/drawing/2014/main" val="3355978226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IN" sz="1400" dirty="0">
                          <a:effectLst/>
                        </a:rPr>
                        <a:t>Model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Score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8119907"/>
                  </a:ext>
                </a:extLst>
              </a:tr>
              <a:tr h="23455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400">
                          <a:effectLst/>
                        </a:rPr>
                        <a:t>Decision Tree Regressor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5.694688746255702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229825"/>
                  </a:ext>
                </a:extLst>
              </a:tr>
              <a:tr h="23455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400">
                          <a:effectLst/>
                        </a:rPr>
                        <a:t>Random Forest Regressor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-43.097194856804045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1685898"/>
                  </a:ext>
                </a:extLst>
              </a:tr>
              <a:tr h="23455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400">
                          <a:effectLst/>
                        </a:rPr>
                        <a:t>Lasso Regression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8.440088154115239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8865932"/>
                  </a:ext>
                </a:extLst>
              </a:tr>
              <a:tr h="23455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400" dirty="0">
                          <a:effectLst/>
                        </a:rPr>
                        <a:t>XGB Regressor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-32.231021461641305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2279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290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944C-A7C9-4122-B107-F79C176F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DDDAC0-931E-4F8A-99EF-5E954D2F7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477082"/>
            <a:ext cx="10052630" cy="356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D26A66-C6CD-44F6-9960-DD8377DD7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3" y="428624"/>
            <a:ext cx="10882928" cy="2831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F5BE71-AC05-4D97-800C-80D4BD592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3" y="3358091"/>
            <a:ext cx="10964333" cy="273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55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864B19-1E4E-4C92-8428-8919993BA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3" y="568853"/>
            <a:ext cx="5425440" cy="2521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754265-32A1-49A1-8D7C-15DF94971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096" y="611609"/>
            <a:ext cx="5387340" cy="24787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F99F9F-C23B-4328-8F01-17F4D5F85B21}"/>
              </a:ext>
            </a:extLst>
          </p:cNvPr>
          <p:cNvSpPr txBox="1"/>
          <p:nvPr/>
        </p:nvSpPr>
        <p:spPr>
          <a:xfrm>
            <a:off x="1046479" y="2954292"/>
            <a:ext cx="337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Bivariate Analysis:</a:t>
            </a:r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E5853-4251-425E-BA48-521DC07F30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67" y="3539067"/>
            <a:ext cx="11152969" cy="309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1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ED09-D4C4-4380-A132-0B886C4F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8E1977-FE97-4837-9B4E-1A7691B1A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56" y="176276"/>
            <a:ext cx="10201910" cy="28437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0B47AC-2CA6-4FAD-AE84-E4B9D1177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34" y="3429000"/>
            <a:ext cx="9757832" cy="312166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05AE16-03C5-477A-9A16-E11B3067FE86}"/>
              </a:ext>
            </a:extLst>
          </p:cNvPr>
          <p:cNvSpPr txBox="1"/>
          <p:nvPr/>
        </p:nvSpPr>
        <p:spPr>
          <a:xfrm>
            <a:off x="1096434" y="295632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Feature distribution: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07809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135</TotalTime>
  <Words>598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Flight Price Prediction</vt:lpstr>
      <vt:lpstr>Problem Statement</vt:lpstr>
      <vt:lpstr>Data source</vt:lpstr>
      <vt:lpstr>PowerPoint Presentation</vt:lpstr>
      <vt:lpstr>Models</vt:lpstr>
      <vt:lpstr>Visualizations</vt:lpstr>
      <vt:lpstr>PowerPoint Presentation</vt:lpstr>
      <vt:lpstr>PowerPoint Presentation</vt:lpstr>
      <vt:lpstr>PowerPoint Presentation</vt:lpstr>
      <vt:lpstr>Multivariate Analysis:</vt:lpstr>
      <vt:lpstr>Correlation Heatmap</vt:lpstr>
      <vt:lpstr>conclusions</vt:lpstr>
      <vt:lpstr>Conclusions (contd.)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Price Prediction</dc:title>
  <dc:creator>Utsav Rastogi</dc:creator>
  <cp:lastModifiedBy>Utsav Rastogi</cp:lastModifiedBy>
  <cp:revision>2</cp:revision>
  <dcterms:created xsi:type="dcterms:W3CDTF">2022-02-27T06:10:52Z</dcterms:created>
  <dcterms:modified xsi:type="dcterms:W3CDTF">2022-02-27T08:26:29Z</dcterms:modified>
</cp:coreProperties>
</file>