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5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1A9D9-5F14-4E8A-A0A8-24F95A1B742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1AAE8CF-36E3-4852-8489-2A804247CC47}">
      <dgm:prSet phldrT="[Text]"/>
      <dgm:spPr/>
      <dgm:t>
        <a:bodyPr/>
        <a:lstStyle/>
        <a:p>
          <a:r>
            <a:rPr lang="en-US" dirty="0"/>
            <a:t>Loading the libraries</a:t>
          </a:r>
          <a:endParaRPr lang="en-IN" dirty="0"/>
        </a:p>
      </dgm:t>
    </dgm:pt>
    <dgm:pt modelId="{A96DCF23-121B-46B1-9627-C27DC2F21223}" type="parTrans" cxnId="{73EF9975-4A7B-42A5-B79E-2F0D6E184324}">
      <dgm:prSet/>
      <dgm:spPr/>
      <dgm:t>
        <a:bodyPr/>
        <a:lstStyle/>
        <a:p>
          <a:endParaRPr lang="en-IN"/>
        </a:p>
      </dgm:t>
    </dgm:pt>
    <dgm:pt modelId="{2B7D621E-9239-4FE1-91DB-8EA369B80494}" type="sibTrans" cxnId="{73EF9975-4A7B-42A5-B79E-2F0D6E184324}">
      <dgm:prSet/>
      <dgm:spPr/>
      <dgm:t>
        <a:bodyPr/>
        <a:lstStyle/>
        <a:p>
          <a:endParaRPr lang="en-IN"/>
        </a:p>
      </dgm:t>
    </dgm:pt>
    <dgm:pt modelId="{3FB4FA29-E9C5-474C-AF0A-46C496611E39}">
      <dgm:prSet phldrT="[Text]"/>
      <dgm:spPr/>
      <dgm:t>
        <a:bodyPr/>
        <a:lstStyle/>
        <a:p>
          <a:r>
            <a:rPr lang="en-US" dirty="0"/>
            <a:t>Loading data</a:t>
          </a:r>
          <a:endParaRPr lang="en-IN" dirty="0"/>
        </a:p>
      </dgm:t>
    </dgm:pt>
    <dgm:pt modelId="{6CB3F758-E617-476E-83AA-C6BAF469B64A}" type="parTrans" cxnId="{AE8A3F6D-92BD-42E6-A033-24C6B800F287}">
      <dgm:prSet/>
      <dgm:spPr/>
      <dgm:t>
        <a:bodyPr/>
        <a:lstStyle/>
        <a:p>
          <a:endParaRPr lang="en-IN"/>
        </a:p>
      </dgm:t>
    </dgm:pt>
    <dgm:pt modelId="{A5FAEECB-AC12-419F-8F7E-B0D3D8056018}" type="sibTrans" cxnId="{AE8A3F6D-92BD-42E6-A033-24C6B800F287}">
      <dgm:prSet/>
      <dgm:spPr/>
      <dgm:t>
        <a:bodyPr/>
        <a:lstStyle/>
        <a:p>
          <a:endParaRPr lang="en-IN"/>
        </a:p>
      </dgm:t>
    </dgm:pt>
    <dgm:pt modelId="{AECB4A21-5C3B-4486-BA61-B59E8AF079DE}">
      <dgm:prSet phldrT="[Text]"/>
      <dgm:spPr/>
      <dgm:t>
        <a:bodyPr/>
        <a:lstStyle/>
        <a:p>
          <a:r>
            <a:rPr lang="en-IN" dirty="0"/>
            <a:t>Loading the model with no last layer</a:t>
          </a:r>
        </a:p>
      </dgm:t>
    </dgm:pt>
    <dgm:pt modelId="{5B016EDA-9C32-43C0-935A-E0E586C06A1B}" type="parTrans" cxnId="{C9D3CABD-212B-401E-952E-53B6144914E2}">
      <dgm:prSet/>
      <dgm:spPr/>
      <dgm:t>
        <a:bodyPr/>
        <a:lstStyle/>
        <a:p>
          <a:endParaRPr lang="en-IN"/>
        </a:p>
      </dgm:t>
    </dgm:pt>
    <dgm:pt modelId="{4B7D9DC9-5C7A-4F53-AFF2-D84AB70BC5FF}" type="sibTrans" cxnId="{C9D3CABD-212B-401E-952E-53B6144914E2}">
      <dgm:prSet/>
      <dgm:spPr/>
      <dgm:t>
        <a:bodyPr/>
        <a:lstStyle/>
        <a:p>
          <a:endParaRPr lang="en-IN"/>
        </a:p>
      </dgm:t>
    </dgm:pt>
    <dgm:pt modelId="{B988C1EF-8819-47FC-AFC9-B7DDA5B31E58}">
      <dgm:prSet phldrT="[Text]"/>
      <dgm:spPr/>
      <dgm:t>
        <a:bodyPr/>
        <a:lstStyle/>
        <a:p>
          <a:r>
            <a:rPr lang="en-IN" dirty="0"/>
            <a:t>Not letting the layers of the transfer models train and </a:t>
          </a:r>
        </a:p>
      </dgm:t>
    </dgm:pt>
    <dgm:pt modelId="{1B7BAE49-33B6-4608-B778-ED454D4E276A}" type="parTrans" cxnId="{24B55788-171C-4B35-B919-1EE4D1B36B9F}">
      <dgm:prSet/>
      <dgm:spPr/>
      <dgm:t>
        <a:bodyPr/>
        <a:lstStyle/>
        <a:p>
          <a:endParaRPr lang="en-IN"/>
        </a:p>
      </dgm:t>
    </dgm:pt>
    <dgm:pt modelId="{BA086E64-386B-49F4-99B3-F8399F331B0D}" type="sibTrans" cxnId="{24B55788-171C-4B35-B919-1EE4D1B36B9F}">
      <dgm:prSet/>
      <dgm:spPr/>
      <dgm:t>
        <a:bodyPr/>
        <a:lstStyle/>
        <a:p>
          <a:endParaRPr lang="en-IN"/>
        </a:p>
      </dgm:t>
    </dgm:pt>
    <dgm:pt modelId="{0AC3BB8F-6ADE-4187-BAE8-49F13C840E27}">
      <dgm:prSet/>
      <dgm:spPr/>
      <dgm:t>
        <a:bodyPr/>
        <a:lstStyle/>
        <a:p>
          <a:r>
            <a:rPr lang="en-IN" dirty="0"/>
            <a:t>The same weights need to be used</a:t>
          </a:r>
        </a:p>
      </dgm:t>
    </dgm:pt>
    <dgm:pt modelId="{3811412F-FE76-4B00-9D4D-AC3D2F19BF33}" type="parTrans" cxnId="{8C6EE45F-8696-4C12-BE42-F865976002DD}">
      <dgm:prSet/>
      <dgm:spPr/>
      <dgm:t>
        <a:bodyPr/>
        <a:lstStyle/>
        <a:p>
          <a:endParaRPr lang="en-IN"/>
        </a:p>
      </dgm:t>
    </dgm:pt>
    <dgm:pt modelId="{444D8D4F-6736-4672-9649-A5E582E9C8B4}" type="sibTrans" cxnId="{8C6EE45F-8696-4C12-BE42-F865976002DD}">
      <dgm:prSet/>
      <dgm:spPr/>
      <dgm:t>
        <a:bodyPr/>
        <a:lstStyle/>
        <a:p>
          <a:endParaRPr lang="en-IN"/>
        </a:p>
      </dgm:t>
    </dgm:pt>
    <dgm:pt modelId="{076792E2-E497-4CFC-9AAE-84459A165777}">
      <dgm:prSet/>
      <dgm:spPr/>
      <dgm:t>
        <a:bodyPr/>
        <a:lstStyle/>
        <a:p>
          <a:r>
            <a:rPr lang="en-IN" dirty="0"/>
            <a:t>The output from the transfer model is flattened.</a:t>
          </a:r>
        </a:p>
      </dgm:t>
    </dgm:pt>
    <dgm:pt modelId="{BB02288A-EF7D-4836-B0CD-AAEF68F1C568}" type="parTrans" cxnId="{2E34DA27-A992-41EA-A35C-9232D60AB06C}">
      <dgm:prSet/>
      <dgm:spPr/>
      <dgm:t>
        <a:bodyPr/>
        <a:lstStyle/>
        <a:p>
          <a:endParaRPr lang="en-IN"/>
        </a:p>
      </dgm:t>
    </dgm:pt>
    <dgm:pt modelId="{65075EA7-8FF8-4267-A4E0-E4B78DF4F88B}" type="sibTrans" cxnId="{2E34DA27-A992-41EA-A35C-9232D60AB06C}">
      <dgm:prSet/>
      <dgm:spPr/>
      <dgm:t>
        <a:bodyPr/>
        <a:lstStyle/>
        <a:p>
          <a:endParaRPr lang="en-IN"/>
        </a:p>
      </dgm:t>
    </dgm:pt>
    <dgm:pt modelId="{3791DBB0-ADBA-4BC1-A5D0-5C0FEF24A0BD}">
      <dgm:prSet/>
      <dgm:spPr/>
      <dgm:t>
        <a:bodyPr/>
        <a:lstStyle/>
        <a:p>
          <a:r>
            <a:rPr lang="en-IN" dirty="0"/>
            <a:t>Locating the folders of the scrapped images</a:t>
          </a:r>
        </a:p>
      </dgm:t>
    </dgm:pt>
    <dgm:pt modelId="{9831515E-094A-49D8-8ABC-066ECA5FB519}" type="parTrans" cxnId="{0051FA20-E4CB-4FF8-A60F-8D3FE34E227F}">
      <dgm:prSet/>
      <dgm:spPr/>
      <dgm:t>
        <a:bodyPr/>
        <a:lstStyle/>
        <a:p>
          <a:endParaRPr lang="en-IN"/>
        </a:p>
      </dgm:t>
    </dgm:pt>
    <dgm:pt modelId="{8395F7FD-B590-45F2-BC7F-2FCBF7DE3D4A}" type="sibTrans" cxnId="{0051FA20-E4CB-4FF8-A60F-8D3FE34E227F}">
      <dgm:prSet/>
      <dgm:spPr/>
      <dgm:t>
        <a:bodyPr/>
        <a:lstStyle/>
        <a:p>
          <a:endParaRPr lang="en-IN"/>
        </a:p>
      </dgm:t>
    </dgm:pt>
    <dgm:pt modelId="{D1F2D11E-95C1-4EFA-86C7-7FCF1E82ABF1}">
      <dgm:prSet/>
      <dgm:spPr/>
      <dgm:t>
        <a:bodyPr/>
        <a:lstStyle/>
        <a:p>
          <a:r>
            <a:rPr lang="en-IN" dirty="0"/>
            <a:t>The folder of images is appended as Dense layer to the flattened Transfer model. </a:t>
          </a:r>
        </a:p>
      </dgm:t>
    </dgm:pt>
    <dgm:pt modelId="{B0CD730F-4D9E-4A38-BEA0-24AABF6C3328}" type="parTrans" cxnId="{93893090-26E1-4489-B79E-5B6A25B54AD3}">
      <dgm:prSet/>
      <dgm:spPr/>
      <dgm:t>
        <a:bodyPr/>
        <a:lstStyle/>
        <a:p>
          <a:endParaRPr lang="en-IN"/>
        </a:p>
      </dgm:t>
    </dgm:pt>
    <dgm:pt modelId="{922A89F6-59A1-4BB3-BB59-26D8908AF84F}" type="sibTrans" cxnId="{93893090-26E1-4489-B79E-5B6A25B54AD3}">
      <dgm:prSet/>
      <dgm:spPr/>
      <dgm:t>
        <a:bodyPr/>
        <a:lstStyle/>
        <a:p>
          <a:endParaRPr lang="en-IN"/>
        </a:p>
      </dgm:t>
    </dgm:pt>
    <dgm:pt modelId="{A32DB5E2-D328-4F03-A531-F5F0646008AA}">
      <dgm:prSet/>
      <dgm:spPr/>
      <dgm:t>
        <a:bodyPr/>
        <a:lstStyle/>
        <a:p>
          <a:r>
            <a:rPr lang="en-IN"/>
            <a:t>This is passed to the Softmax activation function</a:t>
          </a:r>
          <a:endParaRPr lang="en-IN" dirty="0"/>
        </a:p>
      </dgm:t>
    </dgm:pt>
    <dgm:pt modelId="{28DB7E9A-194D-4006-807A-55C4393708AA}" type="parTrans" cxnId="{420BA43A-261B-4FDF-A253-4439E5FAA796}">
      <dgm:prSet/>
      <dgm:spPr/>
      <dgm:t>
        <a:bodyPr/>
        <a:lstStyle/>
        <a:p>
          <a:endParaRPr lang="en-IN"/>
        </a:p>
      </dgm:t>
    </dgm:pt>
    <dgm:pt modelId="{25F8EFBB-C9C3-4E76-B42C-0368641C393A}" type="sibTrans" cxnId="{420BA43A-261B-4FDF-A253-4439E5FAA796}">
      <dgm:prSet/>
      <dgm:spPr/>
      <dgm:t>
        <a:bodyPr/>
        <a:lstStyle/>
        <a:p>
          <a:endParaRPr lang="en-IN"/>
        </a:p>
      </dgm:t>
    </dgm:pt>
    <dgm:pt modelId="{A116234E-6F91-4C49-9E16-1742C0BEDFBD}" type="pres">
      <dgm:prSet presAssocID="{D171A9D9-5F14-4E8A-A0A8-24F95A1B742B}" presName="CompostProcess" presStyleCnt="0">
        <dgm:presLayoutVars>
          <dgm:dir/>
          <dgm:resizeHandles val="exact"/>
        </dgm:presLayoutVars>
      </dgm:prSet>
      <dgm:spPr/>
    </dgm:pt>
    <dgm:pt modelId="{3BA4714B-AC59-492F-A1EC-98C8049B669E}" type="pres">
      <dgm:prSet presAssocID="{D171A9D9-5F14-4E8A-A0A8-24F95A1B742B}" presName="arrow" presStyleLbl="bgShp" presStyleIdx="0" presStyleCnt="1"/>
      <dgm:spPr/>
    </dgm:pt>
    <dgm:pt modelId="{287ABDB0-6DB3-404F-8CB1-F8C27A39ED81}" type="pres">
      <dgm:prSet presAssocID="{D171A9D9-5F14-4E8A-A0A8-24F95A1B742B}" presName="linearProcess" presStyleCnt="0"/>
      <dgm:spPr/>
    </dgm:pt>
    <dgm:pt modelId="{75BCA25E-B23D-4784-9386-B726890BBF00}" type="pres">
      <dgm:prSet presAssocID="{F1AAE8CF-36E3-4852-8489-2A804247CC47}" presName="textNode" presStyleLbl="node1" presStyleIdx="0" presStyleCnt="9">
        <dgm:presLayoutVars>
          <dgm:bulletEnabled val="1"/>
        </dgm:presLayoutVars>
      </dgm:prSet>
      <dgm:spPr/>
    </dgm:pt>
    <dgm:pt modelId="{6D9582F5-4793-4F25-A2A6-C66D1E78FB8D}" type="pres">
      <dgm:prSet presAssocID="{2B7D621E-9239-4FE1-91DB-8EA369B80494}" presName="sibTrans" presStyleCnt="0"/>
      <dgm:spPr/>
    </dgm:pt>
    <dgm:pt modelId="{4160BF21-E1E2-4F5B-8CBD-3BF78E52D4CC}" type="pres">
      <dgm:prSet presAssocID="{3FB4FA29-E9C5-474C-AF0A-46C496611E39}" presName="textNode" presStyleLbl="node1" presStyleIdx="1" presStyleCnt="9">
        <dgm:presLayoutVars>
          <dgm:bulletEnabled val="1"/>
        </dgm:presLayoutVars>
      </dgm:prSet>
      <dgm:spPr/>
    </dgm:pt>
    <dgm:pt modelId="{C5AAA23C-EE1F-41CE-8CFD-E958FE83CAD1}" type="pres">
      <dgm:prSet presAssocID="{A5FAEECB-AC12-419F-8F7E-B0D3D8056018}" presName="sibTrans" presStyleCnt="0"/>
      <dgm:spPr/>
    </dgm:pt>
    <dgm:pt modelId="{A1EC6DA7-4B63-4977-9AAA-39D47ADF9A1E}" type="pres">
      <dgm:prSet presAssocID="{AECB4A21-5C3B-4486-BA61-B59E8AF079DE}" presName="textNode" presStyleLbl="node1" presStyleIdx="2" presStyleCnt="9">
        <dgm:presLayoutVars>
          <dgm:bulletEnabled val="1"/>
        </dgm:presLayoutVars>
      </dgm:prSet>
      <dgm:spPr/>
    </dgm:pt>
    <dgm:pt modelId="{96225B3E-5026-4D6C-80E7-E285CA1CE250}" type="pres">
      <dgm:prSet presAssocID="{4B7D9DC9-5C7A-4F53-AFF2-D84AB70BC5FF}" presName="sibTrans" presStyleCnt="0"/>
      <dgm:spPr/>
    </dgm:pt>
    <dgm:pt modelId="{DC5BF89B-E1F7-4EE6-8B9D-365FC81AE0FA}" type="pres">
      <dgm:prSet presAssocID="{B988C1EF-8819-47FC-AFC9-B7DDA5B31E58}" presName="textNode" presStyleLbl="node1" presStyleIdx="3" presStyleCnt="9">
        <dgm:presLayoutVars>
          <dgm:bulletEnabled val="1"/>
        </dgm:presLayoutVars>
      </dgm:prSet>
      <dgm:spPr/>
    </dgm:pt>
    <dgm:pt modelId="{2EA4BC58-BE2A-4BA1-B16C-7019936CBAC6}" type="pres">
      <dgm:prSet presAssocID="{BA086E64-386B-49F4-99B3-F8399F331B0D}" presName="sibTrans" presStyleCnt="0"/>
      <dgm:spPr/>
    </dgm:pt>
    <dgm:pt modelId="{E304FB6B-FAF5-4CB8-B437-669EACF9A1E1}" type="pres">
      <dgm:prSet presAssocID="{0AC3BB8F-6ADE-4187-BAE8-49F13C840E27}" presName="textNode" presStyleLbl="node1" presStyleIdx="4" presStyleCnt="9" custLinFactNeighborX="49584" custLinFactNeighborY="623">
        <dgm:presLayoutVars>
          <dgm:bulletEnabled val="1"/>
        </dgm:presLayoutVars>
      </dgm:prSet>
      <dgm:spPr/>
    </dgm:pt>
    <dgm:pt modelId="{A066F631-B0EF-4216-84FE-AC801D532BD3}" type="pres">
      <dgm:prSet presAssocID="{444D8D4F-6736-4672-9649-A5E582E9C8B4}" presName="sibTrans" presStyleCnt="0"/>
      <dgm:spPr/>
    </dgm:pt>
    <dgm:pt modelId="{32A613F6-F6B6-4C82-9436-65C96C20C44B}" type="pres">
      <dgm:prSet presAssocID="{076792E2-E497-4CFC-9AAE-84459A165777}" presName="textNode" presStyleLbl="node1" presStyleIdx="5" presStyleCnt="9">
        <dgm:presLayoutVars>
          <dgm:bulletEnabled val="1"/>
        </dgm:presLayoutVars>
      </dgm:prSet>
      <dgm:spPr/>
    </dgm:pt>
    <dgm:pt modelId="{A3D2CD94-E2EF-4C87-8BD5-CF51D4A0B6E1}" type="pres">
      <dgm:prSet presAssocID="{65075EA7-8FF8-4267-A4E0-E4B78DF4F88B}" presName="sibTrans" presStyleCnt="0"/>
      <dgm:spPr/>
    </dgm:pt>
    <dgm:pt modelId="{1B70DB4A-56E3-401D-8926-2E5A229F4C00}" type="pres">
      <dgm:prSet presAssocID="{3791DBB0-ADBA-4BC1-A5D0-5C0FEF24A0BD}" presName="textNode" presStyleLbl="node1" presStyleIdx="6" presStyleCnt="9">
        <dgm:presLayoutVars>
          <dgm:bulletEnabled val="1"/>
        </dgm:presLayoutVars>
      </dgm:prSet>
      <dgm:spPr/>
    </dgm:pt>
    <dgm:pt modelId="{B497E728-1E6D-4E3B-815B-A750E03D18DD}" type="pres">
      <dgm:prSet presAssocID="{8395F7FD-B590-45F2-BC7F-2FCBF7DE3D4A}" presName="sibTrans" presStyleCnt="0"/>
      <dgm:spPr/>
    </dgm:pt>
    <dgm:pt modelId="{AFF599F4-ABFF-4784-9983-50257284CA98}" type="pres">
      <dgm:prSet presAssocID="{D1F2D11E-95C1-4EFA-86C7-7FCF1E82ABF1}" presName="textNode" presStyleLbl="node1" presStyleIdx="7" presStyleCnt="9">
        <dgm:presLayoutVars>
          <dgm:bulletEnabled val="1"/>
        </dgm:presLayoutVars>
      </dgm:prSet>
      <dgm:spPr/>
    </dgm:pt>
    <dgm:pt modelId="{A6383FFC-6EF0-4760-A527-0A0E3D1E21C6}" type="pres">
      <dgm:prSet presAssocID="{922A89F6-59A1-4BB3-BB59-26D8908AF84F}" presName="sibTrans" presStyleCnt="0"/>
      <dgm:spPr/>
    </dgm:pt>
    <dgm:pt modelId="{9D455B03-70EE-4AD7-8C95-2137ECCFEF85}" type="pres">
      <dgm:prSet presAssocID="{A32DB5E2-D328-4F03-A531-F5F0646008AA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0CDB6315-5468-4022-9943-9670C0801363}" type="presOf" srcId="{3791DBB0-ADBA-4BC1-A5D0-5C0FEF24A0BD}" destId="{1B70DB4A-56E3-401D-8926-2E5A229F4C00}" srcOrd="0" destOrd="0" presId="urn:microsoft.com/office/officeart/2005/8/layout/hProcess9"/>
    <dgm:cxn modelId="{0051FA20-E4CB-4FF8-A60F-8D3FE34E227F}" srcId="{D171A9D9-5F14-4E8A-A0A8-24F95A1B742B}" destId="{3791DBB0-ADBA-4BC1-A5D0-5C0FEF24A0BD}" srcOrd="6" destOrd="0" parTransId="{9831515E-094A-49D8-8ABC-066ECA5FB519}" sibTransId="{8395F7FD-B590-45F2-BC7F-2FCBF7DE3D4A}"/>
    <dgm:cxn modelId="{439CDF24-B8AF-4345-AF1F-6098A9E93743}" type="presOf" srcId="{076792E2-E497-4CFC-9AAE-84459A165777}" destId="{32A613F6-F6B6-4C82-9436-65C96C20C44B}" srcOrd="0" destOrd="0" presId="urn:microsoft.com/office/officeart/2005/8/layout/hProcess9"/>
    <dgm:cxn modelId="{C56C1125-2D46-464E-99AF-56B5C84B2865}" type="presOf" srcId="{D1F2D11E-95C1-4EFA-86C7-7FCF1E82ABF1}" destId="{AFF599F4-ABFF-4784-9983-50257284CA98}" srcOrd="0" destOrd="0" presId="urn:microsoft.com/office/officeart/2005/8/layout/hProcess9"/>
    <dgm:cxn modelId="{2E34DA27-A992-41EA-A35C-9232D60AB06C}" srcId="{D171A9D9-5F14-4E8A-A0A8-24F95A1B742B}" destId="{076792E2-E497-4CFC-9AAE-84459A165777}" srcOrd="5" destOrd="0" parTransId="{BB02288A-EF7D-4836-B0CD-AAEF68F1C568}" sibTransId="{65075EA7-8FF8-4267-A4E0-E4B78DF4F88B}"/>
    <dgm:cxn modelId="{FB72632B-1CDC-4A86-80C9-39B1DA1EA0A5}" type="presOf" srcId="{B988C1EF-8819-47FC-AFC9-B7DDA5B31E58}" destId="{DC5BF89B-E1F7-4EE6-8B9D-365FC81AE0FA}" srcOrd="0" destOrd="0" presId="urn:microsoft.com/office/officeart/2005/8/layout/hProcess9"/>
    <dgm:cxn modelId="{420BA43A-261B-4FDF-A253-4439E5FAA796}" srcId="{D171A9D9-5F14-4E8A-A0A8-24F95A1B742B}" destId="{A32DB5E2-D328-4F03-A531-F5F0646008AA}" srcOrd="8" destOrd="0" parTransId="{28DB7E9A-194D-4006-807A-55C4393708AA}" sibTransId="{25F8EFBB-C9C3-4E76-B42C-0368641C393A}"/>
    <dgm:cxn modelId="{8C6EE45F-8696-4C12-BE42-F865976002DD}" srcId="{D171A9D9-5F14-4E8A-A0A8-24F95A1B742B}" destId="{0AC3BB8F-6ADE-4187-BAE8-49F13C840E27}" srcOrd="4" destOrd="0" parTransId="{3811412F-FE76-4B00-9D4D-AC3D2F19BF33}" sibTransId="{444D8D4F-6736-4672-9649-A5E582E9C8B4}"/>
    <dgm:cxn modelId="{36DE9E61-EFE4-4EBF-8583-AB49E22CF53E}" type="presOf" srcId="{3FB4FA29-E9C5-474C-AF0A-46C496611E39}" destId="{4160BF21-E1E2-4F5B-8CBD-3BF78E52D4CC}" srcOrd="0" destOrd="0" presId="urn:microsoft.com/office/officeart/2005/8/layout/hProcess9"/>
    <dgm:cxn modelId="{2ECE8E62-C7C3-4D99-975F-A77319784156}" type="presOf" srcId="{0AC3BB8F-6ADE-4187-BAE8-49F13C840E27}" destId="{E304FB6B-FAF5-4CB8-B437-669EACF9A1E1}" srcOrd="0" destOrd="0" presId="urn:microsoft.com/office/officeart/2005/8/layout/hProcess9"/>
    <dgm:cxn modelId="{AE8A3F6D-92BD-42E6-A033-24C6B800F287}" srcId="{D171A9D9-5F14-4E8A-A0A8-24F95A1B742B}" destId="{3FB4FA29-E9C5-474C-AF0A-46C496611E39}" srcOrd="1" destOrd="0" parTransId="{6CB3F758-E617-476E-83AA-C6BAF469B64A}" sibTransId="{A5FAEECB-AC12-419F-8F7E-B0D3D8056018}"/>
    <dgm:cxn modelId="{73EF9975-4A7B-42A5-B79E-2F0D6E184324}" srcId="{D171A9D9-5F14-4E8A-A0A8-24F95A1B742B}" destId="{F1AAE8CF-36E3-4852-8489-2A804247CC47}" srcOrd="0" destOrd="0" parTransId="{A96DCF23-121B-46B1-9627-C27DC2F21223}" sibTransId="{2B7D621E-9239-4FE1-91DB-8EA369B80494}"/>
    <dgm:cxn modelId="{EC882C57-E4FD-4159-AA2F-535D6F69970D}" type="presOf" srcId="{A32DB5E2-D328-4F03-A531-F5F0646008AA}" destId="{9D455B03-70EE-4AD7-8C95-2137ECCFEF85}" srcOrd="0" destOrd="0" presId="urn:microsoft.com/office/officeart/2005/8/layout/hProcess9"/>
    <dgm:cxn modelId="{24B55788-171C-4B35-B919-1EE4D1B36B9F}" srcId="{D171A9D9-5F14-4E8A-A0A8-24F95A1B742B}" destId="{B988C1EF-8819-47FC-AFC9-B7DDA5B31E58}" srcOrd="3" destOrd="0" parTransId="{1B7BAE49-33B6-4608-B778-ED454D4E276A}" sibTransId="{BA086E64-386B-49F4-99B3-F8399F331B0D}"/>
    <dgm:cxn modelId="{93893090-26E1-4489-B79E-5B6A25B54AD3}" srcId="{D171A9D9-5F14-4E8A-A0A8-24F95A1B742B}" destId="{D1F2D11E-95C1-4EFA-86C7-7FCF1E82ABF1}" srcOrd="7" destOrd="0" parTransId="{B0CD730F-4D9E-4A38-BEA0-24AABF6C3328}" sibTransId="{922A89F6-59A1-4BB3-BB59-26D8908AF84F}"/>
    <dgm:cxn modelId="{EBDA50AF-DA81-4CB7-9BBC-EA2F9E192289}" type="presOf" srcId="{D171A9D9-5F14-4E8A-A0A8-24F95A1B742B}" destId="{A116234E-6F91-4C49-9E16-1742C0BEDFBD}" srcOrd="0" destOrd="0" presId="urn:microsoft.com/office/officeart/2005/8/layout/hProcess9"/>
    <dgm:cxn modelId="{C9D3CABD-212B-401E-952E-53B6144914E2}" srcId="{D171A9D9-5F14-4E8A-A0A8-24F95A1B742B}" destId="{AECB4A21-5C3B-4486-BA61-B59E8AF079DE}" srcOrd="2" destOrd="0" parTransId="{5B016EDA-9C32-43C0-935A-E0E586C06A1B}" sibTransId="{4B7D9DC9-5C7A-4F53-AFF2-D84AB70BC5FF}"/>
    <dgm:cxn modelId="{08FC9FD4-91F5-4193-9ACE-1248F5FD7235}" type="presOf" srcId="{AECB4A21-5C3B-4486-BA61-B59E8AF079DE}" destId="{A1EC6DA7-4B63-4977-9AAA-39D47ADF9A1E}" srcOrd="0" destOrd="0" presId="urn:microsoft.com/office/officeart/2005/8/layout/hProcess9"/>
    <dgm:cxn modelId="{D8871FF2-6C52-4723-958E-48B0FF49F4E6}" type="presOf" srcId="{F1AAE8CF-36E3-4852-8489-2A804247CC47}" destId="{75BCA25E-B23D-4784-9386-B726890BBF00}" srcOrd="0" destOrd="0" presId="urn:microsoft.com/office/officeart/2005/8/layout/hProcess9"/>
    <dgm:cxn modelId="{76960AA1-25C2-4C22-9124-9972717470DC}" type="presParOf" srcId="{A116234E-6F91-4C49-9E16-1742C0BEDFBD}" destId="{3BA4714B-AC59-492F-A1EC-98C8049B669E}" srcOrd="0" destOrd="0" presId="urn:microsoft.com/office/officeart/2005/8/layout/hProcess9"/>
    <dgm:cxn modelId="{FE75A90C-126E-4435-A8AC-20F8CB9F7F6E}" type="presParOf" srcId="{A116234E-6F91-4C49-9E16-1742C0BEDFBD}" destId="{287ABDB0-6DB3-404F-8CB1-F8C27A39ED81}" srcOrd="1" destOrd="0" presId="urn:microsoft.com/office/officeart/2005/8/layout/hProcess9"/>
    <dgm:cxn modelId="{0EE9CD0B-CB94-4240-AFAB-DBAF5D2ADF79}" type="presParOf" srcId="{287ABDB0-6DB3-404F-8CB1-F8C27A39ED81}" destId="{75BCA25E-B23D-4784-9386-B726890BBF00}" srcOrd="0" destOrd="0" presId="urn:microsoft.com/office/officeart/2005/8/layout/hProcess9"/>
    <dgm:cxn modelId="{3C5021A1-B27F-44A7-8DF8-C97E64C37240}" type="presParOf" srcId="{287ABDB0-6DB3-404F-8CB1-F8C27A39ED81}" destId="{6D9582F5-4793-4F25-A2A6-C66D1E78FB8D}" srcOrd="1" destOrd="0" presId="urn:microsoft.com/office/officeart/2005/8/layout/hProcess9"/>
    <dgm:cxn modelId="{A0CEB78B-6AE3-421B-8F73-F930E9F1AA65}" type="presParOf" srcId="{287ABDB0-6DB3-404F-8CB1-F8C27A39ED81}" destId="{4160BF21-E1E2-4F5B-8CBD-3BF78E52D4CC}" srcOrd="2" destOrd="0" presId="urn:microsoft.com/office/officeart/2005/8/layout/hProcess9"/>
    <dgm:cxn modelId="{E01D0526-D7CF-4C47-974C-8B287C59CB22}" type="presParOf" srcId="{287ABDB0-6DB3-404F-8CB1-F8C27A39ED81}" destId="{C5AAA23C-EE1F-41CE-8CFD-E958FE83CAD1}" srcOrd="3" destOrd="0" presId="urn:microsoft.com/office/officeart/2005/8/layout/hProcess9"/>
    <dgm:cxn modelId="{5D21D5DB-E356-4F0A-B31F-8003A2025BC3}" type="presParOf" srcId="{287ABDB0-6DB3-404F-8CB1-F8C27A39ED81}" destId="{A1EC6DA7-4B63-4977-9AAA-39D47ADF9A1E}" srcOrd="4" destOrd="0" presId="urn:microsoft.com/office/officeart/2005/8/layout/hProcess9"/>
    <dgm:cxn modelId="{6AFFA5E2-445A-4DB0-9759-10FF6DE2B52B}" type="presParOf" srcId="{287ABDB0-6DB3-404F-8CB1-F8C27A39ED81}" destId="{96225B3E-5026-4D6C-80E7-E285CA1CE250}" srcOrd="5" destOrd="0" presId="urn:microsoft.com/office/officeart/2005/8/layout/hProcess9"/>
    <dgm:cxn modelId="{AFF816C1-BF1B-4588-A163-DF2ADF461FFE}" type="presParOf" srcId="{287ABDB0-6DB3-404F-8CB1-F8C27A39ED81}" destId="{DC5BF89B-E1F7-4EE6-8B9D-365FC81AE0FA}" srcOrd="6" destOrd="0" presId="urn:microsoft.com/office/officeart/2005/8/layout/hProcess9"/>
    <dgm:cxn modelId="{EF1D4104-D40E-47B2-AD99-29B29ECB8A60}" type="presParOf" srcId="{287ABDB0-6DB3-404F-8CB1-F8C27A39ED81}" destId="{2EA4BC58-BE2A-4BA1-B16C-7019936CBAC6}" srcOrd="7" destOrd="0" presId="urn:microsoft.com/office/officeart/2005/8/layout/hProcess9"/>
    <dgm:cxn modelId="{BDA5FB13-6BB3-4E80-819D-84043D495ABB}" type="presParOf" srcId="{287ABDB0-6DB3-404F-8CB1-F8C27A39ED81}" destId="{E304FB6B-FAF5-4CB8-B437-669EACF9A1E1}" srcOrd="8" destOrd="0" presId="urn:microsoft.com/office/officeart/2005/8/layout/hProcess9"/>
    <dgm:cxn modelId="{1F15884F-6D1C-4ABC-A160-0CE7D73083C0}" type="presParOf" srcId="{287ABDB0-6DB3-404F-8CB1-F8C27A39ED81}" destId="{A066F631-B0EF-4216-84FE-AC801D532BD3}" srcOrd="9" destOrd="0" presId="urn:microsoft.com/office/officeart/2005/8/layout/hProcess9"/>
    <dgm:cxn modelId="{8B4A0865-B33E-421F-8ED6-394625E2F991}" type="presParOf" srcId="{287ABDB0-6DB3-404F-8CB1-F8C27A39ED81}" destId="{32A613F6-F6B6-4C82-9436-65C96C20C44B}" srcOrd="10" destOrd="0" presId="urn:microsoft.com/office/officeart/2005/8/layout/hProcess9"/>
    <dgm:cxn modelId="{DCA42799-9493-4297-AA86-3139F22F2E29}" type="presParOf" srcId="{287ABDB0-6DB3-404F-8CB1-F8C27A39ED81}" destId="{A3D2CD94-E2EF-4C87-8BD5-CF51D4A0B6E1}" srcOrd="11" destOrd="0" presId="urn:microsoft.com/office/officeart/2005/8/layout/hProcess9"/>
    <dgm:cxn modelId="{19ECC483-4298-499F-B1BE-C86A450202C4}" type="presParOf" srcId="{287ABDB0-6DB3-404F-8CB1-F8C27A39ED81}" destId="{1B70DB4A-56E3-401D-8926-2E5A229F4C00}" srcOrd="12" destOrd="0" presId="urn:microsoft.com/office/officeart/2005/8/layout/hProcess9"/>
    <dgm:cxn modelId="{0ECD2BBA-C78E-461E-9FF0-41E00184AB5A}" type="presParOf" srcId="{287ABDB0-6DB3-404F-8CB1-F8C27A39ED81}" destId="{B497E728-1E6D-4E3B-815B-A750E03D18DD}" srcOrd="13" destOrd="0" presId="urn:microsoft.com/office/officeart/2005/8/layout/hProcess9"/>
    <dgm:cxn modelId="{F781A63C-6909-436F-BEB4-96BF5185D1A0}" type="presParOf" srcId="{287ABDB0-6DB3-404F-8CB1-F8C27A39ED81}" destId="{AFF599F4-ABFF-4784-9983-50257284CA98}" srcOrd="14" destOrd="0" presId="urn:microsoft.com/office/officeart/2005/8/layout/hProcess9"/>
    <dgm:cxn modelId="{2778B51F-0F00-42DF-ABD6-D8C9DF3B7D4C}" type="presParOf" srcId="{287ABDB0-6DB3-404F-8CB1-F8C27A39ED81}" destId="{A6383FFC-6EF0-4760-A527-0A0E3D1E21C6}" srcOrd="15" destOrd="0" presId="urn:microsoft.com/office/officeart/2005/8/layout/hProcess9"/>
    <dgm:cxn modelId="{59EE1E95-4D4B-414C-AF79-9B3BCBFF9558}" type="presParOf" srcId="{287ABDB0-6DB3-404F-8CB1-F8C27A39ED81}" destId="{9D455B03-70EE-4AD7-8C95-2137ECCFEF85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81008-D16A-49D5-B62D-1E56DC34FE1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6609AE4-F23E-4B5B-8A40-C904DFAEDC2C}">
      <dgm:prSet phldrT="[Text]"/>
      <dgm:spPr/>
      <dgm:t>
        <a:bodyPr/>
        <a:lstStyle/>
        <a:p>
          <a:r>
            <a:rPr lang="en-IN" dirty="0"/>
            <a:t>Model is created with the back </a:t>
          </a:r>
          <a:r>
            <a:rPr lang="en-IN" dirty="0" err="1"/>
            <a:t>propogation</a:t>
          </a:r>
          <a:r>
            <a:rPr lang="en-IN" dirty="0"/>
            <a:t> occurring</a:t>
          </a:r>
        </a:p>
      </dgm:t>
    </dgm:pt>
    <dgm:pt modelId="{23FACA8F-6BEF-467C-9A33-2EA0892C7BB0}" type="parTrans" cxnId="{9C35D17B-A239-4FD6-8544-569B9592B45D}">
      <dgm:prSet/>
      <dgm:spPr/>
      <dgm:t>
        <a:bodyPr/>
        <a:lstStyle/>
        <a:p>
          <a:endParaRPr lang="en-IN"/>
        </a:p>
      </dgm:t>
    </dgm:pt>
    <dgm:pt modelId="{EC1BA4A2-2A0F-4EB3-9DAB-4AE2530312C1}" type="sibTrans" cxnId="{9C35D17B-A239-4FD6-8544-569B9592B45D}">
      <dgm:prSet/>
      <dgm:spPr/>
      <dgm:t>
        <a:bodyPr/>
        <a:lstStyle/>
        <a:p>
          <a:endParaRPr lang="en-IN"/>
        </a:p>
      </dgm:t>
    </dgm:pt>
    <dgm:pt modelId="{468CC8B4-F904-472E-AE07-8046D7C2ED62}">
      <dgm:prSet phldrT="[Text]"/>
      <dgm:spPr/>
      <dgm:t>
        <a:bodyPr/>
        <a:lstStyle/>
        <a:p>
          <a:r>
            <a:rPr lang="en-IN" dirty="0"/>
            <a:t>Compiling the model with the optimum optimiser, Loss calculation method and metrics used to understand the accuracy of prediction</a:t>
          </a:r>
        </a:p>
      </dgm:t>
    </dgm:pt>
    <dgm:pt modelId="{99F92880-EAD4-4CF2-8060-5B53FC828C78}" type="parTrans" cxnId="{5E44F6FB-1D2C-47C8-9318-79BC083B1046}">
      <dgm:prSet/>
      <dgm:spPr/>
      <dgm:t>
        <a:bodyPr/>
        <a:lstStyle/>
        <a:p>
          <a:endParaRPr lang="en-IN"/>
        </a:p>
      </dgm:t>
    </dgm:pt>
    <dgm:pt modelId="{948AEBCC-6786-479B-8A31-5B7622A98923}" type="sibTrans" cxnId="{5E44F6FB-1D2C-47C8-9318-79BC083B1046}">
      <dgm:prSet/>
      <dgm:spPr/>
      <dgm:t>
        <a:bodyPr/>
        <a:lstStyle/>
        <a:p>
          <a:endParaRPr lang="en-IN"/>
        </a:p>
      </dgm:t>
    </dgm:pt>
    <dgm:pt modelId="{0A987B0A-C44F-4741-808B-D1C5E32BEC29}">
      <dgm:prSet phldrT="[Text]"/>
      <dgm:spPr/>
      <dgm:t>
        <a:bodyPr/>
        <a:lstStyle/>
        <a:p>
          <a:r>
            <a:rPr lang="en-US" dirty="0"/>
            <a:t>Image augmentation techniques is used to increase the size of the data but making sure the quality of data is not compromised </a:t>
          </a:r>
          <a:endParaRPr lang="en-IN" dirty="0"/>
        </a:p>
      </dgm:t>
    </dgm:pt>
    <dgm:pt modelId="{63A6B826-E247-4605-BD18-1F7B8D2B5B34}" type="parTrans" cxnId="{BF31FA0B-481F-4671-A085-C87F81D6628E}">
      <dgm:prSet/>
      <dgm:spPr/>
      <dgm:t>
        <a:bodyPr/>
        <a:lstStyle/>
        <a:p>
          <a:endParaRPr lang="en-IN"/>
        </a:p>
      </dgm:t>
    </dgm:pt>
    <dgm:pt modelId="{0E41C700-1E53-4E4C-99DB-C7897BBA4718}" type="sibTrans" cxnId="{BF31FA0B-481F-4671-A085-C87F81D6628E}">
      <dgm:prSet/>
      <dgm:spPr/>
      <dgm:t>
        <a:bodyPr/>
        <a:lstStyle/>
        <a:p>
          <a:endParaRPr lang="en-IN"/>
        </a:p>
      </dgm:t>
    </dgm:pt>
    <dgm:pt modelId="{48944529-BDA5-4D28-8546-4AC6A9E62A71}">
      <dgm:prSet phldrT="[Text]"/>
      <dgm:spPr/>
      <dgm:t>
        <a:bodyPr/>
        <a:lstStyle/>
        <a:p>
          <a:r>
            <a:rPr lang="en-IN" dirty="0"/>
            <a:t>Applying the trained model on the test data and finding the accuracy</a:t>
          </a:r>
        </a:p>
      </dgm:t>
    </dgm:pt>
    <dgm:pt modelId="{3D636543-9046-4D02-B021-A75ED7365572}" type="parTrans" cxnId="{936C6794-170F-4147-A146-8A49928E233F}">
      <dgm:prSet/>
      <dgm:spPr/>
      <dgm:t>
        <a:bodyPr/>
        <a:lstStyle/>
        <a:p>
          <a:endParaRPr lang="en-IN"/>
        </a:p>
      </dgm:t>
    </dgm:pt>
    <dgm:pt modelId="{A062C5D3-F6FD-49EE-A453-BDEED05B1BC7}" type="sibTrans" cxnId="{936C6794-170F-4147-A146-8A49928E233F}">
      <dgm:prSet/>
      <dgm:spPr/>
      <dgm:t>
        <a:bodyPr/>
        <a:lstStyle/>
        <a:p>
          <a:endParaRPr lang="en-IN"/>
        </a:p>
      </dgm:t>
    </dgm:pt>
    <dgm:pt modelId="{6CA41084-B0E1-443C-80D4-7E01ECBD9F16}" type="pres">
      <dgm:prSet presAssocID="{FAA81008-D16A-49D5-B62D-1E56DC34FE1A}" presName="CompostProcess" presStyleCnt="0">
        <dgm:presLayoutVars>
          <dgm:dir/>
          <dgm:resizeHandles val="exact"/>
        </dgm:presLayoutVars>
      </dgm:prSet>
      <dgm:spPr/>
    </dgm:pt>
    <dgm:pt modelId="{35F947F1-FCAA-4602-9B7A-2A75F947C0B5}" type="pres">
      <dgm:prSet presAssocID="{FAA81008-D16A-49D5-B62D-1E56DC34FE1A}" presName="arrow" presStyleLbl="bgShp" presStyleIdx="0" presStyleCnt="1"/>
      <dgm:spPr/>
    </dgm:pt>
    <dgm:pt modelId="{369F18D3-81E9-4B07-93C3-40C377906998}" type="pres">
      <dgm:prSet presAssocID="{FAA81008-D16A-49D5-B62D-1E56DC34FE1A}" presName="linearProcess" presStyleCnt="0"/>
      <dgm:spPr/>
    </dgm:pt>
    <dgm:pt modelId="{671A0588-ECF2-4651-88E5-B90A36F55FCC}" type="pres">
      <dgm:prSet presAssocID="{B6609AE4-F23E-4B5B-8A40-C904DFAEDC2C}" presName="textNode" presStyleLbl="node1" presStyleIdx="0" presStyleCnt="4" custScaleX="54017" custScaleY="99408">
        <dgm:presLayoutVars>
          <dgm:bulletEnabled val="1"/>
        </dgm:presLayoutVars>
      </dgm:prSet>
      <dgm:spPr/>
    </dgm:pt>
    <dgm:pt modelId="{A6E59BAC-891C-454B-9B82-D1604C2B7F72}" type="pres">
      <dgm:prSet presAssocID="{EC1BA4A2-2A0F-4EB3-9DAB-4AE2530312C1}" presName="sibTrans" presStyleCnt="0"/>
      <dgm:spPr/>
    </dgm:pt>
    <dgm:pt modelId="{2A20F76E-B7D9-4493-BB5E-0F6C09302EFD}" type="pres">
      <dgm:prSet presAssocID="{468CC8B4-F904-472E-AE07-8046D7C2ED62}" presName="textNode" presStyleLbl="node1" presStyleIdx="1" presStyleCnt="4">
        <dgm:presLayoutVars>
          <dgm:bulletEnabled val="1"/>
        </dgm:presLayoutVars>
      </dgm:prSet>
      <dgm:spPr/>
    </dgm:pt>
    <dgm:pt modelId="{0EEB0979-48DD-477B-8C5D-0C198D1EE45F}" type="pres">
      <dgm:prSet presAssocID="{948AEBCC-6786-479B-8A31-5B7622A98923}" presName="sibTrans" presStyleCnt="0"/>
      <dgm:spPr/>
    </dgm:pt>
    <dgm:pt modelId="{79867436-F89D-432E-9208-2FE02F6EB3E9}" type="pres">
      <dgm:prSet presAssocID="{0A987B0A-C44F-4741-808B-D1C5E32BEC29}" presName="textNode" presStyleLbl="node1" presStyleIdx="2" presStyleCnt="4">
        <dgm:presLayoutVars>
          <dgm:bulletEnabled val="1"/>
        </dgm:presLayoutVars>
      </dgm:prSet>
      <dgm:spPr/>
    </dgm:pt>
    <dgm:pt modelId="{6D36D3A2-9F20-45AD-9933-86F0019520E7}" type="pres">
      <dgm:prSet presAssocID="{0E41C700-1E53-4E4C-99DB-C7897BBA4718}" presName="sibTrans" presStyleCnt="0"/>
      <dgm:spPr/>
    </dgm:pt>
    <dgm:pt modelId="{769A9B49-E9B6-4EC8-8A7E-36735392111D}" type="pres">
      <dgm:prSet presAssocID="{48944529-BDA5-4D28-8546-4AC6A9E62A71}" presName="textNode" presStyleLbl="node1" presStyleIdx="3" presStyleCnt="4" custScaleX="56912">
        <dgm:presLayoutVars>
          <dgm:bulletEnabled val="1"/>
        </dgm:presLayoutVars>
      </dgm:prSet>
      <dgm:spPr/>
    </dgm:pt>
  </dgm:ptLst>
  <dgm:cxnLst>
    <dgm:cxn modelId="{BF31FA0B-481F-4671-A085-C87F81D6628E}" srcId="{FAA81008-D16A-49D5-B62D-1E56DC34FE1A}" destId="{0A987B0A-C44F-4741-808B-D1C5E32BEC29}" srcOrd="2" destOrd="0" parTransId="{63A6B826-E247-4605-BD18-1F7B8D2B5B34}" sibTransId="{0E41C700-1E53-4E4C-99DB-C7897BBA4718}"/>
    <dgm:cxn modelId="{D2391329-9963-4045-935D-668917C347F8}" type="presOf" srcId="{0A987B0A-C44F-4741-808B-D1C5E32BEC29}" destId="{79867436-F89D-432E-9208-2FE02F6EB3E9}" srcOrd="0" destOrd="0" presId="urn:microsoft.com/office/officeart/2005/8/layout/hProcess9"/>
    <dgm:cxn modelId="{920B9938-79EC-4EF6-82F1-ECDFB885D9DD}" type="presOf" srcId="{468CC8B4-F904-472E-AE07-8046D7C2ED62}" destId="{2A20F76E-B7D9-4493-BB5E-0F6C09302EFD}" srcOrd="0" destOrd="0" presId="urn:microsoft.com/office/officeart/2005/8/layout/hProcess9"/>
    <dgm:cxn modelId="{88894B67-415D-4E8E-8108-1BF895C0B454}" type="presOf" srcId="{48944529-BDA5-4D28-8546-4AC6A9E62A71}" destId="{769A9B49-E9B6-4EC8-8A7E-36735392111D}" srcOrd="0" destOrd="0" presId="urn:microsoft.com/office/officeart/2005/8/layout/hProcess9"/>
    <dgm:cxn modelId="{9C35D17B-A239-4FD6-8544-569B9592B45D}" srcId="{FAA81008-D16A-49D5-B62D-1E56DC34FE1A}" destId="{B6609AE4-F23E-4B5B-8A40-C904DFAEDC2C}" srcOrd="0" destOrd="0" parTransId="{23FACA8F-6BEF-467C-9A33-2EA0892C7BB0}" sibTransId="{EC1BA4A2-2A0F-4EB3-9DAB-4AE2530312C1}"/>
    <dgm:cxn modelId="{936C6794-170F-4147-A146-8A49928E233F}" srcId="{FAA81008-D16A-49D5-B62D-1E56DC34FE1A}" destId="{48944529-BDA5-4D28-8546-4AC6A9E62A71}" srcOrd="3" destOrd="0" parTransId="{3D636543-9046-4D02-B021-A75ED7365572}" sibTransId="{A062C5D3-F6FD-49EE-A453-BDEED05B1BC7}"/>
    <dgm:cxn modelId="{4A92A0AC-7E67-47EF-8FFD-9CC877EFFC24}" type="presOf" srcId="{FAA81008-D16A-49D5-B62D-1E56DC34FE1A}" destId="{6CA41084-B0E1-443C-80D4-7E01ECBD9F16}" srcOrd="0" destOrd="0" presId="urn:microsoft.com/office/officeart/2005/8/layout/hProcess9"/>
    <dgm:cxn modelId="{6783E7D1-A9FB-4496-9E0A-D41E141E9BBA}" type="presOf" srcId="{B6609AE4-F23E-4B5B-8A40-C904DFAEDC2C}" destId="{671A0588-ECF2-4651-88E5-B90A36F55FCC}" srcOrd="0" destOrd="0" presId="urn:microsoft.com/office/officeart/2005/8/layout/hProcess9"/>
    <dgm:cxn modelId="{5E44F6FB-1D2C-47C8-9318-79BC083B1046}" srcId="{FAA81008-D16A-49D5-B62D-1E56DC34FE1A}" destId="{468CC8B4-F904-472E-AE07-8046D7C2ED62}" srcOrd="1" destOrd="0" parTransId="{99F92880-EAD4-4CF2-8060-5B53FC828C78}" sibTransId="{948AEBCC-6786-479B-8A31-5B7622A98923}"/>
    <dgm:cxn modelId="{BB77721B-78BE-495C-8F97-CBC15B439304}" type="presParOf" srcId="{6CA41084-B0E1-443C-80D4-7E01ECBD9F16}" destId="{35F947F1-FCAA-4602-9B7A-2A75F947C0B5}" srcOrd="0" destOrd="0" presId="urn:microsoft.com/office/officeart/2005/8/layout/hProcess9"/>
    <dgm:cxn modelId="{120D663C-B199-4DA7-A5E4-955B941264F1}" type="presParOf" srcId="{6CA41084-B0E1-443C-80D4-7E01ECBD9F16}" destId="{369F18D3-81E9-4B07-93C3-40C377906998}" srcOrd="1" destOrd="0" presId="urn:microsoft.com/office/officeart/2005/8/layout/hProcess9"/>
    <dgm:cxn modelId="{776E5A43-3BFD-432C-A03F-B0410C648D3E}" type="presParOf" srcId="{369F18D3-81E9-4B07-93C3-40C377906998}" destId="{671A0588-ECF2-4651-88E5-B90A36F55FCC}" srcOrd="0" destOrd="0" presId="urn:microsoft.com/office/officeart/2005/8/layout/hProcess9"/>
    <dgm:cxn modelId="{851049E7-DB65-4C7B-890E-79BA9FC47BCA}" type="presParOf" srcId="{369F18D3-81E9-4B07-93C3-40C377906998}" destId="{A6E59BAC-891C-454B-9B82-D1604C2B7F72}" srcOrd="1" destOrd="0" presId="urn:microsoft.com/office/officeart/2005/8/layout/hProcess9"/>
    <dgm:cxn modelId="{A839162F-A4E7-4DEB-9EF5-C43FE45262F8}" type="presParOf" srcId="{369F18D3-81E9-4B07-93C3-40C377906998}" destId="{2A20F76E-B7D9-4493-BB5E-0F6C09302EFD}" srcOrd="2" destOrd="0" presId="urn:microsoft.com/office/officeart/2005/8/layout/hProcess9"/>
    <dgm:cxn modelId="{E7011B0E-7145-4E94-B69A-6F683965BC4C}" type="presParOf" srcId="{369F18D3-81E9-4B07-93C3-40C377906998}" destId="{0EEB0979-48DD-477B-8C5D-0C198D1EE45F}" srcOrd="3" destOrd="0" presId="urn:microsoft.com/office/officeart/2005/8/layout/hProcess9"/>
    <dgm:cxn modelId="{F872DDAE-F6E0-4011-9C7E-6DAC72BF4827}" type="presParOf" srcId="{369F18D3-81E9-4B07-93C3-40C377906998}" destId="{79867436-F89D-432E-9208-2FE02F6EB3E9}" srcOrd="4" destOrd="0" presId="urn:microsoft.com/office/officeart/2005/8/layout/hProcess9"/>
    <dgm:cxn modelId="{8F4AA2AA-8E97-48BE-BC7B-44852EC7804A}" type="presParOf" srcId="{369F18D3-81E9-4B07-93C3-40C377906998}" destId="{6D36D3A2-9F20-45AD-9933-86F0019520E7}" srcOrd="5" destOrd="0" presId="urn:microsoft.com/office/officeart/2005/8/layout/hProcess9"/>
    <dgm:cxn modelId="{81A867AD-F29F-443F-A9E0-6B6B5A19FEA1}" type="presParOf" srcId="{369F18D3-81E9-4B07-93C3-40C377906998}" destId="{769A9B49-E9B6-4EC8-8A7E-3673539211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714B-AC59-492F-A1EC-98C8049B669E}">
      <dsp:nvSpPr>
        <dsp:cNvPr id="0" name=""/>
        <dsp:cNvSpPr/>
      </dsp:nvSpPr>
      <dsp:spPr>
        <a:xfrm>
          <a:off x="835364" y="0"/>
          <a:ext cx="9467469" cy="37786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CA25E-B23D-4784-9386-B726890BBF00}">
      <dsp:nvSpPr>
        <dsp:cNvPr id="0" name=""/>
        <dsp:cNvSpPr/>
      </dsp:nvSpPr>
      <dsp:spPr>
        <a:xfrm>
          <a:off x="3127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Loading the libraries</a:t>
          </a:r>
          <a:endParaRPr lang="en-IN" sz="1300" kern="1200" dirty="0"/>
        </a:p>
      </dsp:txBody>
      <dsp:txXfrm>
        <a:off x="60937" y="1191397"/>
        <a:ext cx="1068629" cy="1395829"/>
      </dsp:txXfrm>
    </dsp:sp>
    <dsp:sp modelId="{4160BF21-E1E2-4F5B-8CBD-3BF78E52D4CC}">
      <dsp:nvSpPr>
        <dsp:cNvPr id="0" name=""/>
        <dsp:cNvSpPr/>
      </dsp:nvSpPr>
      <dsp:spPr>
        <a:xfrm>
          <a:off x="1246589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Loading data</a:t>
          </a:r>
          <a:endParaRPr lang="en-IN" sz="1300" kern="1200" dirty="0"/>
        </a:p>
      </dsp:txBody>
      <dsp:txXfrm>
        <a:off x="1304399" y="1191397"/>
        <a:ext cx="1068629" cy="1395829"/>
      </dsp:txXfrm>
    </dsp:sp>
    <dsp:sp modelId="{A1EC6DA7-4B63-4977-9AAA-39D47ADF9A1E}">
      <dsp:nvSpPr>
        <dsp:cNvPr id="0" name=""/>
        <dsp:cNvSpPr/>
      </dsp:nvSpPr>
      <dsp:spPr>
        <a:xfrm>
          <a:off x="2490050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Loading the model with no last layer</a:t>
          </a:r>
        </a:p>
      </dsp:txBody>
      <dsp:txXfrm>
        <a:off x="2547860" y="1191397"/>
        <a:ext cx="1068629" cy="1395829"/>
      </dsp:txXfrm>
    </dsp:sp>
    <dsp:sp modelId="{DC5BF89B-E1F7-4EE6-8B9D-365FC81AE0FA}">
      <dsp:nvSpPr>
        <dsp:cNvPr id="0" name=""/>
        <dsp:cNvSpPr/>
      </dsp:nvSpPr>
      <dsp:spPr>
        <a:xfrm>
          <a:off x="3733512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Not letting the layers of the transfer models train and </a:t>
          </a:r>
        </a:p>
      </dsp:txBody>
      <dsp:txXfrm>
        <a:off x="3791322" y="1191397"/>
        <a:ext cx="1068629" cy="1395829"/>
      </dsp:txXfrm>
    </dsp:sp>
    <dsp:sp modelId="{E304FB6B-FAF5-4CB8-B437-669EACF9A1E1}">
      <dsp:nvSpPr>
        <dsp:cNvPr id="0" name=""/>
        <dsp:cNvSpPr/>
      </dsp:nvSpPr>
      <dsp:spPr>
        <a:xfrm>
          <a:off x="5006334" y="1143003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same weights need to be used</a:t>
          </a:r>
        </a:p>
      </dsp:txBody>
      <dsp:txXfrm>
        <a:off x="5064144" y="1200813"/>
        <a:ext cx="1068629" cy="1395829"/>
      </dsp:txXfrm>
    </dsp:sp>
    <dsp:sp modelId="{32A613F6-F6B6-4C82-9436-65C96C20C44B}">
      <dsp:nvSpPr>
        <dsp:cNvPr id="0" name=""/>
        <dsp:cNvSpPr/>
      </dsp:nvSpPr>
      <dsp:spPr>
        <a:xfrm>
          <a:off x="6220436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output from the transfer model is flattened.</a:t>
          </a:r>
        </a:p>
      </dsp:txBody>
      <dsp:txXfrm>
        <a:off x="6278246" y="1191397"/>
        <a:ext cx="1068629" cy="1395829"/>
      </dsp:txXfrm>
    </dsp:sp>
    <dsp:sp modelId="{1B70DB4A-56E3-401D-8926-2E5A229F4C00}">
      <dsp:nvSpPr>
        <dsp:cNvPr id="0" name=""/>
        <dsp:cNvSpPr/>
      </dsp:nvSpPr>
      <dsp:spPr>
        <a:xfrm>
          <a:off x="7463898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Locating the folders of the scrapped images</a:t>
          </a:r>
        </a:p>
      </dsp:txBody>
      <dsp:txXfrm>
        <a:off x="7521708" y="1191397"/>
        <a:ext cx="1068629" cy="1395829"/>
      </dsp:txXfrm>
    </dsp:sp>
    <dsp:sp modelId="{AFF599F4-ABFF-4784-9983-50257284CA98}">
      <dsp:nvSpPr>
        <dsp:cNvPr id="0" name=""/>
        <dsp:cNvSpPr/>
      </dsp:nvSpPr>
      <dsp:spPr>
        <a:xfrm>
          <a:off x="8707360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folder of images is appended as Dense layer to the flattened Transfer model. </a:t>
          </a:r>
        </a:p>
      </dsp:txBody>
      <dsp:txXfrm>
        <a:off x="8765170" y="1191397"/>
        <a:ext cx="1068629" cy="1395829"/>
      </dsp:txXfrm>
    </dsp:sp>
    <dsp:sp modelId="{9D455B03-70EE-4AD7-8C95-2137ECCFEF85}">
      <dsp:nvSpPr>
        <dsp:cNvPr id="0" name=""/>
        <dsp:cNvSpPr/>
      </dsp:nvSpPr>
      <dsp:spPr>
        <a:xfrm>
          <a:off x="9950822" y="1133587"/>
          <a:ext cx="1184249" cy="1511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This is passed to the Softmax activation function</a:t>
          </a:r>
          <a:endParaRPr lang="en-IN" sz="1300" kern="1200" dirty="0"/>
        </a:p>
      </dsp:txBody>
      <dsp:txXfrm>
        <a:off x="10008632" y="1191397"/>
        <a:ext cx="1068629" cy="1395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47F1-FCAA-4602-9B7A-2A75F947C0B5}">
      <dsp:nvSpPr>
        <dsp:cNvPr id="0" name=""/>
        <dsp:cNvSpPr/>
      </dsp:nvSpPr>
      <dsp:spPr>
        <a:xfrm>
          <a:off x="845248" y="0"/>
          <a:ext cx="9579483" cy="39770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A0588-ECF2-4651-88E5-B90A36F55FCC}">
      <dsp:nvSpPr>
        <dsp:cNvPr id="0" name=""/>
        <dsp:cNvSpPr/>
      </dsp:nvSpPr>
      <dsp:spPr>
        <a:xfrm>
          <a:off x="119557" y="1197810"/>
          <a:ext cx="1826311" cy="1581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Model is created with the back </a:t>
          </a:r>
          <a:r>
            <a:rPr lang="en-IN" sz="2000" kern="1200" dirty="0" err="1"/>
            <a:t>propogation</a:t>
          </a:r>
          <a:r>
            <a:rPr lang="en-IN" sz="2000" kern="1200" dirty="0"/>
            <a:t> occurring</a:t>
          </a:r>
        </a:p>
      </dsp:txBody>
      <dsp:txXfrm>
        <a:off x="196754" y="1275007"/>
        <a:ext cx="1671917" cy="1426990"/>
      </dsp:txXfrm>
    </dsp:sp>
    <dsp:sp modelId="{2A20F76E-B7D9-4493-BB5E-0F6C09302EFD}">
      <dsp:nvSpPr>
        <dsp:cNvPr id="0" name=""/>
        <dsp:cNvSpPr/>
      </dsp:nvSpPr>
      <dsp:spPr>
        <a:xfrm>
          <a:off x="2118660" y="1193101"/>
          <a:ext cx="3380994" cy="1590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Compiling the model with the optimum optimiser, Loss calculation method and metrics used to understand the accuracy of prediction</a:t>
          </a:r>
        </a:p>
      </dsp:txBody>
      <dsp:txXfrm>
        <a:off x="2196317" y="1270758"/>
        <a:ext cx="3225680" cy="1435488"/>
      </dsp:txXfrm>
    </dsp:sp>
    <dsp:sp modelId="{79867436-F89D-432E-9208-2FE02F6EB3E9}">
      <dsp:nvSpPr>
        <dsp:cNvPr id="0" name=""/>
        <dsp:cNvSpPr/>
      </dsp:nvSpPr>
      <dsp:spPr>
        <a:xfrm>
          <a:off x="5672445" y="1193101"/>
          <a:ext cx="3380994" cy="1590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 augmentation techniques is used to increase the size of the data but making sure the quality of data is not compromised </a:t>
          </a:r>
          <a:endParaRPr lang="en-IN" sz="2000" kern="1200" dirty="0"/>
        </a:p>
      </dsp:txBody>
      <dsp:txXfrm>
        <a:off x="5750102" y="1270758"/>
        <a:ext cx="3225680" cy="1435488"/>
      </dsp:txXfrm>
    </dsp:sp>
    <dsp:sp modelId="{769A9B49-E9B6-4EC8-8A7E-36735392111D}">
      <dsp:nvSpPr>
        <dsp:cNvPr id="0" name=""/>
        <dsp:cNvSpPr/>
      </dsp:nvSpPr>
      <dsp:spPr>
        <a:xfrm>
          <a:off x="9226231" y="1193101"/>
          <a:ext cx="1924191" cy="1590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Applying the trained model on the test data and finding the accuracy</a:t>
          </a:r>
        </a:p>
      </dsp:txBody>
      <dsp:txXfrm>
        <a:off x="9303888" y="1270758"/>
        <a:ext cx="1768877" cy="143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2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0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6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1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5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4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2E6A43-BF89-46F4-B939-F2DB4F2C2A5C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8A8CCD-03FA-4453-AFE0-36B35E3C15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4562-EF4F-410C-A7B9-D4C137FBA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6CCA-0EF8-4112-9BEB-75017E60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 Utsav Rastogi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2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25C-3A97-4115-BE44-6142C755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DF9D0-6562-4947-9DD4-3CECBF0C1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" y="2084832"/>
            <a:ext cx="5925725" cy="3975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1A8BB-24E1-4975-9C6A-249F8D388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85" y="2084832"/>
            <a:ext cx="581914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D7F5-97A7-4449-9A10-B6E7C62A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2D7-CED3-47CC-B23F-C287C52A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1" y="2701793"/>
            <a:ext cx="5152023" cy="3174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ABA3C-38D4-49AF-9977-FF408954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28" y="857054"/>
            <a:ext cx="5409419" cy="2760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97582-65B2-46FB-8671-75661C8D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38" y="3617261"/>
            <a:ext cx="5587809" cy="2948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52E3E-39AF-4155-B037-AC4D2B019E31}"/>
              </a:ext>
            </a:extLst>
          </p:cNvPr>
          <p:cNvSpPr txBox="1"/>
          <p:nvPr/>
        </p:nvSpPr>
        <p:spPr>
          <a:xfrm>
            <a:off x="667251" y="2332461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VGG16 accuracy and loss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949B0-1EAD-4808-9787-8C1DA060A9CC}"/>
              </a:ext>
            </a:extLst>
          </p:cNvPr>
          <p:cNvSpPr txBox="1"/>
          <p:nvPr/>
        </p:nvSpPr>
        <p:spPr>
          <a:xfrm>
            <a:off x="6422543" y="556909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VGG19 accuracy and loss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F8428-EB98-4281-9FFF-F9C9F8E8A3C3}"/>
              </a:ext>
            </a:extLst>
          </p:cNvPr>
          <p:cNvSpPr txBox="1"/>
          <p:nvPr/>
        </p:nvSpPr>
        <p:spPr>
          <a:xfrm>
            <a:off x="3517858" y="6088118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Resnet accuracy and loss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82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A21D-2A97-44AC-B0DD-EC7E33FB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8442-2E96-4CBB-8F7C-BE8CE763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1" y="1909483"/>
            <a:ext cx="4932919" cy="4948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32E60-5510-4B7A-9A8E-694A87A1194E}"/>
              </a:ext>
            </a:extLst>
          </p:cNvPr>
          <p:cNvSpPr txBox="1"/>
          <p:nvPr/>
        </p:nvSpPr>
        <p:spPr>
          <a:xfrm>
            <a:off x="5884164" y="2333052"/>
            <a:ext cx="4254918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to plot the graph for VGG16 model because the average val_accuracy is 83+% which is the best among all the models</a:t>
            </a:r>
          </a:p>
        </p:txBody>
      </p:sp>
    </p:spTree>
    <p:extLst>
      <p:ext uri="{BB962C8B-B14F-4D97-AF65-F5344CB8AC3E}">
        <p14:creationId xmlns:p14="http://schemas.microsoft.com/office/powerpoint/2010/main" val="207867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3C39-2E7F-48F7-A76A-F035334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vgg16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43C3-1E25-47ED-8681-D58E7D81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6"/>
          <a:stretch/>
        </p:blipFill>
        <p:spPr>
          <a:xfrm>
            <a:off x="5136225" y="2074429"/>
            <a:ext cx="3362387" cy="4722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89AF1-5AD5-4DE0-8762-E9204B5D2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7" y="2084832"/>
            <a:ext cx="2627439" cy="4547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9CD8-8F9F-47E1-BF16-155F44546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50" y="1997557"/>
            <a:ext cx="2645813" cy="47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B192-3AE4-415D-8A71-9F3C48C5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D3EB-1D0D-451A-9498-AFCF724F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research evaluated the image classification of fashion apparel using deep learning models. Using real time data, we compared three models VGG16, </a:t>
            </a:r>
            <a:r>
              <a:rPr lang="en-US" dirty="0" err="1"/>
              <a:t>ResNet</a:t>
            </a:r>
            <a:r>
              <a:rPr lang="en-US" dirty="0"/>
              <a:t> and VGG19 using transfer learning with Keras by performing detailed experimental analysis while classifying the Image detected into 3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VGG16 outperformed other models and is able to classify the images into correct categories with a high average accuracy of 83+%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72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4BC48-641E-47C1-B4FE-924A5B8A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8557" y="857913"/>
            <a:ext cx="7674885" cy="514217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3A877A-50A6-42C0-BFD7-160E43306EDB}"/>
              </a:ext>
            </a:extLst>
          </p:cNvPr>
          <p:cNvSpPr/>
          <p:nvPr/>
        </p:nvSpPr>
        <p:spPr>
          <a:xfrm>
            <a:off x="655093" y="627797"/>
            <a:ext cx="313898" cy="141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2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FCFD-B4D8-460B-A4EC-4AAAC972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3E14-4131-465F-B133-389DA54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Our dataset consists of 3 labels of Apparels such as Saree (Women), Jeans (Men) and Trousers (Men). </a:t>
            </a:r>
          </a:p>
          <a:p>
            <a:pP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This project aims to implement Deep Learning algorithms transfer learning using VGG-16, VGG-19 and Resnet. </a:t>
            </a:r>
          </a:p>
          <a:p>
            <a:pP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Data used in this project are online products collected from “amazon.com” and “flipkart.com.</a:t>
            </a:r>
          </a:p>
          <a:p>
            <a:pP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The Images have been scraped from these websites using Selenium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BEB-AE0D-437D-944B-7CFDBBCC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013-007C-4A88-A3F3-5C0FE55F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21310"/>
            <a:ext cx="10235275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has been scrapped using Selenium web driver with python. Selenium is a powerful tool for controlling web browsers through programs and performing browser automation.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Our data has been retrieved from online shopping sites which consists of Fashion Apparel Images such as Men’s Jeans, Trousers and Women’s Saree.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Our dataset consists Images of the product. Equal images were retrieved of each of the three categories to create a balanced dataset and overcome overfitting/underfitting of any particular label.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Training set: Amazon.in (total: 742 images)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Test set: Flipkart.com (total: 356 images) </a:t>
            </a:r>
          </a:p>
        </p:txBody>
      </p:sp>
    </p:spTree>
    <p:extLst>
      <p:ext uri="{BB962C8B-B14F-4D97-AF65-F5344CB8AC3E}">
        <p14:creationId xmlns:p14="http://schemas.microsoft.com/office/powerpoint/2010/main" val="5648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3E1-5700-4F99-913E-4782AE7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0DF-78B6-44FF-BA76-B04961D7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4394579"/>
            <a:ext cx="9720071" cy="2225437"/>
          </a:xfrm>
        </p:spPr>
        <p:txBody>
          <a:bodyPr/>
          <a:lstStyle/>
          <a:p>
            <a:pPr algn="just"/>
            <a:r>
              <a:rPr lang="en-US" dirty="0"/>
              <a:t>VGG-16 model architecture – 13 convolutional layers and 2 Fully connected layers and 1 SoftMax classifier VGG-16 - Karen </a:t>
            </a:r>
            <a:r>
              <a:rPr lang="en-US" dirty="0" err="1"/>
              <a:t>Simonyan</a:t>
            </a:r>
            <a:r>
              <a:rPr lang="en-US" dirty="0"/>
              <a:t> and Andrew Zisserman introduced VGG-16 architecture in 2014 in their paper Very Deep Convolutional Network for Large Scale Image Recognition. Karen and Andrew created a 16-layer network comprised of convolutional and fully connected layers. Using only 3×3 convolutional layers stacked on top </a:t>
            </a:r>
            <a:r>
              <a:rPr lang="en-US" dirty="0">
                <a:solidFill>
                  <a:schemeClr val="bg1"/>
                </a:solidFill>
              </a:rPr>
              <a:t>of each other for simplicity.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ACD7-6AAC-4593-82DF-6CD8E332FF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936549"/>
            <a:ext cx="9406716" cy="233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5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D0CF-537B-4C29-80CD-195BA70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271C8F-4D72-4665-8EFC-AB4511207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18817"/>
              </p:ext>
            </p:extLst>
          </p:nvPr>
        </p:nvGraphicFramePr>
        <p:xfrm>
          <a:off x="526900" y="2272554"/>
          <a:ext cx="11138199" cy="377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692B-7797-4545-BCD1-D483FDBA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970A3C-D969-4D21-B828-70800CA11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53512"/>
              </p:ext>
            </p:extLst>
          </p:nvPr>
        </p:nvGraphicFramePr>
        <p:xfrm>
          <a:off x="434340" y="2331720"/>
          <a:ext cx="11269980" cy="3977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5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F515-F1D5-4EDD-B75A-7FA6381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8C25-F366-434A-B407-52921B90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Hardware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RAM: 16 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CPU: Intel® Core™ i7-6500U CPU @ 3.10GHz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GPU: NVIDIA- GeForce GTX 960M</a:t>
            </a:r>
          </a:p>
          <a:p>
            <a:pPr marL="0" indent="0">
              <a:buNone/>
            </a:pPr>
            <a:r>
              <a:rPr lang="en-IN" dirty="0"/>
              <a:t>Software requirements: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Programming language: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Distribution: Anaconda Navigator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Browser based language shell: Jupyter 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Libraries: Pandas, NumPy, matplotlib, keras, TensorFlow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0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6025-5289-408B-8FDF-70CEB809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C389-A0F9-4601-98B0-32865DA0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Models used in this project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VGG16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VGG19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Resnet </a:t>
            </a:r>
          </a:p>
        </p:txBody>
      </p:sp>
    </p:spTree>
    <p:extLst>
      <p:ext uri="{BB962C8B-B14F-4D97-AF65-F5344CB8AC3E}">
        <p14:creationId xmlns:p14="http://schemas.microsoft.com/office/powerpoint/2010/main" val="15063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5A2B-2E64-4DEA-9F90-E83E7AB3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F30F5B-ABD9-4FB1-B17E-D953C79F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2" y="2457894"/>
            <a:ext cx="6738313" cy="402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2D025-D079-40C6-9BE0-82EFA2C2E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25" y="2510059"/>
            <a:ext cx="5048988" cy="3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</TotalTime>
  <Words>582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Tw Cen MT</vt:lpstr>
      <vt:lpstr>Tw Cen MT Condensed</vt:lpstr>
      <vt:lpstr>Wingdings</vt:lpstr>
      <vt:lpstr>Wingdings 3</vt:lpstr>
      <vt:lpstr>Integral</vt:lpstr>
      <vt:lpstr>Image classification</vt:lpstr>
      <vt:lpstr>Problem Statement</vt:lpstr>
      <vt:lpstr>Data collection</vt:lpstr>
      <vt:lpstr>VGG16 model</vt:lpstr>
      <vt:lpstr>process</vt:lpstr>
      <vt:lpstr>process</vt:lpstr>
      <vt:lpstr>Hardware/software requirements</vt:lpstr>
      <vt:lpstr>models</vt:lpstr>
      <vt:lpstr>Code snippet</vt:lpstr>
      <vt:lpstr>Code snippet</vt:lpstr>
      <vt:lpstr>evaluation</vt:lpstr>
      <vt:lpstr>visualization</vt:lpstr>
      <vt:lpstr>Prediction using vgg16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 Rastogi</dc:creator>
  <cp:lastModifiedBy>Utsav Rastogi</cp:lastModifiedBy>
  <cp:revision>3</cp:revision>
  <dcterms:created xsi:type="dcterms:W3CDTF">2022-04-09T08:23:57Z</dcterms:created>
  <dcterms:modified xsi:type="dcterms:W3CDTF">2022-04-09T11:34:52Z</dcterms:modified>
</cp:coreProperties>
</file>