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9" r:id="rId4"/>
    <p:sldId id="260" r:id="rId5"/>
    <p:sldId id="261" r:id="rId6"/>
    <p:sldId id="262" r:id="rId7"/>
    <p:sldId id="264" r:id="rId8"/>
    <p:sldId id="265"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889CB0-1BE7-4F73-B5EF-2BCC80605246}">
          <p14:sldIdLst>
            <p14:sldId id="256"/>
            <p14:sldId id="257"/>
            <p14:sldId id="259"/>
            <p14:sldId id="260"/>
            <p14:sldId id="261"/>
            <p14:sldId id="262"/>
            <p14:sldId id="264"/>
            <p14:sldId id="265"/>
            <p14:sldId id="266"/>
            <p14:sldId id="267"/>
            <p14:sldId id="26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0" d="100"/>
          <a:sy n="80" d="100"/>
        </p:scale>
        <p:origin x="378"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8C560FB-9BB0-4A56-BB5C-4962370C24FE}" type="datetimeFigureOut">
              <a:rPr lang="en-IN" smtClean="0"/>
              <a:t>02-12-2021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C6031D-DB8F-4970-A9F0-962A6EF6C9C1}"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2647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C560FB-9BB0-4A56-BB5C-4962370C24FE}" type="datetimeFigureOut">
              <a:rPr lang="en-IN" smtClean="0"/>
              <a:t>02-12-2021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C6031D-DB8F-4970-A9F0-962A6EF6C9C1}" type="slidenum">
              <a:rPr lang="en-IN" smtClean="0"/>
              <a:t>‹#›</a:t>
            </a:fld>
            <a:endParaRPr lang="en-IN"/>
          </a:p>
        </p:txBody>
      </p:sp>
    </p:spTree>
    <p:extLst>
      <p:ext uri="{BB962C8B-B14F-4D97-AF65-F5344CB8AC3E}">
        <p14:creationId xmlns:p14="http://schemas.microsoft.com/office/powerpoint/2010/main" val="2026003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C560FB-9BB0-4A56-BB5C-4962370C24FE}" type="datetimeFigureOut">
              <a:rPr lang="en-IN" smtClean="0"/>
              <a:t>02-12-2021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C6031D-DB8F-4970-A9F0-962A6EF6C9C1}"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3065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C560FB-9BB0-4A56-BB5C-4962370C24FE}" type="datetimeFigureOut">
              <a:rPr lang="en-IN" smtClean="0"/>
              <a:t>02-12-2021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C6031D-DB8F-4970-A9F0-962A6EF6C9C1}" type="slidenum">
              <a:rPr lang="en-IN" smtClean="0"/>
              <a:t>‹#›</a:t>
            </a:fld>
            <a:endParaRPr lang="en-IN"/>
          </a:p>
        </p:txBody>
      </p:sp>
    </p:spTree>
    <p:extLst>
      <p:ext uri="{BB962C8B-B14F-4D97-AF65-F5344CB8AC3E}">
        <p14:creationId xmlns:p14="http://schemas.microsoft.com/office/powerpoint/2010/main" val="3832667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C560FB-9BB0-4A56-BB5C-4962370C24FE}" type="datetimeFigureOut">
              <a:rPr lang="en-IN" smtClean="0"/>
              <a:t>02-12-2021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C6031D-DB8F-4970-A9F0-962A6EF6C9C1}"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13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C560FB-9BB0-4A56-BB5C-4962370C24FE}" type="datetimeFigureOut">
              <a:rPr lang="en-IN" smtClean="0"/>
              <a:t>02-12-2021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C6031D-DB8F-4970-A9F0-962A6EF6C9C1}" type="slidenum">
              <a:rPr lang="en-IN" smtClean="0"/>
              <a:t>‹#›</a:t>
            </a:fld>
            <a:endParaRPr lang="en-IN"/>
          </a:p>
        </p:txBody>
      </p:sp>
    </p:spTree>
    <p:extLst>
      <p:ext uri="{BB962C8B-B14F-4D97-AF65-F5344CB8AC3E}">
        <p14:creationId xmlns:p14="http://schemas.microsoft.com/office/powerpoint/2010/main" val="544604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C560FB-9BB0-4A56-BB5C-4962370C24FE}" type="datetimeFigureOut">
              <a:rPr lang="en-IN" smtClean="0"/>
              <a:t>02-12-2021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C6031D-DB8F-4970-A9F0-962A6EF6C9C1}" type="slidenum">
              <a:rPr lang="en-IN" smtClean="0"/>
              <a:t>‹#›</a:t>
            </a:fld>
            <a:endParaRPr lang="en-IN"/>
          </a:p>
        </p:txBody>
      </p:sp>
    </p:spTree>
    <p:extLst>
      <p:ext uri="{BB962C8B-B14F-4D97-AF65-F5344CB8AC3E}">
        <p14:creationId xmlns:p14="http://schemas.microsoft.com/office/powerpoint/2010/main" val="3354833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C560FB-9BB0-4A56-BB5C-4962370C24FE}" type="datetimeFigureOut">
              <a:rPr lang="en-IN" smtClean="0"/>
              <a:t>02-12-2021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C6031D-DB8F-4970-A9F0-962A6EF6C9C1}" type="slidenum">
              <a:rPr lang="en-IN" smtClean="0"/>
              <a:t>‹#›</a:t>
            </a:fld>
            <a:endParaRPr lang="en-IN"/>
          </a:p>
        </p:txBody>
      </p:sp>
    </p:spTree>
    <p:extLst>
      <p:ext uri="{BB962C8B-B14F-4D97-AF65-F5344CB8AC3E}">
        <p14:creationId xmlns:p14="http://schemas.microsoft.com/office/powerpoint/2010/main" val="1461507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C560FB-9BB0-4A56-BB5C-4962370C24FE}" type="datetimeFigureOut">
              <a:rPr lang="en-IN" smtClean="0"/>
              <a:t>02-12-2021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C6031D-DB8F-4970-A9F0-962A6EF6C9C1}" type="slidenum">
              <a:rPr lang="en-IN" smtClean="0"/>
              <a:t>‹#›</a:t>
            </a:fld>
            <a:endParaRPr lang="en-IN"/>
          </a:p>
        </p:txBody>
      </p:sp>
    </p:spTree>
    <p:extLst>
      <p:ext uri="{BB962C8B-B14F-4D97-AF65-F5344CB8AC3E}">
        <p14:creationId xmlns:p14="http://schemas.microsoft.com/office/powerpoint/2010/main" val="2021910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C560FB-9BB0-4A56-BB5C-4962370C24FE}" type="datetimeFigureOut">
              <a:rPr lang="en-IN" smtClean="0"/>
              <a:t>02-12-2021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C6031D-DB8F-4970-A9F0-962A6EF6C9C1}" type="slidenum">
              <a:rPr lang="en-IN" smtClean="0"/>
              <a:t>‹#›</a:t>
            </a:fld>
            <a:endParaRPr lang="en-IN"/>
          </a:p>
        </p:txBody>
      </p:sp>
    </p:spTree>
    <p:extLst>
      <p:ext uri="{BB962C8B-B14F-4D97-AF65-F5344CB8AC3E}">
        <p14:creationId xmlns:p14="http://schemas.microsoft.com/office/powerpoint/2010/main" val="3363819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C560FB-9BB0-4A56-BB5C-4962370C24FE}" type="datetimeFigureOut">
              <a:rPr lang="en-IN" smtClean="0"/>
              <a:t>02-12-2021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C6031D-DB8F-4970-A9F0-962A6EF6C9C1}"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5399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8C560FB-9BB0-4A56-BB5C-4962370C24FE}" type="datetimeFigureOut">
              <a:rPr lang="en-IN" smtClean="0"/>
              <a:t>02-12-2021</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1C6031D-DB8F-4970-A9F0-962A6EF6C9C1}"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860650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2733-FB70-45F4-9F27-CBCBA6ADD628}"/>
              </a:ext>
            </a:extLst>
          </p:cNvPr>
          <p:cNvSpPr>
            <a:spLocks noGrp="1"/>
          </p:cNvSpPr>
          <p:nvPr>
            <p:ph type="ctrTitle"/>
          </p:nvPr>
        </p:nvSpPr>
        <p:spPr/>
        <p:txBody>
          <a:bodyPr/>
          <a:lstStyle/>
          <a:p>
            <a:r>
              <a:rPr lang="en-US" dirty="0"/>
              <a:t>Customer retention</a:t>
            </a:r>
            <a:endParaRPr lang="en-IN" dirty="0"/>
          </a:p>
        </p:txBody>
      </p:sp>
      <p:sp>
        <p:nvSpPr>
          <p:cNvPr id="3" name="Subtitle 2">
            <a:extLst>
              <a:ext uri="{FF2B5EF4-FFF2-40B4-BE49-F238E27FC236}">
                <a16:creationId xmlns:a16="http://schemas.microsoft.com/office/drawing/2014/main" id="{9DD172C1-2603-4CBA-8727-A8EB4B91BCBF}"/>
              </a:ext>
            </a:extLst>
          </p:cNvPr>
          <p:cNvSpPr>
            <a:spLocks noGrp="1"/>
          </p:cNvSpPr>
          <p:nvPr>
            <p:ph type="subTitle" idx="1"/>
          </p:nvPr>
        </p:nvSpPr>
        <p:spPr/>
        <p:txBody>
          <a:bodyPr/>
          <a:lstStyle/>
          <a:p>
            <a:r>
              <a:rPr lang="en-US" dirty="0"/>
              <a:t>A data analysis </a:t>
            </a:r>
          </a:p>
          <a:p>
            <a:r>
              <a:rPr lang="en-US" sz="1600" dirty="0"/>
              <a:t>by Utsav Rastogi</a:t>
            </a:r>
            <a:endParaRPr lang="en-IN" sz="1600" dirty="0"/>
          </a:p>
        </p:txBody>
      </p:sp>
    </p:spTree>
    <p:extLst>
      <p:ext uri="{BB962C8B-B14F-4D97-AF65-F5344CB8AC3E}">
        <p14:creationId xmlns:p14="http://schemas.microsoft.com/office/powerpoint/2010/main" val="83266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9106B-529F-4B83-A028-39FDC827B74F}"/>
              </a:ext>
            </a:extLst>
          </p:cNvPr>
          <p:cNvSpPr>
            <a:spLocks noGrp="1"/>
          </p:cNvSpPr>
          <p:nvPr>
            <p:ph type="title"/>
          </p:nvPr>
        </p:nvSpPr>
        <p:spPr/>
        <p:txBody>
          <a:bodyPr/>
          <a:lstStyle/>
          <a:p>
            <a:r>
              <a:rPr lang="en-US" dirty="0"/>
              <a:t>Gender vs age of customers</a:t>
            </a:r>
            <a:endParaRPr lang="en-IN" dirty="0"/>
          </a:p>
        </p:txBody>
      </p:sp>
      <p:sp>
        <p:nvSpPr>
          <p:cNvPr id="3" name="Content Placeholder 2">
            <a:extLst>
              <a:ext uri="{FF2B5EF4-FFF2-40B4-BE49-F238E27FC236}">
                <a16:creationId xmlns:a16="http://schemas.microsoft.com/office/drawing/2014/main" id="{42B939F0-FC9F-41ED-80A8-5F454DE32FCE}"/>
              </a:ext>
            </a:extLst>
          </p:cNvPr>
          <p:cNvSpPr>
            <a:spLocks noGrp="1"/>
          </p:cNvSpPr>
          <p:nvPr>
            <p:ph idx="1"/>
          </p:nvPr>
        </p:nvSpPr>
        <p:spPr/>
        <p:txBody>
          <a:bodyPr/>
          <a:lstStyle/>
          <a:p>
            <a:r>
              <a:rPr lang="en-US" dirty="0"/>
              <a:t>Most number of males belong to the 41 to 50 years of age group whereas females are major across a variety of age groups.</a:t>
            </a:r>
            <a:endParaRPr lang="en-IN" dirty="0"/>
          </a:p>
        </p:txBody>
      </p:sp>
      <p:pic>
        <p:nvPicPr>
          <p:cNvPr id="9" name="Picture 8">
            <a:extLst>
              <a:ext uri="{FF2B5EF4-FFF2-40B4-BE49-F238E27FC236}">
                <a16:creationId xmlns:a16="http://schemas.microsoft.com/office/drawing/2014/main" id="{EE8AFC6E-1275-436F-9E26-2D7B5F0255C5}"/>
              </a:ext>
            </a:extLst>
          </p:cNvPr>
          <p:cNvPicPr>
            <a:picLocks noChangeAspect="1"/>
          </p:cNvPicPr>
          <p:nvPr/>
        </p:nvPicPr>
        <p:blipFill>
          <a:blip r:embed="rId2"/>
          <a:stretch>
            <a:fillRect/>
          </a:stretch>
        </p:blipFill>
        <p:spPr>
          <a:xfrm>
            <a:off x="2839017" y="3168876"/>
            <a:ext cx="6249272" cy="27340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3139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980FE-4F54-438C-B127-058CA3BB0E38}"/>
              </a:ext>
            </a:extLst>
          </p:cNvPr>
          <p:cNvSpPr>
            <a:spLocks noGrp="1"/>
          </p:cNvSpPr>
          <p:nvPr>
            <p:ph type="title"/>
          </p:nvPr>
        </p:nvSpPr>
        <p:spPr/>
        <p:txBody>
          <a:bodyPr>
            <a:normAutofit/>
          </a:bodyPr>
          <a:lstStyle/>
          <a:p>
            <a:r>
              <a:rPr lang="en-US" dirty="0"/>
              <a:t>Time spent before each purchase</a:t>
            </a:r>
            <a:endParaRPr lang="en-IN" dirty="0"/>
          </a:p>
        </p:txBody>
      </p:sp>
      <p:sp>
        <p:nvSpPr>
          <p:cNvPr id="3" name="Content Placeholder 2">
            <a:extLst>
              <a:ext uri="{FF2B5EF4-FFF2-40B4-BE49-F238E27FC236}">
                <a16:creationId xmlns:a16="http://schemas.microsoft.com/office/drawing/2014/main" id="{A8F480F6-7793-4C2B-A90D-F606ECE8CD52}"/>
              </a:ext>
            </a:extLst>
          </p:cNvPr>
          <p:cNvSpPr>
            <a:spLocks noGrp="1"/>
          </p:cNvSpPr>
          <p:nvPr>
            <p:ph idx="1"/>
          </p:nvPr>
        </p:nvSpPr>
        <p:spPr/>
        <p:txBody>
          <a:bodyPr/>
          <a:lstStyle/>
          <a:p>
            <a:r>
              <a:rPr lang="en-US" dirty="0"/>
              <a:t>Resulting graph displays the logical outcome, as usually a customer will spend more than 15 mins to look for a product on the App or the website.</a:t>
            </a:r>
          </a:p>
          <a:p>
            <a:endParaRPr lang="en-IN" dirty="0"/>
          </a:p>
        </p:txBody>
      </p:sp>
      <p:pic>
        <p:nvPicPr>
          <p:cNvPr id="5" name="Picture 4">
            <a:extLst>
              <a:ext uri="{FF2B5EF4-FFF2-40B4-BE49-F238E27FC236}">
                <a16:creationId xmlns:a16="http://schemas.microsoft.com/office/drawing/2014/main" id="{23A1D805-1717-4782-A506-C87FCF8CA4A5}"/>
              </a:ext>
            </a:extLst>
          </p:cNvPr>
          <p:cNvPicPr>
            <a:picLocks noChangeAspect="1"/>
          </p:cNvPicPr>
          <p:nvPr/>
        </p:nvPicPr>
        <p:blipFill>
          <a:blip r:embed="rId2"/>
          <a:stretch>
            <a:fillRect/>
          </a:stretch>
        </p:blipFill>
        <p:spPr>
          <a:xfrm>
            <a:off x="2786190" y="3152274"/>
            <a:ext cx="5988731" cy="32123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91355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3157A-1CEB-489C-B444-5475CF0A0492}"/>
              </a:ext>
            </a:extLst>
          </p:cNvPr>
          <p:cNvSpPr>
            <a:spLocks noGrp="1"/>
          </p:cNvSpPr>
          <p:nvPr>
            <p:ph type="title"/>
          </p:nvPr>
        </p:nvSpPr>
        <p:spPr/>
        <p:txBody>
          <a:bodyPr/>
          <a:lstStyle/>
          <a:p>
            <a:r>
              <a:rPr lang="en-US" dirty="0"/>
              <a:t>Gender of the customers</a:t>
            </a:r>
            <a:endParaRPr lang="en-IN" dirty="0"/>
          </a:p>
        </p:txBody>
      </p:sp>
      <p:sp>
        <p:nvSpPr>
          <p:cNvPr id="3" name="Content Placeholder 2">
            <a:extLst>
              <a:ext uri="{FF2B5EF4-FFF2-40B4-BE49-F238E27FC236}">
                <a16:creationId xmlns:a16="http://schemas.microsoft.com/office/drawing/2014/main" id="{3F58E5A0-F981-4183-A143-EB5446CE70EC}"/>
              </a:ext>
            </a:extLst>
          </p:cNvPr>
          <p:cNvSpPr>
            <a:spLocks noGrp="1"/>
          </p:cNvSpPr>
          <p:nvPr>
            <p:ph idx="1"/>
          </p:nvPr>
        </p:nvSpPr>
        <p:spPr>
          <a:xfrm>
            <a:off x="838200" y="1825625"/>
            <a:ext cx="10515600" cy="4667250"/>
          </a:xfrm>
        </p:spPr>
        <p:txBody>
          <a:bodyPr/>
          <a:lstStyle/>
          <a:p>
            <a:r>
              <a:rPr lang="en-US" dirty="0"/>
              <a:t>The analysis tells us that there was a large number of females among the customers, where males stood at only 88 females had a quantity of 181</a:t>
            </a:r>
          </a:p>
          <a:p>
            <a:endParaRPr lang="en-IN" dirty="0"/>
          </a:p>
        </p:txBody>
      </p:sp>
      <p:pic>
        <p:nvPicPr>
          <p:cNvPr id="5" name="Picture 4">
            <a:extLst>
              <a:ext uri="{FF2B5EF4-FFF2-40B4-BE49-F238E27FC236}">
                <a16:creationId xmlns:a16="http://schemas.microsoft.com/office/drawing/2014/main" id="{4D0213B4-A2D2-4B16-B9BC-FFB19F3FAF16}"/>
              </a:ext>
            </a:extLst>
          </p:cNvPr>
          <p:cNvPicPr>
            <a:picLocks noChangeAspect="1"/>
          </p:cNvPicPr>
          <p:nvPr/>
        </p:nvPicPr>
        <p:blipFill>
          <a:blip r:embed="rId2"/>
          <a:stretch>
            <a:fillRect/>
          </a:stretch>
        </p:blipFill>
        <p:spPr>
          <a:xfrm>
            <a:off x="2537460" y="3215261"/>
            <a:ext cx="6057900" cy="32776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39050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1FEC8-EFA0-47FE-AA80-970E62077F41}"/>
              </a:ext>
            </a:extLst>
          </p:cNvPr>
          <p:cNvSpPr>
            <a:spLocks noGrp="1"/>
          </p:cNvSpPr>
          <p:nvPr>
            <p:ph type="title"/>
          </p:nvPr>
        </p:nvSpPr>
        <p:spPr/>
        <p:txBody>
          <a:bodyPr/>
          <a:lstStyle/>
          <a:p>
            <a:r>
              <a:rPr lang="en-US" dirty="0"/>
              <a:t>Age groups of the customers</a:t>
            </a:r>
            <a:endParaRPr lang="en-IN" dirty="0"/>
          </a:p>
        </p:txBody>
      </p:sp>
      <p:sp>
        <p:nvSpPr>
          <p:cNvPr id="3" name="Content Placeholder 2">
            <a:extLst>
              <a:ext uri="{FF2B5EF4-FFF2-40B4-BE49-F238E27FC236}">
                <a16:creationId xmlns:a16="http://schemas.microsoft.com/office/drawing/2014/main" id="{B8FEE781-3D0B-4E59-8377-832E8925A28C}"/>
              </a:ext>
            </a:extLst>
          </p:cNvPr>
          <p:cNvSpPr>
            <a:spLocks noGrp="1"/>
          </p:cNvSpPr>
          <p:nvPr>
            <p:ph idx="1"/>
          </p:nvPr>
        </p:nvSpPr>
        <p:spPr/>
        <p:txBody>
          <a:bodyPr/>
          <a:lstStyle/>
          <a:p>
            <a:r>
              <a:rPr lang="en-US" dirty="0"/>
              <a:t>We can infer from the graph above that the survey was mostly participated in by people between the age range of 21-50 years indicating that mostly youth and the working people participated in this survey.. </a:t>
            </a:r>
            <a:endParaRPr lang="en-IN" dirty="0"/>
          </a:p>
          <a:p>
            <a:endParaRPr lang="en-IN" dirty="0"/>
          </a:p>
        </p:txBody>
      </p:sp>
      <p:pic>
        <p:nvPicPr>
          <p:cNvPr id="4" name="Content Placeholder 4">
            <a:extLst>
              <a:ext uri="{FF2B5EF4-FFF2-40B4-BE49-F238E27FC236}">
                <a16:creationId xmlns:a16="http://schemas.microsoft.com/office/drawing/2014/main" id="{F0C2E18B-9CA8-4C2B-BD62-B3EA1E4B1DCE}"/>
              </a:ext>
            </a:extLst>
          </p:cNvPr>
          <p:cNvPicPr>
            <a:picLocks noChangeAspect="1"/>
          </p:cNvPicPr>
          <p:nvPr/>
        </p:nvPicPr>
        <p:blipFill>
          <a:blip r:embed="rId2"/>
          <a:stretch>
            <a:fillRect/>
          </a:stretch>
        </p:blipFill>
        <p:spPr>
          <a:xfrm>
            <a:off x="3538180" y="3429000"/>
            <a:ext cx="5115639" cy="26578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24514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F020C-FB6B-4103-B239-D38D6524E7BE}"/>
              </a:ext>
            </a:extLst>
          </p:cNvPr>
          <p:cNvSpPr>
            <a:spLocks noGrp="1"/>
          </p:cNvSpPr>
          <p:nvPr>
            <p:ph type="title"/>
          </p:nvPr>
        </p:nvSpPr>
        <p:spPr/>
        <p:txBody>
          <a:bodyPr/>
          <a:lstStyle/>
          <a:p>
            <a:r>
              <a:rPr lang="en-US" dirty="0"/>
              <a:t>Cities of the customers</a:t>
            </a:r>
            <a:endParaRPr lang="en-IN" dirty="0"/>
          </a:p>
        </p:txBody>
      </p:sp>
      <p:sp>
        <p:nvSpPr>
          <p:cNvPr id="3" name="Content Placeholder 2">
            <a:extLst>
              <a:ext uri="{FF2B5EF4-FFF2-40B4-BE49-F238E27FC236}">
                <a16:creationId xmlns:a16="http://schemas.microsoft.com/office/drawing/2014/main" id="{E6460E06-F0BC-47E8-97E2-EDB26752F056}"/>
              </a:ext>
            </a:extLst>
          </p:cNvPr>
          <p:cNvSpPr>
            <a:spLocks noGrp="1"/>
          </p:cNvSpPr>
          <p:nvPr>
            <p:ph idx="1"/>
          </p:nvPr>
        </p:nvSpPr>
        <p:spPr/>
        <p:txBody>
          <a:bodyPr/>
          <a:lstStyle/>
          <a:p>
            <a:r>
              <a:rPr lang="en-US" dirty="0"/>
              <a:t>We can infer from the graph that all the cities are located in the northern India. Delhi NCR accounts for most of the customers whereas Bulandshahr accounts for the least amount of people who belonged to this city and did the survey</a:t>
            </a:r>
            <a:endParaRPr lang="en-IN" dirty="0"/>
          </a:p>
        </p:txBody>
      </p:sp>
      <p:pic>
        <p:nvPicPr>
          <p:cNvPr id="5" name="Picture 4">
            <a:extLst>
              <a:ext uri="{FF2B5EF4-FFF2-40B4-BE49-F238E27FC236}">
                <a16:creationId xmlns:a16="http://schemas.microsoft.com/office/drawing/2014/main" id="{1C0219B0-5CAC-46C4-A644-BE8E22B88744}"/>
              </a:ext>
            </a:extLst>
          </p:cNvPr>
          <p:cNvPicPr>
            <a:picLocks noChangeAspect="1"/>
          </p:cNvPicPr>
          <p:nvPr/>
        </p:nvPicPr>
        <p:blipFill>
          <a:blip r:embed="rId2"/>
          <a:stretch>
            <a:fillRect/>
          </a:stretch>
        </p:blipFill>
        <p:spPr>
          <a:xfrm>
            <a:off x="838200" y="3695701"/>
            <a:ext cx="9201150" cy="2616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41574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3C065-FE43-4FC5-A7F7-B0E509C9D5DF}"/>
              </a:ext>
            </a:extLst>
          </p:cNvPr>
          <p:cNvSpPr>
            <a:spLocks noGrp="1"/>
          </p:cNvSpPr>
          <p:nvPr>
            <p:ph type="title"/>
          </p:nvPr>
        </p:nvSpPr>
        <p:spPr/>
        <p:txBody>
          <a:bodyPr/>
          <a:lstStyle/>
          <a:p>
            <a:r>
              <a:rPr lang="en-US" dirty="0"/>
              <a:t>Platform most recommended</a:t>
            </a:r>
            <a:endParaRPr lang="en-IN" dirty="0"/>
          </a:p>
        </p:txBody>
      </p:sp>
      <p:sp>
        <p:nvSpPr>
          <p:cNvPr id="3" name="Content Placeholder 2">
            <a:extLst>
              <a:ext uri="{FF2B5EF4-FFF2-40B4-BE49-F238E27FC236}">
                <a16:creationId xmlns:a16="http://schemas.microsoft.com/office/drawing/2014/main" id="{E63A88C6-DD3A-4EFE-8AA1-CBFD0582C11C}"/>
              </a:ext>
            </a:extLst>
          </p:cNvPr>
          <p:cNvSpPr>
            <a:spLocks noGrp="1"/>
          </p:cNvSpPr>
          <p:nvPr>
            <p:ph idx="1"/>
          </p:nvPr>
        </p:nvSpPr>
        <p:spPr>
          <a:xfrm>
            <a:off x="838200" y="1690688"/>
            <a:ext cx="10515600" cy="4860925"/>
          </a:xfrm>
        </p:spPr>
        <p:txBody>
          <a:bodyPr/>
          <a:lstStyle/>
          <a:p>
            <a:r>
              <a:rPr lang="en-US" dirty="0"/>
              <a:t>Amazon is highly recommended by almost all of them and </a:t>
            </a:r>
            <a:r>
              <a:rPr lang="en-US" dirty="0" err="1"/>
              <a:t>snapdeal</a:t>
            </a:r>
            <a:r>
              <a:rPr lang="en-US" dirty="0"/>
              <a:t> is recommended by only a handful and is the least among the group. This shows how amazon, a company which entered very late in the Indian market  has totally devastated its competitors who were in India way before amazon.</a:t>
            </a:r>
          </a:p>
          <a:p>
            <a:endParaRPr lang="en-IN" dirty="0"/>
          </a:p>
        </p:txBody>
      </p:sp>
      <p:pic>
        <p:nvPicPr>
          <p:cNvPr id="5" name="Picture 4">
            <a:extLst>
              <a:ext uri="{FF2B5EF4-FFF2-40B4-BE49-F238E27FC236}">
                <a16:creationId xmlns:a16="http://schemas.microsoft.com/office/drawing/2014/main" id="{D514A2DF-FF7A-4112-8B39-1356F2619812}"/>
              </a:ext>
            </a:extLst>
          </p:cNvPr>
          <p:cNvPicPr>
            <a:picLocks noChangeAspect="1"/>
          </p:cNvPicPr>
          <p:nvPr/>
        </p:nvPicPr>
        <p:blipFill>
          <a:blip r:embed="rId2"/>
          <a:stretch>
            <a:fillRect/>
          </a:stretch>
        </p:blipFill>
        <p:spPr>
          <a:xfrm>
            <a:off x="1619250" y="3714751"/>
            <a:ext cx="7832792" cy="27781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86511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40471-E218-4D2F-A6AF-7DBD8E4BA47C}"/>
              </a:ext>
            </a:extLst>
          </p:cNvPr>
          <p:cNvSpPr>
            <a:spLocks noGrp="1"/>
          </p:cNvSpPr>
          <p:nvPr>
            <p:ph type="title"/>
          </p:nvPr>
        </p:nvSpPr>
        <p:spPr/>
        <p:txBody>
          <a:bodyPr>
            <a:normAutofit/>
          </a:bodyPr>
          <a:lstStyle/>
          <a:p>
            <a:r>
              <a:rPr lang="en-US" dirty="0"/>
              <a:t>Customer’s opinion about online shopping</a:t>
            </a:r>
            <a:endParaRPr lang="en-IN" dirty="0"/>
          </a:p>
        </p:txBody>
      </p:sp>
      <p:sp>
        <p:nvSpPr>
          <p:cNvPr id="3" name="Content Placeholder 2">
            <a:extLst>
              <a:ext uri="{FF2B5EF4-FFF2-40B4-BE49-F238E27FC236}">
                <a16:creationId xmlns:a16="http://schemas.microsoft.com/office/drawing/2014/main" id="{CEE2701A-50E8-4880-837B-070861F61A2D}"/>
              </a:ext>
            </a:extLst>
          </p:cNvPr>
          <p:cNvSpPr>
            <a:spLocks noGrp="1"/>
          </p:cNvSpPr>
          <p:nvPr>
            <p:ph idx="1"/>
          </p:nvPr>
        </p:nvSpPr>
        <p:spPr/>
        <p:txBody>
          <a:bodyPr/>
          <a:lstStyle/>
          <a:p>
            <a:r>
              <a:rPr lang="en-US" dirty="0"/>
              <a:t>We can conclude from the above graph that more than half of the people feel adventurous when shopping online. They feel a rush internally which can be attributed to online shopping.</a:t>
            </a:r>
          </a:p>
          <a:p>
            <a:endParaRPr lang="en-IN" dirty="0"/>
          </a:p>
        </p:txBody>
      </p:sp>
      <p:pic>
        <p:nvPicPr>
          <p:cNvPr id="5" name="Picture 4">
            <a:extLst>
              <a:ext uri="{FF2B5EF4-FFF2-40B4-BE49-F238E27FC236}">
                <a16:creationId xmlns:a16="http://schemas.microsoft.com/office/drawing/2014/main" id="{07EA8E84-58DE-4D0E-8DFE-1222467B3E96}"/>
              </a:ext>
            </a:extLst>
          </p:cNvPr>
          <p:cNvPicPr>
            <a:picLocks noChangeAspect="1"/>
          </p:cNvPicPr>
          <p:nvPr/>
        </p:nvPicPr>
        <p:blipFill>
          <a:blip r:embed="rId2"/>
          <a:stretch>
            <a:fillRect/>
          </a:stretch>
        </p:blipFill>
        <p:spPr>
          <a:xfrm>
            <a:off x="1714500" y="3262313"/>
            <a:ext cx="7619999" cy="30543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71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2FB63-287D-4CFA-8315-08CC74D5A53A}"/>
              </a:ext>
            </a:extLst>
          </p:cNvPr>
          <p:cNvSpPr>
            <a:spLocks noGrp="1"/>
          </p:cNvSpPr>
          <p:nvPr>
            <p:ph type="title"/>
          </p:nvPr>
        </p:nvSpPr>
        <p:spPr/>
        <p:txBody>
          <a:bodyPr/>
          <a:lstStyle/>
          <a:p>
            <a:r>
              <a:rPr lang="en-US" dirty="0"/>
              <a:t>Customers access medium</a:t>
            </a:r>
            <a:endParaRPr lang="en-IN" dirty="0"/>
          </a:p>
        </p:txBody>
      </p:sp>
      <p:sp>
        <p:nvSpPr>
          <p:cNvPr id="3" name="Content Placeholder 2">
            <a:extLst>
              <a:ext uri="{FF2B5EF4-FFF2-40B4-BE49-F238E27FC236}">
                <a16:creationId xmlns:a16="http://schemas.microsoft.com/office/drawing/2014/main" id="{A4039972-F01F-469A-B8C3-AB0EA9704D3C}"/>
              </a:ext>
            </a:extLst>
          </p:cNvPr>
          <p:cNvSpPr>
            <a:spLocks noGrp="1"/>
          </p:cNvSpPr>
          <p:nvPr>
            <p:ph idx="1"/>
          </p:nvPr>
        </p:nvSpPr>
        <p:spPr/>
        <p:txBody>
          <a:bodyPr/>
          <a:lstStyle/>
          <a:p>
            <a:r>
              <a:rPr lang="en-US" dirty="0"/>
              <a:t>We can see that most users access these websites through their mobile internet which indicates that all the ecommerce platforms are being accessed on mobile phones. Companies should spend more on developing their mobile interfaces. </a:t>
            </a:r>
            <a:endParaRPr lang="en-IN" dirty="0"/>
          </a:p>
        </p:txBody>
      </p:sp>
      <p:pic>
        <p:nvPicPr>
          <p:cNvPr id="5" name="Picture 4">
            <a:extLst>
              <a:ext uri="{FF2B5EF4-FFF2-40B4-BE49-F238E27FC236}">
                <a16:creationId xmlns:a16="http://schemas.microsoft.com/office/drawing/2014/main" id="{F35E112B-6FF4-407C-A762-3CFA337B6ACE}"/>
              </a:ext>
            </a:extLst>
          </p:cNvPr>
          <p:cNvPicPr>
            <a:picLocks noChangeAspect="1"/>
          </p:cNvPicPr>
          <p:nvPr/>
        </p:nvPicPr>
        <p:blipFill>
          <a:blip r:embed="rId2"/>
          <a:stretch>
            <a:fillRect/>
          </a:stretch>
        </p:blipFill>
        <p:spPr>
          <a:xfrm>
            <a:off x="2286000" y="3573511"/>
            <a:ext cx="7353300" cy="29193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09340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9B306-63C7-4F9D-A0D6-34393D75E38C}"/>
              </a:ext>
            </a:extLst>
          </p:cNvPr>
          <p:cNvSpPr>
            <a:spLocks noGrp="1"/>
          </p:cNvSpPr>
          <p:nvPr>
            <p:ph type="title"/>
          </p:nvPr>
        </p:nvSpPr>
        <p:spPr>
          <a:xfrm>
            <a:off x="838200" y="375120"/>
            <a:ext cx="10515600" cy="1325563"/>
          </a:xfrm>
        </p:spPr>
        <p:txBody>
          <a:bodyPr/>
          <a:lstStyle/>
          <a:p>
            <a:r>
              <a:rPr lang="en-US" dirty="0"/>
              <a:t>Cities vs age range of customers</a:t>
            </a:r>
            <a:endParaRPr lang="en-IN" dirty="0"/>
          </a:p>
        </p:txBody>
      </p:sp>
      <p:sp>
        <p:nvSpPr>
          <p:cNvPr id="3" name="Content Placeholder 2">
            <a:extLst>
              <a:ext uri="{FF2B5EF4-FFF2-40B4-BE49-F238E27FC236}">
                <a16:creationId xmlns:a16="http://schemas.microsoft.com/office/drawing/2014/main" id="{BA358C7F-B252-435B-B6EC-2278AA0CAD24}"/>
              </a:ext>
            </a:extLst>
          </p:cNvPr>
          <p:cNvSpPr>
            <a:spLocks noGrp="1"/>
          </p:cNvSpPr>
          <p:nvPr>
            <p:ph idx="1"/>
          </p:nvPr>
        </p:nvSpPr>
        <p:spPr>
          <a:xfrm>
            <a:off x="838200" y="1590676"/>
            <a:ext cx="10515600" cy="1990724"/>
          </a:xfrm>
        </p:spPr>
        <p:txBody>
          <a:bodyPr>
            <a:normAutofit/>
          </a:bodyPr>
          <a:lstStyle/>
          <a:p>
            <a:r>
              <a:rPr lang="en-US" sz="2000" dirty="0"/>
              <a:t>We can conclude from the above that most cities lack users from the age range "Less than 20 years" and "51 years and above". We can also see that Delhi NCR has most of the younger ages as the participants. Bulandshahr lacks in almost each age range. From the graph, Solan looks like it has the most users who are below 20 years of age whereas Gurgaon is home to most participants with ages 51 and above . Delhi tops the age group of users in the range 41-50 years.</a:t>
            </a:r>
            <a:endParaRPr lang="en-IN" sz="2000" dirty="0"/>
          </a:p>
        </p:txBody>
      </p:sp>
      <p:pic>
        <p:nvPicPr>
          <p:cNvPr id="5" name="Picture 4">
            <a:extLst>
              <a:ext uri="{FF2B5EF4-FFF2-40B4-BE49-F238E27FC236}">
                <a16:creationId xmlns:a16="http://schemas.microsoft.com/office/drawing/2014/main" id="{1240D906-8C7C-4680-B5E7-A390D2606D26}"/>
              </a:ext>
            </a:extLst>
          </p:cNvPr>
          <p:cNvPicPr>
            <a:picLocks noChangeAspect="1"/>
          </p:cNvPicPr>
          <p:nvPr/>
        </p:nvPicPr>
        <p:blipFill>
          <a:blip r:embed="rId2"/>
          <a:stretch>
            <a:fillRect/>
          </a:stretch>
        </p:blipFill>
        <p:spPr>
          <a:xfrm>
            <a:off x="1200150" y="3124200"/>
            <a:ext cx="9642938" cy="34420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05024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70FF8-4111-4ED4-AF8A-6698F9AFC3F6}"/>
              </a:ext>
            </a:extLst>
          </p:cNvPr>
          <p:cNvSpPr>
            <a:spLocks noGrp="1"/>
          </p:cNvSpPr>
          <p:nvPr>
            <p:ph type="title"/>
          </p:nvPr>
        </p:nvSpPr>
        <p:spPr/>
        <p:txBody>
          <a:bodyPr/>
          <a:lstStyle/>
          <a:p>
            <a:r>
              <a:rPr lang="en-US" dirty="0"/>
              <a:t>Gender vs Cities of the customers</a:t>
            </a:r>
            <a:endParaRPr lang="en-IN" dirty="0"/>
          </a:p>
        </p:txBody>
      </p:sp>
      <p:sp>
        <p:nvSpPr>
          <p:cNvPr id="3" name="Content Placeholder 2">
            <a:extLst>
              <a:ext uri="{FF2B5EF4-FFF2-40B4-BE49-F238E27FC236}">
                <a16:creationId xmlns:a16="http://schemas.microsoft.com/office/drawing/2014/main" id="{84FBE1C1-963D-4DC3-9B42-9D4B3F37A173}"/>
              </a:ext>
            </a:extLst>
          </p:cNvPr>
          <p:cNvSpPr>
            <a:spLocks noGrp="1"/>
          </p:cNvSpPr>
          <p:nvPr>
            <p:ph idx="1"/>
          </p:nvPr>
        </p:nvSpPr>
        <p:spPr/>
        <p:txBody>
          <a:bodyPr/>
          <a:lstStyle/>
          <a:p>
            <a:r>
              <a:rPr lang="en-US" dirty="0"/>
              <a:t>We can infer that more participants in Delhi and Noida are males than females, whereas Greater Noida has the maximum number of females participants. Meerut and Solan do not have any male participants and Moradabad and Bulandshahr do not have any female participants. </a:t>
            </a:r>
            <a:endParaRPr lang="en-IN" dirty="0"/>
          </a:p>
        </p:txBody>
      </p:sp>
      <p:pic>
        <p:nvPicPr>
          <p:cNvPr id="5" name="Picture 4">
            <a:extLst>
              <a:ext uri="{FF2B5EF4-FFF2-40B4-BE49-F238E27FC236}">
                <a16:creationId xmlns:a16="http://schemas.microsoft.com/office/drawing/2014/main" id="{67D3DADE-9A63-410C-A453-DDF9E60AFA89}"/>
              </a:ext>
            </a:extLst>
          </p:cNvPr>
          <p:cNvPicPr>
            <a:picLocks noChangeAspect="1"/>
          </p:cNvPicPr>
          <p:nvPr/>
        </p:nvPicPr>
        <p:blipFill>
          <a:blip r:embed="rId2"/>
          <a:stretch>
            <a:fillRect/>
          </a:stretch>
        </p:blipFill>
        <p:spPr>
          <a:xfrm>
            <a:off x="2999976" y="3633538"/>
            <a:ext cx="6613255" cy="30323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230237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TM02900720[[fn=Integral]]</Template>
  <TotalTime>70</TotalTime>
  <Words>482</Words>
  <Application>Microsoft Office PowerPoint</Application>
  <PresentationFormat>Widescreen</PresentationFormat>
  <Paragraphs>23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Tw Cen MT</vt:lpstr>
      <vt:lpstr>Tw Cen MT Condensed</vt:lpstr>
      <vt:lpstr>Wingdings 3</vt:lpstr>
      <vt:lpstr>Integral</vt:lpstr>
      <vt:lpstr>Customer retention</vt:lpstr>
      <vt:lpstr>Gender of the customers</vt:lpstr>
      <vt:lpstr>Age groups of the customers</vt:lpstr>
      <vt:lpstr>Cities of the customers</vt:lpstr>
      <vt:lpstr>Platform most recommended</vt:lpstr>
      <vt:lpstr>Customer’s opinion about online shopping</vt:lpstr>
      <vt:lpstr>Customers access medium</vt:lpstr>
      <vt:lpstr>Cities vs age range of customers</vt:lpstr>
      <vt:lpstr>Gender vs Cities of the customers</vt:lpstr>
      <vt:lpstr>Gender vs age of customers</vt:lpstr>
      <vt:lpstr>Time spent before each purchase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dc:title>
  <dc:creator>Utsav Rastogi</dc:creator>
  <cp:lastModifiedBy>Utsav Rastogi</cp:lastModifiedBy>
  <cp:revision>3</cp:revision>
  <dcterms:created xsi:type="dcterms:W3CDTF">2021-12-02T15:32:39Z</dcterms:created>
  <dcterms:modified xsi:type="dcterms:W3CDTF">2021-12-02T16:42:50Z</dcterms:modified>
</cp:coreProperties>
</file>