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D73E2-0C79-423C-906D-6A0E10BE4943}" type="doc">
      <dgm:prSet loTypeId="urn:microsoft.com/office/officeart/2005/8/layout/hProcess9" loCatId="process" qsTypeId="urn:microsoft.com/office/officeart/2005/8/quickstyle/simple1" qsCatId="simple" csTypeId="urn:microsoft.com/office/officeart/2005/8/colors/accent1_4" csCatId="accent1" phldr="1"/>
      <dgm:spPr/>
    </dgm:pt>
    <dgm:pt modelId="{17A28427-4D44-47A5-A686-F3749B104E1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dirty="0"/>
            <a:t>Checking null values</a:t>
          </a:r>
        </a:p>
      </dgm:t>
    </dgm:pt>
    <dgm:pt modelId="{6345DD16-9253-4952-A3BF-A4AA986BB287}" type="parTrans" cxnId="{F9BE88F3-880A-4638-881A-1DABF195DEC1}">
      <dgm:prSet/>
      <dgm:spPr/>
      <dgm:t>
        <a:bodyPr/>
        <a:lstStyle/>
        <a:p>
          <a:endParaRPr lang="en-IN"/>
        </a:p>
      </dgm:t>
    </dgm:pt>
    <dgm:pt modelId="{149BCBDE-CF1A-4023-B5AB-27E63FCF41A1}" type="sibTrans" cxnId="{F9BE88F3-880A-4638-881A-1DABF195DEC1}">
      <dgm:prSet/>
      <dgm:spPr/>
      <dgm:t>
        <a:bodyPr/>
        <a:lstStyle/>
        <a:p>
          <a:endParaRPr lang="en-IN"/>
        </a:p>
      </dgm:t>
    </dgm:pt>
    <dgm:pt modelId="{4EAF8E77-3295-4BBF-A36E-3690A369611D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dirty="0"/>
            <a:t>Checking the number of comments in under each label</a:t>
          </a:r>
        </a:p>
      </dgm:t>
    </dgm:pt>
    <dgm:pt modelId="{1CE05AF1-696D-4301-9180-D96B9B4064ED}" type="parTrans" cxnId="{78E34B07-5F61-4D41-BE92-F065765E23E6}">
      <dgm:prSet/>
      <dgm:spPr/>
      <dgm:t>
        <a:bodyPr/>
        <a:lstStyle/>
        <a:p>
          <a:endParaRPr lang="en-IN"/>
        </a:p>
      </dgm:t>
    </dgm:pt>
    <dgm:pt modelId="{B8F724FE-3836-4318-91AE-28EDCECDBDCD}" type="sibTrans" cxnId="{78E34B07-5F61-4D41-BE92-F065765E23E6}">
      <dgm:prSet/>
      <dgm:spPr/>
      <dgm:t>
        <a:bodyPr/>
        <a:lstStyle/>
        <a:p>
          <a:endParaRPr lang="en-IN"/>
        </a:p>
      </dgm:t>
    </dgm:pt>
    <dgm:pt modelId="{59B469CF-D14A-457B-973E-590395C56BC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dirty="0"/>
            <a:t>Count the number of comments having multiple labels</a:t>
          </a:r>
        </a:p>
      </dgm:t>
    </dgm:pt>
    <dgm:pt modelId="{B8CA32AD-1B98-4D05-9840-A4841DA73795}" type="parTrans" cxnId="{19847A12-8A70-4B53-B258-133B4F0E31BE}">
      <dgm:prSet/>
      <dgm:spPr/>
      <dgm:t>
        <a:bodyPr/>
        <a:lstStyle/>
        <a:p>
          <a:endParaRPr lang="en-IN"/>
        </a:p>
      </dgm:t>
    </dgm:pt>
    <dgm:pt modelId="{FC647502-17BA-4DB6-B082-F4779D12D4BD}" type="sibTrans" cxnId="{19847A12-8A70-4B53-B258-133B4F0E31BE}">
      <dgm:prSet/>
      <dgm:spPr/>
      <dgm:t>
        <a:bodyPr/>
        <a:lstStyle/>
        <a:p>
          <a:endParaRPr lang="en-IN"/>
        </a:p>
      </dgm:t>
    </dgm:pt>
    <dgm:pt modelId="{615552FC-E1BD-4270-A487-FC5EFDF928D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dirty="0"/>
            <a:t>Lower casing text using NLTK</a:t>
          </a:r>
        </a:p>
      </dgm:t>
    </dgm:pt>
    <dgm:pt modelId="{C136D96F-26A0-41D6-93D3-48891235974F}" type="parTrans" cxnId="{BFBCAEA6-204F-4227-98BC-8E5A16E13A8A}">
      <dgm:prSet/>
      <dgm:spPr/>
      <dgm:t>
        <a:bodyPr/>
        <a:lstStyle/>
        <a:p>
          <a:endParaRPr lang="en-IN"/>
        </a:p>
      </dgm:t>
    </dgm:pt>
    <dgm:pt modelId="{E849C553-FDA7-45DC-8396-B3CDDFDB74C3}" type="sibTrans" cxnId="{BFBCAEA6-204F-4227-98BC-8E5A16E13A8A}">
      <dgm:prSet/>
      <dgm:spPr/>
      <dgm:t>
        <a:bodyPr/>
        <a:lstStyle/>
        <a:p>
          <a:endParaRPr lang="en-IN"/>
        </a:p>
      </dgm:t>
    </dgm:pt>
    <dgm:pt modelId="{FD2A8900-8643-4C5E-BD17-AF748E9B6E04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dirty="0"/>
            <a:t>Word Cloud representation</a:t>
          </a:r>
        </a:p>
      </dgm:t>
    </dgm:pt>
    <dgm:pt modelId="{2C09B44B-3902-4B36-AE42-C49EBD045B3C}" type="parTrans" cxnId="{39003C48-8703-4271-99C5-CEC38CC59E75}">
      <dgm:prSet/>
      <dgm:spPr/>
      <dgm:t>
        <a:bodyPr/>
        <a:lstStyle/>
        <a:p>
          <a:endParaRPr lang="en-IN"/>
        </a:p>
      </dgm:t>
    </dgm:pt>
    <dgm:pt modelId="{BF0E9775-8868-4CA8-9F84-94604BAC87F1}" type="sibTrans" cxnId="{39003C48-8703-4271-99C5-CEC38CC59E75}">
      <dgm:prSet/>
      <dgm:spPr/>
      <dgm:t>
        <a:bodyPr/>
        <a:lstStyle/>
        <a:p>
          <a:endParaRPr lang="en-IN"/>
        </a:p>
      </dgm:t>
    </dgm:pt>
    <dgm:pt modelId="{0FF1D512-FFE1-4C56-9EF3-BAAE9685B06F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dirty="0"/>
            <a:t>Removing stop words, Tabs, Punctuation</a:t>
          </a:r>
        </a:p>
      </dgm:t>
    </dgm:pt>
    <dgm:pt modelId="{47DF6784-BC7B-4202-BB05-19CA331BF1D1}" type="parTrans" cxnId="{47CFD3E5-AA5C-4975-9605-E954E315347C}">
      <dgm:prSet/>
      <dgm:spPr/>
      <dgm:t>
        <a:bodyPr/>
        <a:lstStyle/>
        <a:p>
          <a:endParaRPr lang="en-IN"/>
        </a:p>
      </dgm:t>
    </dgm:pt>
    <dgm:pt modelId="{AFCB0ADE-868E-48CD-A91F-D5D09619BA7C}" type="sibTrans" cxnId="{47CFD3E5-AA5C-4975-9605-E954E315347C}">
      <dgm:prSet/>
      <dgm:spPr/>
      <dgm:t>
        <a:bodyPr/>
        <a:lstStyle/>
        <a:p>
          <a:endParaRPr lang="en-IN"/>
        </a:p>
      </dgm:t>
    </dgm:pt>
    <dgm:pt modelId="{B48CD8A0-15B2-4C97-ACC0-FA0932E6F40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dirty="0"/>
            <a:t> Lemmatization </a:t>
          </a:r>
        </a:p>
      </dgm:t>
    </dgm:pt>
    <dgm:pt modelId="{48DC159F-9E03-423C-B939-8069C9021843}" type="parTrans" cxnId="{17F17BCB-2D21-47FC-A4EE-62540B6BB6E5}">
      <dgm:prSet/>
      <dgm:spPr/>
      <dgm:t>
        <a:bodyPr/>
        <a:lstStyle/>
        <a:p>
          <a:endParaRPr lang="en-IN"/>
        </a:p>
      </dgm:t>
    </dgm:pt>
    <dgm:pt modelId="{5CFD460B-6427-4042-AA88-2CD7FA59B1D6}" type="sibTrans" cxnId="{17F17BCB-2D21-47FC-A4EE-62540B6BB6E5}">
      <dgm:prSet/>
      <dgm:spPr/>
      <dgm:t>
        <a:bodyPr/>
        <a:lstStyle/>
        <a:p>
          <a:endParaRPr lang="en-IN"/>
        </a:p>
      </dgm:t>
    </dgm:pt>
    <dgm:pt modelId="{2AC9931E-E8EC-465F-ABF9-158D54766ABE}" type="pres">
      <dgm:prSet presAssocID="{5E3D73E2-0C79-423C-906D-6A0E10BE4943}" presName="CompostProcess" presStyleCnt="0">
        <dgm:presLayoutVars>
          <dgm:dir/>
          <dgm:resizeHandles val="exact"/>
        </dgm:presLayoutVars>
      </dgm:prSet>
      <dgm:spPr/>
    </dgm:pt>
    <dgm:pt modelId="{D4DE0C7F-5EF7-4A13-A03C-D8B438058236}" type="pres">
      <dgm:prSet presAssocID="{5E3D73E2-0C79-423C-906D-6A0E10BE4943}" presName="arrow" presStyleLbl="bgShp" presStyleIdx="0" presStyleCnt="1"/>
      <dgm:spPr/>
    </dgm:pt>
    <dgm:pt modelId="{A1873FBF-4150-4E19-B688-AF380099560A}" type="pres">
      <dgm:prSet presAssocID="{5E3D73E2-0C79-423C-906D-6A0E10BE4943}" presName="linearProcess" presStyleCnt="0"/>
      <dgm:spPr/>
    </dgm:pt>
    <dgm:pt modelId="{73B1ACCA-56B2-45CB-81BB-86A4B393B1A9}" type="pres">
      <dgm:prSet presAssocID="{17A28427-4D44-47A5-A686-F3749B104E13}" presName="textNode" presStyleLbl="node1" presStyleIdx="0" presStyleCnt="7">
        <dgm:presLayoutVars>
          <dgm:bulletEnabled val="1"/>
        </dgm:presLayoutVars>
      </dgm:prSet>
      <dgm:spPr/>
    </dgm:pt>
    <dgm:pt modelId="{CE2C0BA1-772C-46CC-850B-D59FB3CFADB4}" type="pres">
      <dgm:prSet presAssocID="{149BCBDE-CF1A-4023-B5AB-27E63FCF41A1}" presName="sibTrans" presStyleCnt="0"/>
      <dgm:spPr/>
    </dgm:pt>
    <dgm:pt modelId="{2A284F4F-A80D-4047-A0E2-3D289ADD2568}" type="pres">
      <dgm:prSet presAssocID="{4EAF8E77-3295-4BBF-A36E-3690A369611D}" presName="textNode" presStyleLbl="node1" presStyleIdx="1" presStyleCnt="7">
        <dgm:presLayoutVars>
          <dgm:bulletEnabled val="1"/>
        </dgm:presLayoutVars>
      </dgm:prSet>
      <dgm:spPr/>
    </dgm:pt>
    <dgm:pt modelId="{93FED07C-D40D-4107-9C96-38E455D4B3EF}" type="pres">
      <dgm:prSet presAssocID="{B8F724FE-3836-4318-91AE-28EDCECDBDCD}" presName="sibTrans" presStyleCnt="0"/>
      <dgm:spPr/>
    </dgm:pt>
    <dgm:pt modelId="{3F94CD88-2743-46DC-8D0E-ED7FE08D2DB2}" type="pres">
      <dgm:prSet presAssocID="{59B469CF-D14A-457B-973E-590395C56BC3}" presName="textNode" presStyleLbl="node1" presStyleIdx="2" presStyleCnt="7">
        <dgm:presLayoutVars>
          <dgm:bulletEnabled val="1"/>
        </dgm:presLayoutVars>
      </dgm:prSet>
      <dgm:spPr/>
    </dgm:pt>
    <dgm:pt modelId="{553B355F-D242-48EB-A861-81B90CF5A279}" type="pres">
      <dgm:prSet presAssocID="{FC647502-17BA-4DB6-B082-F4779D12D4BD}" presName="sibTrans" presStyleCnt="0"/>
      <dgm:spPr/>
    </dgm:pt>
    <dgm:pt modelId="{B773A4B4-48BA-459B-B396-16880F923726}" type="pres">
      <dgm:prSet presAssocID="{FD2A8900-8643-4C5E-BD17-AF748E9B6E04}" presName="textNode" presStyleLbl="node1" presStyleIdx="3" presStyleCnt="7">
        <dgm:presLayoutVars>
          <dgm:bulletEnabled val="1"/>
        </dgm:presLayoutVars>
      </dgm:prSet>
      <dgm:spPr/>
    </dgm:pt>
    <dgm:pt modelId="{311EB681-CC00-445A-838E-9104A32E5A1C}" type="pres">
      <dgm:prSet presAssocID="{BF0E9775-8868-4CA8-9F84-94604BAC87F1}" presName="sibTrans" presStyleCnt="0"/>
      <dgm:spPr/>
    </dgm:pt>
    <dgm:pt modelId="{7CC08E33-D783-4F06-841A-656A330119E8}" type="pres">
      <dgm:prSet presAssocID="{615552FC-E1BD-4270-A487-FC5EFDF928D3}" presName="textNode" presStyleLbl="node1" presStyleIdx="4" presStyleCnt="7">
        <dgm:presLayoutVars>
          <dgm:bulletEnabled val="1"/>
        </dgm:presLayoutVars>
      </dgm:prSet>
      <dgm:spPr/>
    </dgm:pt>
    <dgm:pt modelId="{A8565B3F-214E-40A4-A71D-C9E3C6FF9034}" type="pres">
      <dgm:prSet presAssocID="{E849C553-FDA7-45DC-8396-B3CDDFDB74C3}" presName="sibTrans" presStyleCnt="0"/>
      <dgm:spPr/>
    </dgm:pt>
    <dgm:pt modelId="{5F2BEB0F-9E1A-4AA4-B5BD-6CBA106E2A84}" type="pres">
      <dgm:prSet presAssocID="{0FF1D512-FFE1-4C56-9EF3-BAAE9685B06F}" presName="textNode" presStyleLbl="node1" presStyleIdx="5" presStyleCnt="7">
        <dgm:presLayoutVars>
          <dgm:bulletEnabled val="1"/>
        </dgm:presLayoutVars>
      </dgm:prSet>
      <dgm:spPr/>
    </dgm:pt>
    <dgm:pt modelId="{56F2F8C0-AEFE-41D4-A3E0-C33C695228F3}" type="pres">
      <dgm:prSet presAssocID="{AFCB0ADE-868E-48CD-A91F-D5D09619BA7C}" presName="sibTrans" presStyleCnt="0"/>
      <dgm:spPr/>
    </dgm:pt>
    <dgm:pt modelId="{79E4E439-F2E9-4AE7-906E-2E7B51BB48CD}" type="pres">
      <dgm:prSet presAssocID="{B48CD8A0-15B2-4C97-ACC0-FA0932E6F40B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78E34B07-5F61-4D41-BE92-F065765E23E6}" srcId="{5E3D73E2-0C79-423C-906D-6A0E10BE4943}" destId="{4EAF8E77-3295-4BBF-A36E-3690A369611D}" srcOrd="1" destOrd="0" parTransId="{1CE05AF1-696D-4301-9180-D96B9B4064ED}" sibTransId="{B8F724FE-3836-4318-91AE-28EDCECDBDCD}"/>
    <dgm:cxn modelId="{54A8360E-CEEA-41AF-92A9-639AFB9C3446}" type="presOf" srcId="{B48CD8A0-15B2-4C97-ACC0-FA0932E6F40B}" destId="{79E4E439-F2E9-4AE7-906E-2E7B51BB48CD}" srcOrd="0" destOrd="0" presId="urn:microsoft.com/office/officeart/2005/8/layout/hProcess9"/>
    <dgm:cxn modelId="{19847A12-8A70-4B53-B258-133B4F0E31BE}" srcId="{5E3D73E2-0C79-423C-906D-6A0E10BE4943}" destId="{59B469CF-D14A-457B-973E-590395C56BC3}" srcOrd="2" destOrd="0" parTransId="{B8CA32AD-1B98-4D05-9840-A4841DA73795}" sibTransId="{FC647502-17BA-4DB6-B082-F4779D12D4BD}"/>
    <dgm:cxn modelId="{C95D815B-22A9-4821-A771-28501BC759C6}" type="presOf" srcId="{59B469CF-D14A-457B-973E-590395C56BC3}" destId="{3F94CD88-2743-46DC-8D0E-ED7FE08D2DB2}" srcOrd="0" destOrd="0" presId="urn:microsoft.com/office/officeart/2005/8/layout/hProcess9"/>
    <dgm:cxn modelId="{987F9560-EBEE-468A-AF5F-697A1B9071D0}" type="presOf" srcId="{17A28427-4D44-47A5-A686-F3749B104E13}" destId="{73B1ACCA-56B2-45CB-81BB-86A4B393B1A9}" srcOrd="0" destOrd="0" presId="urn:microsoft.com/office/officeart/2005/8/layout/hProcess9"/>
    <dgm:cxn modelId="{39003C48-8703-4271-99C5-CEC38CC59E75}" srcId="{5E3D73E2-0C79-423C-906D-6A0E10BE4943}" destId="{FD2A8900-8643-4C5E-BD17-AF748E9B6E04}" srcOrd="3" destOrd="0" parTransId="{2C09B44B-3902-4B36-AE42-C49EBD045B3C}" sibTransId="{BF0E9775-8868-4CA8-9F84-94604BAC87F1}"/>
    <dgm:cxn modelId="{A816314A-E8F0-4926-A673-C7BF34788779}" type="presOf" srcId="{615552FC-E1BD-4270-A487-FC5EFDF928D3}" destId="{7CC08E33-D783-4F06-841A-656A330119E8}" srcOrd="0" destOrd="0" presId="urn:microsoft.com/office/officeart/2005/8/layout/hProcess9"/>
    <dgm:cxn modelId="{760E088B-8E48-4E9D-A875-4E9A4E23093C}" type="presOf" srcId="{FD2A8900-8643-4C5E-BD17-AF748E9B6E04}" destId="{B773A4B4-48BA-459B-B396-16880F923726}" srcOrd="0" destOrd="0" presId="urn:microsoft.com/office/officeart/2005/8/layout/hProcess9"/>
    <dgm:cxn modelId="{052450A3-9687-43EC-81FC-F4EB92CDFAAC}" type="presOf" srcId="{0FF1D512-FFE1-4C56-9EF3-BAAE9685B06F}" destId="{5F2BEB0F-9E1A-4AA4-B5BD-6CBA106E2A84}" srcOrd="0" destOrd="0" presId="urn:microsoft.com/office/officeart/2005/8/layout/hProcess9"/>
    <dgm:cxn modelId="{BFBCAEA6-204F-4227-98BC-8E5A16E13A8A}" srcId="{5E3D73E2-0C79-423C-906D-6A0E10BE4943}" destId="{615552FC-E1BD-4270-A487-FC5EFDF928D3}" srcOrd="4" destOrd="0" parTransId="{C136D96F-26A0-41D6-93D3-48891235974F}" sibTransId="{E849C553-FDA7-45DC-8396-B3CDDFDB74C3}"/>
    <dgm:cxn modelId="{17F17BCB-2D21-47FC-A4EE-62540B6BB6E5}" srcId="{5E3D73E2-0C79-423C-906D-6A0E10BE4943}" destId="{B48CD8A0-15B2-4C97-ACC0-FA0932E6F40B}" srcOrd="6" destOrd="0" parTransId="{48DC159F-9E03-423C-B939-8069C9021843}" sibTransId="{5CFD460B-6427-4042-AA88-2CD7FA59B1D6}"/>
    <dgm:cxn modelId="{1E4BE6CB-9476-461F-BA50-0638D34594B4}" type="presOf" srcId="{4EAF8E77-3295-4BBF-A36E-3690A369611D}" destId="{2A284F4F-A80D-4047-A0E2-3D289ADD2568}" srcOrd="0" destOrd="0" presId="urn:microsoft.com/office/officeart/2005/8/layout/hProcess9"/>
    <dgm:cxn modelId="{86F1F1CF-94F2-439D-A973-09A714828789}" type="presOf" srcId="{5E3D73E2-0C79-423C-906D-6A0E10BE4943}" destId="{2AC9931E-E8EC-465F-ABF9-158D54766ABE}" srcOrd="0" destOrd="0" presId="urn:microsoft.com/office/officeart/2005/8/layout/hProcess9"/>
    <dgm:cxn modelId="{47CFD3E5-AA5C-4975-9605-E954E315347C}" srcId="{5E3D73E2-0C79-423C-906D-6A0E10BE4943}" destId="{0FF1D512-FFE1-4C56-9EF3-BAAE9685B06F}" srcOrd="5" destOrd="0" parTransId="{47DF6784-BC7B-4202-BB05-19CA331BF1D1}" sibTransId="{AFCB0ADE-868E-48CD-A91F-D5D09619BA7C}"/>
    <dgm:cxn modelId="{F9BE88F3-880A-4638-881A-1DABF195DEC1}" srcId="{5E3D73E2-0C79-423C-906D-6A0E10BE4943}" destId="{17A28427-4D44-47A5-A686-F3749B104E13}" srcOrd="0" destOrd="0" parTransId="{6345DD16-9253-4952-A3BF-A4AA986BB287}" sibTransId="{149BCBDE-CF1A-4023-B5AB-27E63FCF41A1}"/>
    <dgm:cxn modelId="{2386F953-AFAF-4420-94C0-0D7F3756C6AC}" type="presParOf" srcId="{2AC9931E-E8EC-465F-ABF9-158D54766ABE}" destId="{D4DE0C7F-5EF7-4A13-A03C-D8B438058236}" srcOrd="0" destOrd="0" presId="urn:microsoft.com/office/officeart/2005/8/layout/hProcess9"/>
    <dgm:cxn modelId="{10B5BCE4-08C5-429C-A4AD-A71F90924D00}" type="presParOf" srcId="{2AC9931E-E8EC-465F-ABF9-158D54766ABE}" destId="{A1873FBF-4150-4E19-B688-AF380099560A}" srcOrd="1" destOrd="0" presId="urn:microsoft.com/office/officeart/2005/8/layout/hProcess9"/>
    <dgm:cxn modelId="{0924AA38-7FEE-4CAD-A8A9-7870F44049AF}" type="presParOf" srcId="{A1873FBF-4150-4E19-B688-AF380099560A}" destId="{73B1ACCA-56B2-45CB-81BB-86A4B393B1A9}" srcOrd="0" destOrd="0" presId="urn:microsoft.com/office/officeart/2005/8/layout/hProcess9"/>
    <dgm:cxn modelId="{5BEED159-F08D-417D-817D-ABA082B9C19D}" type="presParOf" srcId="{A1873FBF-4150-4E19-B688-AF380099560A}" destId="{CE2C0BA1-772C-46CC-850B-D59FB3CFADB4}" srcOrd="1" destOrd="0" presId="urn:microsoft.com/office/officeart/2005/8/layout/hProcess9"/>
    <dgm:cxn modelId="{9BAF5B3A-A4E8-4930-8510-8DE9B58238E8}" type="presParOf" srcId="{A1873FBF-4150-4E19-B688-AF380099560A}" destId="{2A284F4F-A80D-4047-A0E2-3D289ADD2568}" srcOrd="2" destOrd="0" presId="urn:microsoft.com/office/officeart/2005/8/layout/hProcess9"/>
    <dgm:cxn modelId="{FC077135-90FC-4764-8863-502846DF5F65}" type="presParOf" srcId="{A1873FBF-4150-4E19-B688-AF380099560A}" destId="{93FED07C-D40D-4107-9C96-38E455D4B3EF}" srcOrd="3" destOrd="0" presId="urn:microsoft.com/office/officeart/2005/8/layout/hProcess9"/>
    <dgm:cxn modelId="{0886B12A-9C6B-4296-8702-20578FD73347}" type="presParOf" srcId="{A1873FBF-4150-4E19-B688-AF380099560A}" destId="{3F94CD88-2743-46DC-8D0E-ED7FE08D2DB2}" srcOrd="4" destOrd="0" presId="urn:microsoft.com/office/officeart/2005/8/layout/hProcess9"/>
    <dgm:cxn modelId="{950633FB-34FE-46B9-AF1A-BA6701D1AE65}" type="presParOf" srcId="{A1873FBF-4150-4E19-B688-AF380099560A}" destId="{553B355F-D242-48EB-A861-81B90CF5A279}" srcOrd="5" destOrd="0" presId="urn:microsoft.com/office/officeart/2005/8/layout/hProcess9"/>
    <dgm:cxn modelId="{98943CA2-C068-48FD-BC4F-0FAB39693DB2}" type="presParOf" srcId="{A1873FBF-4150-4E19-B688-AF380099560A}" destId="{B773A4B4-48BA-459B-B396-16880F923726}" srcOrd="6" destOrd="0" presId="urn:microsoft.com/office/officeart/2005/8/layout/hProcess9"/>
    <dgm:cxn modelId="{0D2957FA-0A3B-4920-A54C-5F9DFE91800C}" type="presParOf" srcId="{A1873FBF-4150-4E19-B688-AF380099560A}" destId="{311EB681-CC00-445A-838E-9104A32E5A1C}" srcOrd="7" destOrd="0" presId="urn:microsoft.com/office/officeart/2005/8/layout/hProcess9"/>
    <dgm:cxn modelId="{40D7D9C6-E23C-4EE4-815B-A1D0447F2D17}" type="presParOf" srcId="{A1873FBF-4150-4E19-B688-AF380099560A}" destId="{7CC08E33-D783-4F06-841A-656A330119E8}" srcOrd="8" destOrd="0" presId="urn:microsoft.com/office/officeart/2005/8/layout/hProcess9"/>
    <dgm:cxn modelId="{D1CBA5A3-B157-4E39-A453-D3637DEF11F1}" type="presParOf" srcId="{A1873FBF-4150-4E19-B688-AF380099560A}" destId="{A8565B3F-214E-40A4-A71D-C9E3C6FF9034}" srcOrd="9" destOrd="0" presId="urn:microsoft.com/office/officeart/2005/8/layout/hProcess9"/>
    <dgm:cxn modelId="{D11D570B-A0CD-4FCA-A493-F54599DBCC4F}" type="presParOf" srcId="{A1873FBF-4150-4E19-B688-AF380099560A}" destId="{5F2BEB0F-9E1A-4AA4-B5BD-6CBA106E2A84}" srcOrd="10" destOrd="0" presId="urn:microsoft.com/office/officeart/2005/8/layout/hProcess9"/>
    <dgm:cxn modelId="{1B277B70-9C7E-46BE-9136-68547C3CDF61}" type="presParOf" srcId="{A1873FBF-4150-4E19-B688-AF380099560A}" destId="{56F2F8C0-AEFE-41D4-A3E0-C33C695228F3}" srcOrd="11" destOrd="0" presId="urn:microsoft.com/office/officeart/2005/8/layout/hProcess9"/>
    <dgm:cxn modelId="{CEDBD88A-F0CC-4387-AE2B-853073AA736C}" type="presParOf" srcId="{A1873FBF-4150-4E19-B688-AF380099560A}" destId="{79E4E439-F2E9-4AE7-906E-2E7B51BB48CD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E0C7F-5EF7-4A13-A03C-D8B438058236}">
      <dsp:nvSpPr>
        <dsp:cNvPr id="0" name=""/>
        <dsp:cNvSpPr/>
      </dsp:nvSpPr>
      <dsp:spPr>
        <a:xfrm>
          <a:off x="803992" y="0"/>
          <a:ext cx="9111914" cy="3760788"/>
        </a:xfrm>
        <a:prstGeom prst="rightArrow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1ACCA-56B2-45CB-81BB-86A4B393B1A9}">
      <dsp:nvSpPr>
        <dsp:cNvPr id="0" name=""/>
        <dsp:cNvSpPr/>
      </dsp:nvSpPr>
      <dsp:spPr>
        <a:xfrm>
          <a:off x="916" y="1128236"/>
          <a:ext cx="1468228" cy="1504315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500" kern="1200" dirty="0"/>
            <a:t>Checking null values</a:t>
          </a:r>
        </a:p>
      </dsp:txBody>
      <dsp:txXfrm>
        <a:off x="72589" y="1199909"/>
        <a:ext cx="1324882" cy="1360969"/>
      </dsp:txXfrm>
    </dsp:sp>
    <dsp:sp modelId="{2A284F4F-A80D-4047-A0E2-3D289ADD2568}">
      <dsp:nvSpPr>
        <dsp:cNvPr id="0" name=""/>
        <dsp:cNvSpPr/>
      </dsp:nvSpPr>
      <dsp:spPr>
        <a:xfrm>
          <a:off x="1542555" y="1128236"/>
          <a:ext cx="1468228" cy="1504315"/>
        </a:xfrm>
        <a:prstGeom prst="roundRect">
          <a:avLst/>
        </a:prstGeom>
        <a:solidFill>
          <a:schemeClr val="accent1">
            <a:shade val="50000"/>
            <a:hueOff val="18633"/>
            <a:satOff val="1484"/>
            <a:lumOff val="101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500" kern="1200" dirty="0"/>
            <a:t>Checking the number of comments in under each label</a:t>
          </a:r>
        </a:p>
      </dsp:txBody>
      <dsp:txXfrm>
        <a:off x="1614228" y="1199909"/>
        <a:ext cx="1324882" cy="1360969"/>
      </dsp:txXfrm>
    </dsp:sp>
    <dsp:sp modelId="{3F94CD88-2743-46DC-8D0E-ED7FE08D2DB2}">
      <dsp:nvSpPr>
        <dsp:cNvPr id="0" name=""/>
        <dsp:cNvSpPr/>
      </dsp:nvSpPr>
      <dsp:spPr>
        <a:xfrm>
          <a:off x="3084195" y="1128236"/>
          <a:ext cx="1468228" cy="1504315"/>
        </a:xfrm>
        <a:prstGeom prst="roundRect">
          <a:avLst/>
        </a:prstGeom>
        <a:solidFill>
          <a:schemeClr val="accent1">
            <a:shade val="50000"/>
            <a:hueOff val="37267"/>
            <a:satOff val="2967"/>
            <a:lumOff val="202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500" kern="1200" dirty="0"/>
            <a:t>Count the number of comments having multiple labels</a:t>
          </a:r>
        </a:p>
      </dsp:txBody>
      <dsp:txXfrm>
        <a:off x="3155868" y="1199909"/>
        <a:ext cx="1324882" cy="1360969"/>
      </dsp:txXfrm>
    </dsp:sp>
    <dsp:sp modelId="{B773A4B4-48BA-459B-B396-16880F923726}">
      <dsp:nvSpPr>
        <dsp:cNvPr id="0" name=""/>
        <dsp:cNvSpPr/>
      </dsp:nvSpPr>
      <dsp:spPr>
        <a:xfrm>
          <a:off x="4625835" y="1128236"/>
          <a:ext cx="1468228" cy="1504315"/>
        </a:xfrm>
        <a:prstGeom prst="roundRect">
          <a:avLst/>
        </a:prstGeom>
        <a:solidFill>
          <a:schemeClr val="accent1">
            <a:shade val="50000"/>
            <a:hueOff val="55900"/>
            <a:satOff val="4451"/>
            <a:lumOff val="304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500" kern="1200" dirty="0"/>
            <a:t>Word Cloud representation</a:t>
          </a:r>
        </a:p>
      </dsp:txBody>
      <dsp:txXfrm>
        <a:off x="4697508" y="1199909"/>
        <a:ext cx="1324882" cy="1360969"/>
      </dsp:txXfrm>
    </dsp:sp>
    <dsp:sp modelId="{7CC08E33-D783-4F06-841A-656A330119E8}">
      <dsp:nvSpPr>
        <dsp:cNvPr id="0" name=""/>
        <dsp:cNvSpPr/>
      </dsp:nvSpPr>
      <dsp:spPr>
        <a:xfrm>
          <a:off x="6167475" y="1128236"/>
          <a:ext cx="1468228" cy="1504315"/>
        </a:xfrm>
        <a:prstGeom prst="roundRect">
          <a:avLst/>
        </a:prstGeom>
        <a:solidFill>
          <a:schemeClr val="accent1">
            <a:shade val="50000"/>
            <a:hueOff val="55900"/>
            <a:satOff val="4451"/>
            <a:lumOff val="304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500" kern="1200" dirty="0"/>
            <a:t>Lower casing text using NLTK</a:t>
          </a:r>
        </a:p>
      </dsp:txBody>
      <dsp:txXfrm>
        <a:off x="6239148" y="1199909"/>
        <a:ext cx="1324882" cy="1360969"/>
      </dsp:txXfrm>
    </dsp:sp>
    <dsp:sp modelId="{5F2BEB0F-9E1A-4AA4-B5BD-6CBA106E2A84}">
      <dsp:nvSpPr>
        <dsp:cNvPr id="0" name=""/>
        <dsp:cNvSpPr/>
      </dsp:nvSpPr>
      <dsp:spPr>
        <a:xfrm>
          <a:off x="7709114" y="1128236"/>
          <a:ext cx="1468228" cy="1504315"/>
        </a:xfrm>
        <a:prstGeom prst="roundRect">
          <a:avLst/>
        </a:prstGeom>
        <a:solidFill>
          <a:schemeClr val="accent1">
            <a:shade val="50000"/>
            <a:hueOff val="37267"/>
            <a:satOff val="2967"/>
            <a:lumOff val="202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500" kern="1200" dirty="0"/>
            <a:t>Removing stop words, Tabs, Punctuation</a:t>
          </a:r>
        </a:p>
      </dsp:txBody>
      <dsp:txXfrm>
        <a:off x="7780787" y="1199909"/>
        <a:ext cx="1324882" cy="1360969"/>
      </dsp:txXfrm>
    </dsp:sp>
    <dsp:sp modelId="{79E4E439-F2E9-4AE7-906E-2E7B51BB48CD}">
      <dsp:nvSpPr>
        <dsp:cNvPr id="0" name=""/>
        <dsp:cNvSpPr/>
      </dsp:nvSpPr>
      <dsp:spPr>
        <a:xfrm>
          <a:off x="9250754" y="1128236"/>
          <a:ext cx="1468228" cy="1504315"/>
        </a:xfrm>
        <a:prstGeom prst="roundRect">
          <a:avLst/>
        </a:prstGeom>
        <a:solidFill>
          <a:schemeClr val="accent1">
            <a:shade val="50000"/>
            <a:hueOff val="18633"/>
            <a:satOff val="1484"/>
            <a:lumOff val="101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500" kern="1200" dirty="0"/>
            <a:t> Lemmatization </a:t>
          </a:r>
        </a:p>
      </dsp:txBody>
      <dsp:txXfrm>
        <a:off x="9322427" y="1199909"/>
        <a:ext cx="1324882" cy="1360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7481-of-thanks-letter-text-logo-calligraphy-drawi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cpedia.org/highway-signs/p/problem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Malignant Comments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Utsav Rastogi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7830-2B0A-42F4-A035-A8237312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C34D08-718B-48AF-8A0F-B5E9AFFDC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160" y="14208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13">
            <a:extLst>
              <a:ext uri="{FF2B5EF4-FFF2-40B4-BE49-F238E27FC236}">
                <a16:creationId xmlns:a16="http://schemas.microsoft.com/office/drawing/2014/main" id="{29415858-7DE9-4EA1-B936-71A143761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472" y="2078182"/>
            <a:ext cx="6598428" cy="421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77DAC85-236B-40E0-801F-1E779F36F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598" y="2479558"/>
            <a:ext cx="399535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Frequent words used in comments labelled “rude”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9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2B51-48C4-4361-9F0B-CF4CAB5E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 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7D63952-B9B7-46F8-B2BC-D49B04B76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553" y="1479176"/>
            <a:ext cx="1194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12">
            <a:extLst>
              <a:ext uri="{FF2B5EF4-FFF2-40B4-BE49-F238E27FC236}">
                <a16:creationId xmlns:a16="http://schemas.microsoft.com/office/drawing/2014/main" id="{4BB266FA-2B9F-4333-BF87-3C44495C0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13" y="2111188"/>
            <a:ext cx="6557467" cy="414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3EE0751-37F5-49D9-82F7-0D40C7923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644170"/>
            <a:ext cx="341461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Frequent words used in comments labelled “threat”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0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588A-3ABC-414C-B40E-C8911D97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0A24DB2-DD29-403A-AAC3-D6C4338AD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3" name="Picture 16">
            <a:extLst>
              <a:ext uri="{FF2B5EF4-FFF2-40B4-BE49-F238E27FC236}">
                <a16:creationId xmlns:a16="http://schemas.microsoft.com/office/drawing/2014/main" id="{957108EA-4328-46B7-B043-16734B6C6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225" y="2151530"/>
            <a:ext cx="6005456" cy="413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13ED44D-D95A-4836-B300-34B58E55F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2828414"/>
            <a:ext cx="44769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Frequent words used in comments labelled “abuse”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0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875F-6970-474D-9AC6-4B0298C1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 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EFC757-AF32-4420-A4D0-ECC5E6DEE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7" name="Picture 14">
            <a:extLst>
              <a:ext uri="{FF2B5EF4-FFF2-40B4-BE49-F238E27FC236}">
                <a16:creationId xmlns:a16="http://schemas.microsoft.com/office/drawing/2014/main" id="{47005810-D2C4-4C01-A95E-BC4AE1E4C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805" y="2023963"/>
            <a:ext cx="6045536" cy="417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EA9976F-8E74-4E6D-B4E7-AA5C1719C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980348"/>
            <a:ext cx="47996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Frequent words used in comments labelled “loathe”</a:t>
            </a:r>
            <a:endParaRPr kumimoji="0" lang="en-US" altLang="en-US" sz="32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3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A174-4584-42FB-A116-C64D12CA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914B1B-04F2-4001-B20F-3D6B8A19A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647" y="2324355"/>
            <a:ext cx="6589059" cy="34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5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A589-AC6B-46EB-8D68-247CAA2D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2FAA-C72C-4D4C-BFEB-422A8DABE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buSzPts val="1500"/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 plots above are self-explanatory. </a:t>
            </a:r>
          </a:p>
          <a:p>
            <a:pPr>
              <a:lnSpc>
                <a:spcPct val="107000"/>
              </a:lnSpc>
              <a:buSzPts val="1500"/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 number of malignant comments is the highest.</a:t>
            </a:r>
          </a:p>
          <a:p>
            <a:pPr>
              <a:lnSpc>
                <a:spcPct val="107000"/>
              </a:lnSpc>
              <a:buSzPts val="1500"/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Majority of the comments have only one label associated with them.</a:t>
            </a:r>
          </a:p>
          <a:p>
            <a:pPr>
              <a:lnSpc>
                <a:spcPct val="107000"/>
              </a:lnSpc>
              <a:buSzPts val="1500"/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 problem is multi label classification problem which I converted to single target column classification due to the laptop computing constraint.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500"/>
              <a:buFont typeface="Wingdings" panose="05000000000000000000" pitchFamily="2" charset="2"/>
              <a:buChar char="v"/>
            </a:pPr>
            <a:r>
              <a:rPr lang="en-IN" sz="2400" dirty="0">
                <a:effectLst/>
                <a:latin typeface="Calibri" panose="020F050202020403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The model interprets a comment and decides its range of malign (whether it belongs to only one label or have multiple labels associated with it).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71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E8AFD-0EA8-4157-A401-F8EE55E8A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156450"/>
            <a:ext cx="12057530" cy="529076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14FF9E-5D34-4B9F-B1E3-A54DF914231F}"/>
              </a:ext>
            </a:extLst>
          </p:cNvPr>
          <p:cNvSpPr/>
          <p:nvPr/>
        </p:nvSpPr>
        <p:spPr>
          <a:xfrm>
            <a:off x="1169894" y="1801906"/>
            <a:ext cx="10085294" cy="2017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C728-BAA8-465B-BC40-6FD75EED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D79E-9BAB-496B-9053-94A323C8E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161649" cy="37608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objective of this project is to use Machine learning algorithms to recognize the level of negativity a comment can instigate in an individual which could be used to help discourage users from posting potentially hurtful comments, participate in more refined arguments and make internet a safer place free from bullying and hatred.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Our dataset consists of 6 labels namely highly malignant, malignant, abuse, threat, loathe and rude. This project aims to implement various Machine Learning algorithms like Multinomial Naïve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Baiyes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Logistic Regression, Linear SVC and Adaptive Boosting.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D7239-E031-4F24-9876-5D97AC145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89065" y="2215663"/>
            <a:ext cx="4362921" cy="29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1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3704-23A2-4E56-9723-A125D7A9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FF53E-0EEC-4143-A5AB-07E291896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60325" lvl="0" indent="-3429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5671185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are 2 features – “id” and “comment_text</a:t>
            </a:r>
            <a:r>
              <a:rPr lang="en-IN" sz="1800" spc="-3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60325" lvl="0" indent="-3429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5671185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“Comment_text” is an uncleaned data column which contains data that has been scraped from different social media websites.</a:t>
            </a:r>
          </a:p>
          <a:p>
            <a:pPr marL="342900" marR="60960" lvl="0" indent="-3429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5671185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6 different labels under which comments can be tagged.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12CC3D-522D-4CD5-BD38-FDA501F5B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60344"/>
              </p:ext>
            </p:extLst>
          </p:nvPr>
        </p:nvGraphicFramePr>
        <p:xfrm>
          <a:off x="2769711" y="3948669"/>
          <a:ext cx="6652578" cy="192042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712729">
                  <a:extLst>
                    <a:ext uri="{9D8B030D-6E8A-4147-A177-3AD203B41FA5}">
                      <a16:colId xmlns:a16="http://schemas.microsoft.com/office/drawing/2014/main" val="3548187444"/>
                    </a:ext>
                  </a:extLst>
                </a:gridCol>
                <a:gridCol w="4939849">
                  <a:extLst>
                    <a:ext uri="{9D8B030D-6E8A-4147-A177-3AD203B41FA5}">
                      <a16:colId xmlns:a16="http://schemas.microsoft.com/office/drawing/2014/main" val="3695863415"/>
                    </a:ext>
                  </a:extLst>
                </a:gridCol>
              </a:tblGrid>
              <a:tr h="337626"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500">
                          <a:effectLst/>
                        </a:rPr>
                        <a:t>malignant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lang="en-US" sz="1500" dirty="0">
                          <a:effectLst/>
                        </a:rPr>
                        <a:t>Binary column with comment labeled as malignant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977321"/>
                  </a:ext>
                </a:extLst>
              </a:tr>
              <a:tr h="325853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lang="en-US" sz="1500">
                          <a:effectLst/>
                        </a:rPr>
                        <a:t>highly_malignant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lang="en-US" sz="1500">
                          <a:effectLst/>
                        </a:rPr>
                        <a:t>Binary</a:t>
                      </a:r>
                      <a:r>
                        <a:rPr lang="en-US" sz="1500" spc="-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column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with labels</a:t>
                      </a:r>
                      <a:r>
                        <a:rPr lang="en-US" sz="1500" spc="-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for</a:t>
                      </a:r>
                      <a:r>
                        <a:rPr lang="en-US" sz="1500" spc="-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highly</a:t>
                      </a:r>
                      <a:r>
                        <a:rPr lang="en-US" sz="1500" spc="-1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malignant</a:t>
                      </a:r>
                      <a:r>
                        <a:rPr lang="en-US" sz="1500" spc="-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text.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4463032"/>
                  </a:ext>
                </a:extLst>
              </a:tr>
              <a:tr h="298022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lang="en-US" sz="1500" dirty="0">
                          <a:effectLst/>
                        </a:rPr>
                        <a:t>rude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lang="en-US" sz="1500">
                          <a:effectLst/>
                        </a:rPr>
                        <a:t>Binary column with comment labeled as rude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4034558"/>
                  </a:ext>
                </a:extLst>
              </a:tr>
              <a:tr h="332728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lang="en-US" sz="1500">
                          <a:effectLst/>
                        </a:rPr>
                        <a:t>threat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lang="en-US" sz="1500">
                          <a:effectLst/>
                        </a:rPr>
                        <a:t>Binary column with comment labeled as threat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1693589"/>
                  </a:ext>
                </a:extLst>
              </a:tr>
              <a:tr h="347306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lang="en-US" sz="1500">
                          <a:effectLst/>
                        </a:rPr>
                        <a:t>abuse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lang="en-US" sz="1500" dirty="0">
                          <a:effectLst/>
                        </a:rPr>
                        <a:t>Binary column with comment labeled as abusive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5827890"/>
                  </a:ext>
                </a:extLst>
              </a:tr>
              <a:tr h="278888"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lang="en-US" sz="1500">
                          <a:effectLst/>
                        </a:rPr>
                        <a:t>loathe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lang="en-US" sz="1500" dirty="0">
                          <a:effectLst/>
                        </a:rPr>
                        <a:t>Binary column with comment labeled as loathe and hateful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6872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23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7D45-706D-4A33-8D10-17434229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4D7549-A1A1-45F0-9859-B2F9F135F9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355535"/>
              </p:ext>
            </p:extLst>
          </p:nvPr>
        </p:nvGraphicFramePr>
        <p:xfrm>
          <a:off x="1096962" y="2108200"/>
          <a:ext cx="10719899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118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BCDD-D35E-426E-BB22-72366A64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 and Metrics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4541A5-4364-40B0-95CC-8438624CE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89451"/>
              </p:ext>
            </p:extLst>
          </p:nvPr>
        </p:nvGraphicFramePr>
        <p:xfrm>
          <a:off x="1294229" y="2411966"/>
          <a:ext cx="9861451" cy="3088501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2954216">
                  <a:extLst>
                    <a:ext uri="{9D8B030D-6E8A-4147-A177-3AD203B41FA5}">
                      <a16:colId xmlns:a16="http://schemas.microsoft.com/office/drawing/2014/main" val="2374076234"/>
                    </a:ext>
                  </a:extLst>
                </a:gridCol>
                <a:gridCol w="2338526">
                  <a:extLst>
                    <a:ext uri="{9D8B030D-6E8A-4147-A177-3AD203B41FA5}">
                      <a16:colId xmlns:a16="http://schemas.microsoft.com/office/drawing/2014/main" val="1484047368"/>
                    </a:ext>
                  </a:extLst>
                </a:gridCol>
                <a:gridCol w="2469572">
                  <a:extLst>
                    <a:ext uri="{9D8B030D-6E8A-4147-A177-3AD203B41FA5}">
                      <a16:colId xmlns:a16="http://schemas.microsoft.com/office/drawing/2014/main" val="2972437367"/>
                    </a:ext>
                  </a:extLst>
                </a:gridCol>
                <a:gridCol w="2099137">
                  <a:extLst>
                    <a:ext uri="{9D8B030D-6E8A-4147-A177-3AD203B41FA5}">
                      <a16:colId xmlns:a16="http://schemas.microsoft.com/office/drawing/2014/main" val="657735035"/>
                    </a:ext>
                  </a:extLst>
                </a:gridCol>
              </a:tblGrid>
              <a:tr h="72513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Model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2000" dirty="0">
                          <a:effectLst/>
                        </a:rPr>
                        <a:t>Accuracy score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2000">
                          <a:effectLst/>
                        </a:rPr>
                        <a:t>Cross Val Score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Hamming Loss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6308864"/>
                  </a:ext>
                </a:extLst>
              </a:tr>
              <a:tr h="597866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91.87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91.98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0.0812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141811"/>
                  </a:ext>
                </a:extLst>
              </a:tr>
              <a:tr h="770449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Multinomial Naïve Bayes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90.49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90.74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0.0838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2741953"/>
                  </a:ext>
                </a:extLst>
              </a:tr>
              <a:tr h="48176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Linear SVC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91.69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91.82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0.0831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3389091"/>
                  </a:ext>
                </a:extLst>
              </a:tr>
              <a:tr h="51329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AdaBoost Classifier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90.7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90.94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0.0929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404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88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582C-51AE-4EC9-BCB2-1A4D7BC9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96FF72-0A0B-4D13-868E-C84C5FD7E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16670"/>
            <a:ext cx="932525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4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7F99-D5A5-4007-868A-7B926077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1489D-690B-43BB-BB01-CE8558DC2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1317" y="2150403"/>
            <a:ext cx="5894363" cy="39518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530D8-64E2-44AD-ABB2-6FB36E35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50403"/>
            <a:ext cx="4132962" cy="364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9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0C-6481-4DFC-A632-F9D93DD9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490745-2C97-4AFC-9B7B-9DEE1FAC4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57" y="286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73" name="Picture 10">
            <a:extLst>
              <a:ext uri="{FF2B5EF4-FFF2-40B4-BE49-F238E27FC236}">
                <a16:creationId xmlns:a16="http://schemas.microsoft.com/office/drawing/2014/main" id="{5CAC7437-77D7-435B-B801-BDBC2B6C6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355" y="1990166"/>
            <a:ext cx="6722574" cy="432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F22249E-EC09-49E3-865B-DAD17B150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72" y="2996983"/>
            <a:ext cx="441725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kumimoji="0" lang="en-US" altLang="en-US" sz="32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requent words used in comments labelled “malignant</a:t>
            </a:r>
            <a:r>
              <a:rPr kumimoji="0" lang="en-US" altLang="en-US" sz="2800" b="1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1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F2C3-5693-43F1-ABFA-B20E518E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7E4E92-9A09-49AC-B720-23977D251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8" y="2023963"/>
            <a:ext cx="6333155" cy="420202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F53F1D8-3A61-4A23-BBDA-AA4C7797C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43141E1-32DF-44B5-AA42-3B2C38D6C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37" y="2675822"/>
            <a:ext cx="511805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Frequent words used in comments labelled “highly_malignant”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1890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{6ED0C01E-C44C-4EC4-AFFC-E32D1F655869}tf56160789_win32</Template>
  <TotalTime>133</TotalTime>
  <Words>434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Wingdings</vt:lpstr>
      <vt:lpstr>1_RetrospectVTI</vt:lpstr>
      <vt:lpstr>Malignant Comments Classification</vt:lpstr>
      <vt:lpstr>Problem Statement</vt:lpstr>
      <vt:lpstr>Data Information</vt:lpstr>
      <vt:lpstr>Data Pre-processing</vt:lpstr>
      <vt:lpstr>ML Models and Metrics</vt:lpstr>
      <vt:lpstr>Visualizations</vt:lpstr>
      <vt:lpstr>Continued</vt:lpstr>
      <vt:lpstr>Contd.</vt:lpstr>
      <vt:lpstr>Contd.</vt:lpstr>
      <vt:lpstr>Contd.</vt:lpstr>
      <vt:lpstr>Contd. </vt:lpstr>
      <vt:lpstr>Contd.</vt:lpstr>
      <vt:lpstr>Contd. </vt:lpstr>
      <vt:lpstr>Contd.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Comments Classification</dc:title>
  <dc:creator>Utsav Rastogi</dc:creator>
  <cp:lastModifiedBy>Utsav Rastogi</cp:lastModifiedBy>
  <cp:revision>3</cp:revision>
  <dcterms:created xsi:type="dcterms:W3CDTF">2022-03-25T09:32:50Z</dcterms:created>
  <dcterms:modified xsi:type="dcterms:W3CDTF">2022-03-25T11:46:26Z</dcterms:modified>
</cp:coreProperties>
</file>