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70" r:id="rId3"/>
    <p:sldId id="257" r:id="rId4"/>
    <p:sldId id="258" r:id="rId5"/>
    <p:sldId id="259" r:id="rId6"/>
    <p:sldId id="271" r:id="rId7"/>
    <p:sldId id="261" r:id="rId8"/>
    <p:sldId id="262" r:id="rId9"/>
    <p:sldId id="263" r:id="rId10"/>
    <p:sldId id="264" r:id="rId11"/>
    <p:sldId id="265" r:id="rId12"/>
    <p:sldId id="266" r:id="rId13"/>
    <p:sldId id="267" r:id="rId14"/>
    <p:sldId id="268" r:id="rId15"/>
    <p:sldId id="269" r:id="rId16"/>
    <p:sldId id="277"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tsav Rastogi" initials="UR" lastIdx="1" clrIdx="0">
    <p:extLst>
      <p:ext uri="{19B8F6BF-5375-455C-9EA6-DF929625EA0E}">
        <p15:presenceInfo xmlns:p15="http://schemas.microsoft.com/office/powerpoint/2012/main" userId="6b4e20a6f98537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p:normalViewPr>
  <p:slideViewPr>
    <p:cSldViewPr snapToGrid="0">
      <p:cViewPr>
        <p:scale>
          <a:sx n="50" d="100"/>
          <a:sy n="50" d="100"/>
        </p:scale>
        <p:origin x="29" y="7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28T20:57:00.068"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346DF3-77D8-41C6-A513-0D5AF4CEBB1B}"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4D314AB-3382-4800-84FB-DE3D26FA0BE6}" type="slidenum">
              <a:rPr lang="en-IN" smtClean="0"/>
              <a:t>‹#›</a:t>
            </a:fld>
            <a:endParaRPr lang="en-IN"/>
          </a:p>
        </p:txBody>
      </p:sp>
    </p:spTree>
    <p:extLst>
      <p:ext uri="{BB962C8B-B14F-4D97-AF65-F5344CB8AC3E}">
        <p14:creationId xmlns:p14="http://schemas.microsoft.com/office/powerpoint/2010/main" val="202812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346DF3-77D8-41C6-A513-0D5AF4CEBB1B}"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D314AB-3382-4800-84FB-DE3D26FA0BE6}" type="slidenum">
              <a:rPr lang="en-IN" smtClean="0"/>
              <a:t>‹#›</a:t>
            </a:fld>
            <a:endParaRPr lang="en-IN"/>
          </a:p>
        </p:txBody>
      </p:sp>
    </p:spTree>
    <p:extLst>
      <p:ext uri="{BB962C8B-B14F-4D97-AF65-F5344CB8AC3E}">
        <p14:creationId xmlns:p14="http://schemas.microsoft.com/office/powerpoint/2010/main" val="3578398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346DF3-77D8-41C6-A513-0D5AF4CEBB1B}"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D314AB-3382-4800-84FB-DE3D26FA0BE6}" type="slidenum">
              <a:rPr lang="en-IN" smtClean="0"/>
              <a:t>‹#›</a:t>
            </a:fld>
            <a:endParaRPr lang="en-IN"/>
          </a:p>
        </p:txBody>
      </p:sp>
    </p:spTree>
    <p:extLst>
      <p:ext uri="{BB962C8B-B14F-4D97-AF65-F5344CB8AC3E}">
        <p14:creationId xmlns:p14="http://schemas.microsoft.com/office/powerpoint/2010/main" val="30475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346DF3-77D8-41C6-A513-0D5AF4CEBB1B}" type="datetimeFigureOut">
              <a:rPr lang="en-IN" smtClean="0"/>
              <a:t>28-01-2022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D314AB-3382-4800-84FB-DE3D26FA0BE6}" type="slidenum">
              <a:rPr lang="en-IN" smtClean="0"/>
              <a:t>‹#›</a:t>
            </a:fld>
            <a:endParaRPr lang="en-IN"/>
          </a:p>
        </p:txBody>
      </p:sp>
    </p:spTree>
    <p:extLst>
      <p:ext uri="{BB962C8B-B14F-4D97-AF65-F5344CB8AC3E}">
        <p14:creationId xmlns:p14="http://schemas.microsoft.com/office/powerpoint/2010/main" val="3957156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1346DF3-77D8-41C6-A513-0D5AF4CEBB1B}" type="datetimeFigureOut">
              <a:rPr lang="en-IN" smtClean="0"/>
              <a:t>28-01-2022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4D314AB-3382-4800-84FB-DE3D26FA0BE6}" type="slidenum">
              <a:rPr lang="en-IN" smtClean="0"/>
              <a:t>‹#›</a:t>
            </a:fld>
            <a:endParaRPr lang="en-IN"/>
          </a:p>
        </p:txBody>
      </p:sp>
    </p:spTree>
    <p:extLst>
      <p:ext uri="{BB962C8B-B14F-4D97-AF65-F5344CB8AC3E}">
        <p14:creationId xmlns:p14="http://schemas.microsoft.com/office/powerpoint/2010/main" val="1716874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346DF3-77D8-41C6-A513-0D5AF4CEBB1B}" type="datetimeFigureOut">
              <a:rPr lang="en-IN" smtClean="0"/>
              <a:t>28-01-2022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D314AB-3382-4800-84FB-DE3D26FA0BE6}" type="slidenum">
              <a:rPr lang="en-IN" smtClean="0"/>
              <a:t>‹#›</a:t>
            </a:fld>
            <a:endParaRPr lang="en-IN"/>
          </a:p>
        </p:txBody>
      </p:sp>
    </p:spTree>
    <p:extLst>
      <p:ext uri="{BB962C8B-B14F-4D97-AF65-F5344CB8AC3E}">
        <p14:creationId xmlns:p14="http://schemas.microsoft.com/office/powerpoint/2010/main" val="3570337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346DF3-77D8-41C6-A513-0D5AF4CEBB1B}" type="datetimeFigureOut">
              <a:rPr lang="en-IN" smtClean="0"/>
              <a:t>28-01-2022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D314AB-3382-4800-84FB-DE3D26FA0BE6}" type="slidenum">
              <a:rPr lang="en-IN" smtClean="0"/>
              <a:t>‹#›</a:t>
            </a:fld>
            <a:endParaRPr lang="en-IN"/>
          </a:p>
        </p:txBody>
      </p:sp>
    </p:spTree>
    <p:extLst>
      <p:ext uri="{BB962C8B-B14F-4D97-AF65-F5344CB8AC3E}">
        <p14:creationId xmlns:p14="http://schemas.microsoft.com/office/powerpoint/2010/main" val="3613639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346DF3-77D8-41C6-A513-0D5AF4CEBB1B}" type="datetimeFigureOut">
              <a:rPr lang="en-IN" smtClean="0"/>
              <a:t>28-01-2022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D314AB-3382-4800-84FB-DE3D26FA0BE6}" type="slidenum">
              <a:rPr lang="en-IN" smtClean="0"/>
              <a:t>‹#›</a:t>
            </a:fld>
            <a:endParaRPr lang="en-IN"/>
          </a:p>
        </p:txBody>
      </p:sp>
    </p:spTree>
    <p:extLst>
      <p:ext uri="{BB962C8B-B14F-4D97-AF65-F5344CB8AC3E}">
        <p14:creationId xmlns:p14="http://schemas.microsoft.com/office/powerpoint/2010/main" val="3305807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46DF3-77D8-41C6-A513-0D5AF4CEBB1B}" type="datetimeFigureOut">
              <a:rPr lang="en-IN" smtClean="0"/>
              <a:t>28-01-2022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D314AB-3382-4800-84FB-DE3D26FA0BE6}" type="slidenum">
              <a:rPr lang="en-IN" smtClean="0"/>
              <a:t>‹#›</a:t>
            </a:fld>
            <a:endParaRPr lang="en-IN"/>
          </a:p>
        </p:txBody>
      </p:sp>
    </p:spTree>
    <p:extLst>
      <p:ext uri="{BB962C8B-B14F-4D97-AF65-F5344CB8AC3E}">
        <p14:creationId xmlns:p14="http://schemas.microsoft.com/office/powerpoint/2010/main" val="43903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346DF3-77D8-41C6-A513-0D5AF4CEBB1B}" type="datetimeFigureOut">
              <a:rPr lang="en-IN" smtClean="0"/>
              <a:t>28-01-2022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4D314AB-3382-4800-84FB-DE3D26FA0BE6}" type="slidenum">
              <a:rPr lang="en-IN" smtClean="0"/>
              <a:t>‹#›</a:t>
            </a:fld>
            <a:endParaRPr lang="en-IN"/>
          </a:p>
        </p:txBody>
      </p:sp>
    </p:spTree>
    <p:extLst>
      <p:ext uri="{BB962C8B-B14F-4D97-AF65-F5344CB8AC3E}">
        <p14:creationId xmlns:p14="http://schemas.microsoft.com/office/powerpoint/2010/main" val="2191165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346DF3-77D8-41C6-A513-0D5AF4CEBB1B}" type="datetimeFigureOut">
              <a:rPr lang="en-IN" smtClean="0"/>
              <a:t>28-01-2022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4D314AB-3382-4800-84FB-DE3D26FA0BE6}" type="slidenum">
              <a:rPr lang="en-IN" smtClean="0"/>
              <a:t>‹#›</a:t>
            </a:fld>
            <a:endParaRPr lang="en-IN"/>
          </a:p>
        </p:txBody>
      </p:sp>
    </p:spTree>
    <p:extLst>
      <p:ext uri="{BB962C8B-B14F-4D97-AF65-F5344CB8AC3E}">
        <p14:creationId xmlns:p14="http://schemas.microsoft.com/office/powerpoint/2010/main" val="348897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1346DF3-77D8-41C6-A513-0D5AF4CEBB1B}" type="datetimeFigureOut">
              <a:rPr lang="en-IN" smtClean="0"/>
              <a:t>28-01-2022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4D314AB-3382-4800-84FB-DE3D26FA0BE6}" type="slidenum">
              <a:rPr lang="en-IN" smtClean="0"/>
              <a:t>‹#›</a:t>
            </a:fld>
            <a:endParaRPr lang="en-IN"/>
          </a:p>
        </p:txBody>
      </p:sp>
    </p:spTree>
    <p:extLst>
      <p:ext uri="{BB962C8B-B14F-4D97-AF65-F5344CB8AC3E}">
        <p14:creationId xmlns:p14="http://schemas.microsoft.com/office/powerpoint/2010/main" val="126512406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pngall.com/thank-you-png"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thebluediamondgallery.com/handwriting/p/problem.html"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rongkindofgreen.org/2014/09/07/wag-the-dog-campaigns-of-purpose/"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a.wikipedia.org/wiki/%E0%AE%93%E0%AE%B2%E0%AE%BE_%E0%AE%B5%E0%AE%BE%E0%AE%9F%E0%AE%95%E0%AF%88_%E0%AE%B5%E0%AE%A3%E0%AF%8D%E0%AE%9F%E0%AE%BF%E0%AE%95%E0%AE%B3%E0%AF%8D"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herlund.blogspot.com/2017/12/teaching-machines-to-teach-themselves.html" TargetMode="Externa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E6E68-A8B1-47CB-9305-F1D55C0D4185}"/>
              </a:ext>
            </a:extLst>
          </p:cNvPr>
          <p:cNvSpPr>
            <a:spLocks noGrp="1"/>
          </p:cNvSpPr>
          <p:nvPr>
            <p:ph type="ctrTitle"/>
          </p:nvPr>
        </p:nvSpPr>
        <p:spPr/>
        <p:txBody>
          <a:bodyPr/>
          <a:lstStyle/>
          <a:p>
            <a:r>
              <a:rPr lang="en-US" dirty="0"/>
              <a:t>Car Price Prediction Project</a:t>
            </a:r>
            <a:endParaRPr lang="en-IN" dirty="0"/>
          </a:p>
        </p:txBody>
      </p:sp>
      <p:pic>
        <p:nvPicPr>
          <p:cNvPr id="4" name="Picture 3">
            <a:extLst>
              <a:ext uri="{FF2B5EF4-FFF2-40B4-BE49-F238E27FC236}">
                <a16:creationId xmlns:a16="http://schemas.microsoft.com/office/drawing/2014/main" id="{A6FE7B1E-4633-4B9E-99BB-0D26CE7DB34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94323" y="2584384"/>
            <a:ext cx="7892716" cy="5983705"/>
          </a:xfrm>
          <a:prstGeom prst="rect">
            <a:avLst/>
          </a:prstGeom>
          <a:noFill/>
          <a:ln>
            <a:noFill/>
          </a:ln>
        </p:spPr>
      </p:pic>
    </p:spTree>
    <p:extLst>
      <p:ext uri="{BB962C8B-B14F-4D97-AF65-F5344CB8AC3E}">
        <p14:creationId xmlns:p14="http://schemas.microsoft.com/office/powerpoint/2010/main" val="1989040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CF3FF84-4EF8-4BF1-9F0B-7426058B7F16}"/>
              </a:ext>
            </a:extLst>
          </p:cNvPr>
          <p:cNvPicPr>
            <a:picLocks noGrp="1" noChangeAspect="1"/>
          </p:cNvPicPr>
          <p:nvPr>
            <p:ph idx="1"/>
          </p:nvPr>
        </p:nvPicPr>
        <p:blipFill>
          <a:blip r:embed="rId2"/>
          <a:stretch>
            <a:fillRect/>
          </a:stretch>
        </p:blipFill>
        <p:spPr>
          <a:xfrm>
            <a:off x="1783080" y="3642361"/>
            <a:ext cx="8260079" cy="2959460"/>
          </a:xfrm>
          <a:prstGeom prst="rect">
            <a:avLst/>
          </a:prstGeom>
        </p:spPr>
      </p:pic>
      <p:pic>
        <p:nvPicPr>
          <p:cNvPr id="5" name="Picture 4">
            <a:extLst>
              <a:ext uri="{FF2B5EF4-FFF2-40B4-BE49-F238E27FC236}">
                <a16:creationId xmlns:a16="http://schemas.microsoft.com/office/drawing/2014/main" id="{B9DB981B-93F4-4F06-B9B4-4C459EDC3B2E}"/>
              </a:ext>
            </a:extLst>
          </p:cNvPr>
          <p:cNvPicPr>
            <a:picLocks noChangeAspect="1"/>
          </p:cNvPicPr>
          <p:nvPr/>
        </p:nvPicPr>
        <p:blipFill>
          <a:blip r:embed="rId3"/>
          <a:stretch>
            <a:fillRect/>
          </a:stretch>
        </p:blipFill>
        <p:spPr>
          <a:xfrm>
            <a:off x="1783080" y="256179"/>
            <a:ext cx="8260080" cy="3386182"/>
          </a:xfrm>
          <a:prstGeom prst="rect">
            <a:avLst/>
          </a:prstGeom>
        </p:spPr>
      </p:pic>
    </p:spTree>
    <p:extLst>
      <p:ext uri="{BB962C8B-B14F-4D97-AF65-F5344CB8AC3E}">
        <p14:creationId xmlns:p14="http://schemas.microsoft.com/office/powerpoint/2010/main" val="1734225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23CA56D-FDBA-4D2C-83EC-EECABA2D4CF7}"/>
              </a:ext>
            </a:extLst>
          </p:cNvPr>
          <p:cNvPicPr>
            <a:picLocks noGrp="1" noChangeAspect="1"/>
          </p:cNvPicPr>
          <p:nvPr>
            <p:ph idx="1"/>
          </p:nvPr>
        </p:nvPicPr>
        <p:blipFill>
          <a:blip r:embed="rId2"/>
          <a:stretch>
            <a:fillRect/>
          </a:stretch>
        </p:blipFill>
        <p:spPr>
          <a:xfrm>
            <a:off x="6669775" y="3840480"/>
            <a:ext cx="5227773" cy="2812024"/>
          </a:xfrm>
          <a:prstGeom prst="rect">
            <a:avLst/>
          </a:prstGeom>
        </p:spPr>
      </p:pic>
      <p:pic>
        <p:nvPicPr>
          <p:cNvPr id="5" name="Picture 4">
            <a:extLst>
              <a:ext uri="{FF2B5EF4-FFF2-40B4-BE49-F238E27FC236}">
                <a16:creationId xmlns:a16="http://schemas.microsoft.com/office/drawing/2014/main" id="{D174B73F-47A6-471E-BCF9-D9EED39DF49B}"/>
              </a:ext>
            </a:extLst>
          </p:cNvPr>
          <p:cNvPicPr>
            <a:picLocks noChangeAspect="1"/>
          </p:cNvPicPr>
          <p:nvPr/>
        </p:nvPicPr>
        <p:blipFill>
          <a:blip r:embed="rId3"/>
          <a:stretch>
            <a:fillRect/>
          </a:stretch>
        </p:blipFill>
        <p:spPr>
          <a:xfrm>
            <a:off x="173408" y="0"/>
            <a:ext cx="5871244" cy="2941318"/>
          </a:xfrm>
          <a:prstGeom prst="rect">
            <a:avLst/>
          </a:prstGeom>
        </p:spPr>
      </p:pic>
      <p:pic>
        <p:nvPicPr>
          <p:cNvPr id="6" name="Picture 5">
            <a:extLst>
              <a:ext uri="{FF2B5EF4-FFF2-40B4-BE49-F238E27FC236}">
                <a16:creationId xmlns:a16="http://schemas.microsoft.com/office/drawing/2014/main" id="{C627E39D-F432-4E27-869F-61295C9D6BD0}"/>
              </a:ext>
            </a:extLst>
          </p:cNvPr>
          <p:cNvPicPr>
            <a:picLocks noChangeAspect="1"/>
          </p:cNvPicPr>
          <p:nvPr/>
        </p:nvPicPr>
        <p:blipFill>
          <a:blip r:embed="rId4"/>
          <a:stretch>
            <a:fillRect/>
          </a:stretch>
        </p:blipFill>
        <p:spPr>
          <a:xfrm>
            <a:off x="5821680" y="0"/>
            <a:ext cx="6196912" cy="3840480"/>
          </a:xfrm>
          <a:prstGeom prst="rect">
            <a:avLst/>
          </a:prstGeom>
        </p:spPr>
      </p:pic>
      <p:sp>
        <p:nvSpPr>
          <p:cNvPr id="7" name="TextBox 6">
            <a:extLst>
              <a:ext uri="{FF2B5EF4-FFF2-40B4-BE49-F238E27FC236}">
                <a16:creationId xmlns:a16="http://schemas.microsoft.com/office/drawing/2014/main" id="{10B7A00C-D0F6-47EC-A5E2-0F22A760DE16}"/>
              </a:ext>
            </a:extLst>
          </p:cNvPr>
          <p:cNvSpPr txBox="1"/>
          <p:nvPr/>
        </p:nvSpPr>
        <p:spPr>
          <a:xfrm>
            <a:off x="0" y="2941318"/>
            <a:ext cx="6669775" cy="4034502"/>
          </a:xfrm>
          <a:prstGeom prst="rect">
            <a:avLst/>
          </a:prstGeom>
          <a:noFill/>
        </p:spPr>
        <p:txBody>
          <a:bodyPr wrap="square" rtlCol="0">
            <a:spAutoFit/>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Out of the 5k cars, Maruti Suzuki and Hyundai are the most used car companies which has been put up for sale, indicating high penetration in the Indian market compared to its rivals.</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Manual Transmission is abundant as the cars tend to be cheaper which makes sense for the Indian market</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We have almost equal number of cars available from all the 5 major cities.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Petrol cars have the highest quantity to be listed for sale, as petrol have an extra benefit compared to Diesel - it can be converted to run on CNG, which is almost 50% cheaper than petrol and diesel and cleaner for the environment.</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Most cars are relatively new with majority belonging to 2014 to 2019</a:t>
            </a:r>
            <a:endParaRPr lang="en-IN" dirty="0"/>
          </a:p>
        </p:txBody>
      </p:sp>
    </p:spTree>
    <p:extLst>
      <p:ext uri="{BB962C8B-B14F-4D97-AF65-F5344CB8AC3E}">
        <p14:creationId xmlns:p14="http://schemas.microsoft.com/office/powerpoint/2010/main" val="1208237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4103EA8-88ED-488E-B7E0-04BA8E0DDC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190" y="1021081"/>
            <a:ext cx="10294850" cy="3557118"/>
          </a:xfrm>
          <a:prstGeom prst="rect">
            <a:avLst/>
          </a:prstGeom>
        </p:spPr>
      </p:pic>
      <p:sp>
        <p:nvSpPr>
          <p:cNvPr id="5" name="TextBox 4">
            <a:extLst>
              <a:ext uri="{FF2B5EF4-FFF2-40B4-BE49-F238E27FC236}">
                <a16:creationId xmlns:a16="http://schemas.microsoft.com/office/drawing/2014/main" id="{DEF03F95-ECC4-4DE3-A65B-6A37F9A560EE}"/>
              </a:ext>
            </a:extLst>
          </p:cNvPr>
          <p:cNvSpPr txBox="1"/>
          <p:nvPr/>
        </p:nvSpPr>
        <p:spPr>
          <a:xfrm>
            <a:off x="243841" y="4754880"/>
            <a:ext cx="9052560" cy="1657377"/>
          </a:xfrm>
          <a:prstGeom prst="rect">
            <a:avLst/>
          </a:prstGeom>
          <a:noFill/>
        </p:spPr>
        <p:txBody>
          <a:bodyPr wrap="square" rtlCol="0">
            <a:spAutoFit/>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Observation:</a:t>
            </a:r>
          </a:p>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We can see majority of the companies have outlier prices.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-Luxurious brands will logically be expensive than commercial car brands, like Porsche is the one of the most expensive car companies globally.</a:t>
            </a:r>
          </a:p>
          <a:p>
            <a:endParaRPr lang="en-IN" dirty="0"/>
          </a:p>
        </p:txBody>
      </p:sp>
    </p:spTree>
    <p:extLst>
      <p:ext uri="{BB962C8B-B14F-4D97-AF65-F5344CB8AC3E}">
        <p14:creationId xmlns:p14="http://schemas.microsoft.com/office/powerpoint/2010/main" val="4016390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A35D-3DEE-422D-A3C0-379F46E3CC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CB1A46-ADD9-438F-87DE-217CDAF5C0B0}"/>
              </a:ext>
            </a:extLst>
          </p:cNvPr>
          <p:cNvSpPr>
            <a:spLocks noGrp="1"/>
          </p:cNvSpPr>
          <p:nvPr>
            <p:ph idx="1"/>
          </p:nvPr>
        </p:nvSpPr>
        <p:spPr>
          <a:xfrm>
            <a:off x="838200" y="4664076"/>
            <a:ext cx="10515600" cy="4351338"/>
          </a:xfrm>
        </p:spPr>
        <p:txBody>
          <a:bodyPr/>
          <a:lstStyle/>
          <a:p>
            <a:pPr marL="0" indent="0">
              <a:lnSpc>
                <a:spcPct val="100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Observation:</a:t>
            </a:r>
          </a:p>
          <a:p>
            <a:pPr marL="0" indent="0">
              <a:lnSpc>
                <a:spcPct val="100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 Chennai has more Hyundai’s listed than Maruti's indicating the famous car company in the city.</a:t>
            </a:r>
          </a:p>
          <a:p>
            <a:pPr marL="0" indent="0">
              <a:lnSpc>
                <a:spcPct val="100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 Delhi has the largest number of Maruti's listed</a:t>
            </a:r>
          </a:p>
          <a:p>
            <a:pPr marL="0" indent="0">
              <a:lnSpc>
                <a:spcPct val="100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 Chennai also tops the list in terms of Toyota’s listed.</a:t>
            </a:r>
          </a:p>
          <a:p>
            <a:endParaRPr lang="en-IN" dirty="0"/>
          </a:p>
        </p:txBody>
      </p:sp>
      <p:pic>
        <p:nvPicPr>
          <p:cNvPr id="4" name="Picture 3">
            <a:extLst>
              <a:ext uri="{FF2B5EF4-FFF2-40B4-BE49-F238E27FC236}">
                <a16:creationId xmlns:a16="http://schemas.microsoft.com/office/drawing/2014/main" id="{6958ADE6-D85F-4C0A-82BD-9DC0F4569FCA}"/>
              </a:ext>
            </a:extLst>
          </p:cNvPr>
          <p:cNvPicPr>
            <a:picLocks noChangeAspect="1"/>
          </p:cNvPicPr>
          <p:nvPr/>
        </p:nvPicPr>
        <p:blipFill>
          <a:blip r:embed="rId2"/>
          <a:stretch>
            <a:fillRect/>
          </a:stretch>
        </p:blipFill>
        <p:spPr>
          <a:xfrm>
            <a:off x="838200" y="288289"/>
            <a:ext cx="10988040" cy="4466591"/>
          </a:xfrm>
          <a:prstGeom prst="rect">
            <a:avLst/>
          </a:prstGeom>
        </p:spPr>
      </p:pic>
    </p:spTree>
    <p:extLst>
      <p:ext uri="{BB962C8B-B14F-4D97-AF65-F5344CB8AC3E}">
        <p14:creationId xmlns:p14="http://schemas.microsoft.com/office/powerpoint/2010/main" val="2506359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20EB1-0132-4241-B58B-CA2185C7E00C}"/>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A5107D84-BAEB-4CFF-95CD-FBAEF62D1954}"/>
              </a:ext>
            </a:extLst>
          </p:cNvPr>
          <p:cNvPicPr>
            <a:picLocks noGrp="1" noChangeAspect="1"/>
          </p:cNvPicPr>
          <p:nvPr>
            <p:ph idx="1"/>
          </p:nvPr>
        </p:nvPicPr>
        <p:blipFill>
          <a:blip r:embed="rId2"/>
          <a:stretch>
            <a:fillRect/>
          </a:stretch>
        </p:blipFill>
        <p:spPr>
          <a:xfrm>
            <a:off x="667615" y="365124"/>
            <a:ext cx="10856769" cy="4359275"/>
          </a:xfrm>
          <a:prstGeom prst="rect">
            <a:avLst/>
          </a:prstGeom>
        </p:spPr>
      </p:pic>
      <p:sp>
        <p:nvSpPr>
          <p:cNvPr id="5" name="TextBox 4">
            <a:extLst>
              <a:ext uri="{FF2B5EF4-FFF2-40B4-BE49-F238E27FC236}">
                <a16:creationId xmlns:a16="http://schemas.microsoft.com/office/drawing/2014/main" id="{1DBD6653-75E2-44FC-9BA0-B912360F87DC}"/>
              </a:ext>
            </a:extLst>
          </p:cNvPr>
          <p:cNvSpPr txBox="1"/>
          <p:nvPr/>
        </p:nvSpPr>
        <p:spPr>
          <a:xfrm>
            <a:off x="975360" y="4724399"/>
            <a:ext cx="10378440" cy="1994392"/>
          </a:xfrm>
          <a:prstGeom prst="rect">
            <a:avLst/>
          </a:prstGeom>
          <a:noFill/>
        </p:spPr>
        <p:txBody>
          <a:bodyPr wrap="square" rtlCol="0">
            <a:spAutoFit/>
          </a:bodyPr>
          <a:lstStyle/>
          <a:p>
            <a:pPr>
              <a:lnSpc>
                <a:spcPct val="107000"/>
              </a:lnSpc>
              <a:spcAft>
                <a:spcPts val="800"/>
              </a:spcAft>
              <a:tabLst>
                <a:tab pos="45720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57200" algn="l"/>
              </a:tabLs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-Mumbai, Delhi and Bengaluru have only inexpensive cars listed whereas the other 3 definitely have a lot of expensive cars listed as well.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-All the cities have almost equal average listed price.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06570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28F5AB-6314-4B7A-8AAA-0E105E36B8FC}"/>
              </a:ext>
            </a:extLst>
          </p:cNvPr>
          <p:cNvPicPr>
            <a:picLocks noChangeAspect="1"/>
          </p:cNvPicPr>
          <p:nvPr/>
        </p:nvPicPr>
        <p:blipFill>
          <a:blip r:embed="rId2"/>
          <a:stretch>
            <a:fillRect/>
          </a:stretch>
        </p:blipFill>
        <p:spPr>
          <a:xfrm>
            <a:off x="838200" y="365125"/>
            <a:ext cx="6174656" cy="6127750"/>
          </a:xfrm>
          <a:prstGeom prst="rect">
            <a:avLst/>
          </a:prstGeom>
        </p:spPr>
      </p:pic>
      <p:sp>
        <p:nvSpPr>
          <p:cNvPr id="5" name="TextBox 4">
            <a:extLst>
              <a:ext uri="{FF2B5EF4-FFF2-40B4-BE49-F238E27FC236}">
                <a16:creationId xmlns:a16="http://schemas.microsoft.com/office/drawing/2014/main" id="{A450ABB1-38C7-4BF3-9C5E-E518AB7151C7}"/>
              </a:ext>
            </a:extLst>
          </p:cNvPr>
          <p:cNvSpPr txBox="1"/>
          <p:nvPr/>
        </p:nvSpPr>
        <p:spPr>
          <a:xfrm>
            <a:off x="7696200" y="1219200"/>
            <a:ext cx="4236720" cy="2247538"/>
          </a:xfrm>
          <a:prstGeom prst="rect">
            <a:avLst/>
          </a:prstGeom>
          <a:noFill/>
        </p:spPr>
        <p:txBody>
          <a:bodyPr wrap="square" rtlCol="0">
            <a:spAutoFit/>
          </a:bodyPr>
          <a:lstStyle/>
          <a:p>
            <a:pPr>
              <a:lnSpc>
                <a:spcPct val="107000"/>
              </a:lnSpc>
              <a:spcAft>
                <a:spcPts val="800"/>
              </a:spcAft>
            </a:pP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Lesser driven vehicles will obviously cost more which is what the graph depicts.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598151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3F6C2F0-E8B6-4C69-ADE4-0E1E4AE4C0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2344" y="1249680"/>
            <a:ext cx="6674850" cy="4951595"/>
          </a:xfrm>
          <a:prstGeom prst="rect">
            <a:avLst/>
          </a:prstGeom>
        </p:spPr>
      </p:pic>
      <p:sp>
        <p:nvSpPr>
          <p:cNvPr id="7" name="TextBox 6">
            <a:extLst>
              <a:ext uri="{FF2B5EF4-FFF2-40B4-BE49-F238E27FC236}">
                <a16:creationId xmlns:a16="http://schemas.microsoft.com/office/drawing/2014/main" id="{39CD53F1-EB42-4464-A09B-CD355B92AAE7}"/>
              </a:ext>
            </a:extLst>
          </p:cNvPr>
          <p:cNvSpPr txBox="1"/>
          <p:nvPr/>
        </p:nvSpPr>
        <p:spPr>
          <a:xfrm>
            <a:off x="7726681" y="2740457"/>
            <a:ext cx="3505200" cy="1891800"/>
          </a:xfrm>
          <a:prstGeom prst="rect">
            <a:avLst/>
          </a:prstGeom>
          <a:noFill/>
        </p:spPr>
        <p:txBody>
          <a:bodyPr wrap="square" rtlCol="0">
            <a:spAutoFit/>
          </a:bodyPr>
          <a:lstStyle/>
          <a:p>
            <a:pPr>
              <a:lnSpc>
                <a:spcPct val="107000"/>
              </a:lnSpc>
              <a:spcAft>
                <a:spcPts val="800"/>
              </a:spcAft>
            </a:pPr>
            <a:r>
              <a:rPr lang="en-IN"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O</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bservations: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Automatic cars are the most expensive with CVT coming in at second.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04569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545B-825D-453C-A988-25A1021C8918}"/>
              </a:ext>
            </a:extLst>
          </p:cNvPr>
          <p:cNvSpPr>
            <a:spLocks noGrp="1"/>
          </p:cNvSpPr>
          <p:nvPr>
            <p:ph type="title"/>
          </p:nvPr>
        </p:nvSpPr>
        <p:spPr>
          <a:xfrm>
            <a:off x="8001000" y="365125"/>
            <a:ext cx="3352800" cy="6127750"/>
          </a:xfrm>
        </p:spPr>
        <p:txBody>
          <a:bodyPr>
            <a:normAutofit/>
          </a:bodyPr>
          <a:lstStyle/>
          <a:p>
            <a:pPr>
              <a:lnSpc>
                <a:spcPct val="107000"/>
              </a:lnSpc>
              <a:spcAft>
                <a:spcPts val="800"/>
              </a:spcAft>
            </a:pPr>
            <a:r>
              <a:rPr lang="en-IN" sz="2000" cap="non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Observations:</a:t>
            </a:r>
            <a:br>
              <a:rPr lang="en-IN" sz="2000" cap="none" dirty="0">
                <a:effectLst/>
                <a:latin typeface="Calibri" panose="020F0502020204030204" pitchFamily="34" charset="0"/>
                <a:ea typeface="Calibri" panose="020F0502020204030204" pitchFamily="34" charset="0"/>
                <a:cs typeface="Times New Roman" panose="02020603050405020304" pitchFamily="18" charset="0"/>
              </a:rPr>
            </a:br>
            <a:r>
              <a:rPr lang="en-IN" sz="2000" cap="non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manual cars with LPG are the cheapest combo available</a:t>
            </a:r>
            <a:br>
              <a:rPr lang="en-IN" sz="2000" cap="none" dirty="0">
                <a:effectLst/>
                <a:latin typeface="Calibri" panose="020F0502020204030204" pitchFamily="34" charset="0"/>
                <a:ea typeface="Calibri" panose="020F0502020204030204" pitchFamily="34" charset="0"/>
                <a:cs typeface="Times New Roman" panose="02020603050405020304" pitchFamily="18" charset="0"/>
              </a:rPr>
            </a:br>
            <a:r>
              <a:rPr lang="en-IN" sz="2000" cap="non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automatic and diesel is the highest priced option listed</a:t>
            </a:r>
            <a:br>
              <a:rPr lang="en-IN" sz="2000" cap="none" dirty="0">
                <a:effectLst/>
                <a:latin typeface="Calibri" panose="020F0502020204030204" pitchFamily="34" charset="0"/>
                <a:ea typeface="Calibri" panose="020F0502020204030204" pitchFamily="34" charset="0"/>
                <a:cs typeface="Times New Roman" panose="02020603050405020304" pitchFamily="18" charset="0"/>
              </a:rPr>
            </a:br>
            <a:r>
              <a:rPr lang="en-IN" sz="2000" cap="non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electric cars have only manual or automatic transmission</a:t>
            </a:r>
            <a:br>
              <a:rPr lang="en-IN" sz="2000" cap="none" dirty="0">
                <a:effectLst/>
                <a:latin typeface="Calibri" panose="020F0502020204030204" pitchFamily="34" charset="0"/>
                <a:ea typeface="Calibri" panose="020F0502020204030204" pitchFamily="34" charset="0"/>
                <a:cs typeface="Times New Roman" panose="02020603050405020304" pitchFamily="18" charset="0"/>
              </a:rPr>
            </a:br>
            <a:r>
              <a:rPr lang="en-IN" sz="2000" cap="non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CVT transmission (manual with no clutch pedal) is the second highest in terms of price in diesel variant, but cars having petrol as their fuel type, it's the most expensive type of transmission.</a:t>
            </a:r>
            <a:br>
              <a:rPr lang="en-IN" sz="2000" cap="none" dirty="0">
                <a:effectLst/>
                <a:latin typeface="Calibri" panose="020F0502020204030204" pitchFamily="34" charset="0"/>
                <a:ea typeface="Calibri" panose="020F0502020204030204" pitchFamily="34" charset="0"/>
                <a:cs typeface="Times New Roman" panose="02020603050405020304" pitchFamily="18" charset="0"/>
              </a:rPr>
            </a:br>
            <a:endParaRPr lang="en-IN" sz="4800" cap="none" dirty="0"/>
          </a:p>
        </p:txBody>
      </p:sp>
      <p:pic>
        <p:nvPicPr>
          <p:cNvPr id="4" name="Content Placeholder 3">
            <a:extLst>
              <a:ext uri="{FF2B5EF4-FFF2-40B4-BE49-F238E27FC236}">
                <a16:creationId xmlns:a16="http://schemas.microsoft.com/office/drawing/2014/main" id="{4E1DF6EC-5092-44D6-8EBD-C3821C20AD8E}"/>
              </a:ext>
            </a:extLst>
          </p:cNvPr>
          <p:cNvPicPr>
            <a:picLocks noGrp="1" noChangeAspect="1"/>
          </p:cNvPicPr>
          <p:nvPr>
            <p:ph idx="1"/>
          </p:nvPr>
        </p:nvPicPr>
        <p:blipFill>
          <a:blip r:embed="rId2"/>
          <a:stretch>
            <a:fillRect/>
          </a:stretch>
        </p:blipFill>
        <p:spPr>
          <a:xfrm>
            <a:off x="838200" y="530248"/>
            <a:ext cx="6553200" cy="5962627"/>
          </a:xfrm>
          <a:prstGeom prst="rect">
            <a:avLst/>
          </a:prstGeom>
        </p:spPr>
      </p:pic>
    </p:spTree>
    <p:extLst>
      <p:ext uri="{BB962C8B-B14F-4D97-AF65-F5344CB8AC3E}">
        <p14:creationId xmlns:p14="http://schemas.microsoft.com/office/powerpoint/2010/main" val="3181311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83F2BF-996F-4A68-92D9-D63E5E1C9D92}"/>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52716" y="1051560"/>
            <a:ext cx="9752443" cy="5129785"/>
          </a:xfrm>
        </p:spPr>
      </p:pic>
    </p:spTree>
    <p:extLst>
      <p:ext uri="{BB962C8B-B14F-4D97-AF65-F5344CB8AC3E}">
        <p14:creationId xmlns:p14="http://schemas.microsoft.com/office/powerpoint/2010/main" val="360473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A5768A-7524-4F3E-BC45-99F7ADD16DDB}"/>
              </a:ext>
            </a:extLst>
          </p:cNvPr>
          <p:cNvSpPr>
            <a:spLocks noGrp="1"/>
          </p:cNvSpPr>
          <p:nvPr>
            <p:ph idx="1"/>
          </p:nvPr>
        </p:nvSpPr>
        <p:spPr>
          <a:xfrm>
            <a:off x="1066800" y="2569631"/>
            <a:ext cx="10058400" cy="4050792"/>
          </a:xfrm>
        </p:spPr>
        <p:txBody>
          <a:bodyPr>
            <a:normAutofit/>
          </a:bodyPr>
          <a:lstStyle/>
          <a:p>
            <a:r>
              <a:rPr lang="en-US" sz="3200" dirty="0"/>
              <a:t>Covid 19 has caused an uproar in the automotive market and the prices of used cars are all over the place.</a:t>
            </a:r>
          </a:p>
          <a:p>
            <a:r>
              <a:rPr lang="en-US" sz="3200" dirty="0"/>
              <a:t>To better understand this, the client needs a new machine learning model to better mark the prices on the used cars which are market competitive and can help him gain value on cars.</a:t>
            </a:r>
          </a:p>
          <a:p>
            <a:endParaRPr lang="en-US" sz="3200" dirty="0"/>
          </a:p>
          <a:p>
            <a:endParaRPr lang="en-IN" sz="3200" dirty="0"/>
          </a:p>
        </p:txBody>
      </p:sp>
      <p:pic>
        <p:nvPicPr>
          <p:cNvPr id="5" name="Picture 4">
            <a:extLst>
              <a:ext uri="{FF2B5EF4-FFF2-40B4-BE49-F238E27FC236}">
                <a16:creationId xmlns:a16="http://schemas.microsoft.com/office/drawing/2014/main" id="{4436B51C-CF2A-44A5-9315-77465955621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V="1">
            <a:off x="-1868522" y="-74589446"/>
            <a:ext cx="720000" cy="4051646"/>
          </a:xfrm>
          <a:prstGeom prst="rect">
            <a:avLst/>
          </a:prstGeom>
        </p:spPr>
      </p:pic>
      <p:pic>
        <p:nvPicPr>
          <p:cNvPr id="8" name="Picture 7">
            <a:extLst>
              <a:ext uri="{FF2B5EF4-FFF2-40B4-BE49-F238E27FC236}">
                <a16:creationId xmlns:a16="http://schemas.microsoft.com/office/drawing/2014/main" id="{7C7723C9-3BD0-4DFC-8C51-B6B648EF84D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6800" y="237578"/>
            <a:ext cx="5455150" cy="2332053"/>
          </a:xfrm>
          <a:prstGeom prst="rect">
            <a:avLst/>
          </a:prstGeom>
        </p:spPr>
      </p:pic>
    </p:spTree>
    <p:extLst>
      <p:ext uri="{BB962C8B-B14F-4D97-AF65-F5344CB8AC3E}">
        <p14:creationId xmlns:p14="http://schemas.microsoft.com/office/powerpoint/2010/main" val="4019646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CF21C-5D56-4B10-8BA4-DB3B89B1ADD0}"/>
              </a:ext>
            </a:extLst>
          </p:cNvPr>
          <p:cNvSpPr>
            <a:spLocks noGrp="1"/>
          </p:cNvSpPr>
          <p:nvPr>
            <p:ph type="title"/>
          </p:nvPr>
        </p:nvSpPr>
        <p:spPr/>
        <p:txBody>
          <a:bodyPr/>
          <a:lstStyle/>
          <a:p>
            <a:r>
              <a:rPr lang="en-US" dirty="0"/>
              <a:t>Objective of the project</a:t>
            </a:r>
            <a:endParaRPr lang="en-IN" dirty="0"/>
          </a:p>
        </p:txBody>
      </p:sp>
      <p:sp>
        <p:nvSpPr>
          <p:cNvPr id="3" name="Content Placeholder 2">
            <a:extLst>
              <a:ext uri="{FF2B5EF4-FFF2-40B4-BE49-F238E27FC236}">
                <a16:creationId xmlns:a16="http://schemas.microsoft.com/office/drawing/2014/main" id="{E6A32AD6-B2A3-4530-B625-D4C15A031826}"/>
              </a:ext>
            </a:extLst>
          </p:cNvPr>
          <p:cNvSpPr>
            <a:spLocks noGrp="1"/>
          </p:cNvSpPr>
          <p:nvPr>
            <p:ph idx="1"/>
          </p:nvPr>
        </p:nvSpPr>
        <p:spPr/>
        <p:txBody>
          <a:bodyPr/>
          <a:lstStyle/>
          <a:p>
            <a:r>
              <a:rPr lang="en-US" dirty="0"/>
              <a:t>Mine current data from online car selling websites</a:t>
            </a:r>
          </a:p>
          <a:p>
            <a:r>
              <a:rPr lang="en-US" dirty="0"/>
              <a:t>Create a predictive model which can predict the price of </a:t>
            </a:r>
            <a:r>
              <a:rPr lang="en-US" dirty="0" err="1"/>
              <a:t>te</a:t>
            </a:r>
            <a:r>
              <a:rPr lang="en-US" dirty="0"/>
              <a:t> car on the basis various independent variables like, year and fuel type.</a:t>
            </a:r>
          </a:p>
          <a:p>
            <a:r>
              <a:rPr lang="en-US" dirty="0"/>
              <a:t>Understand the impact of such variables on the price of the car and how are they related to each other.</a:t>
            </a:r>
            <a:endParaRPr lang="en-IN" dirty="0"/>
          </a:p>
        </p:txBody>
      </p:sp>
      <p:pic>
        <p:nvPicPr>
          <p:cNvPr id="5" name="Picture 4">
            <a:extLst>
              <a:ext uri="{FF2B5EF4-FFF2-40B4-BE49-F238E27FC236}">
                <a16:creationId xmlns:a16="http://schemas.microsoft.com/office/drawing/2014/main" id="{FBAAB4E2-24A1-4BD7-840E-510C8390E1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37114" y="4165043"/>
            <a:ext cx="4377799" cy="2475243"/>
          </a:xfrm>
          <a:prstGeom prst="rect">
            <a:avLst/>
          </a:prstGeom>
        </p:spPr>
      </p:pic>
    </p:spTree>
    <p:extLst>
      <p:ext uri="{BB962C8B-B14F-4D97-AF65-F5344CB8AC3E}">
        <p14:creationId xmlns:p14="http://schemas.microsoft.com/office/powerpoint/2010/main" val="738657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A03F-E935-40E9-8A2A-F9907E01D071}"/>
              </a:ext>
            </a:extLst>
          </p:cNvPr>
          <p:cNvSpPr>
            <a:spLocks noGrp="1"/>
          </p:cNvSpPr>
          <p:nvPr>
            <p:ph type="title"/>
          </p:nvPr>
        </p:nvSpPr>
        <p:spPr/>
        <p:txBody>
          <a:bodyPr/>
          <a:lstStyle/>
          <a:p>
            <a:r>
              <a:rPr lang="en-US" dirty="0"/>
              <a:t>Data Source</a:t>
            </a:r>
            <a:endParaRPr lang="en-IN" dirty="0"/>
          </a:p>
        </p:txBody>
      </p:sp>
      <p:sp>
        <p:nvSpPr>
          <p:cNvPr id="3" name="Content Placeholder 2">
            <a:extLst>
              <a:ext uri="{FF2B5EF4-FFF2-40B4-BE49-F238E27FC236}">
                <a16:creationId xmlns:a16="http://schemas.microsoft.com/office/drawing/2014/main" id="{94CF1AE0-9406-4622-9AFE-3DF48E0E8188}"/>
              </a:ext>
            </a:extLst>
          </p:cNvPr>
          <p:cNvSpPr>
            <a:spLocks noGrp="1"/>
          </p:cNvSpPr>
          <p:nvPr>
            <p:ph idx="1"/>
          </p:nvPr>
        </p:nvSpPr>
        <p:spPr/>
        <p:txBody>
          <a:bodyPr/>
          <a:lstStyle/>
          <a:p>
            <a:r>
              <a:rPr lang="en-US" dirty="0"/>
              <a:t>Data is mined from Ola cars and Cardekho from 5 different cities in India.</a:t>
            </a:r>
          </a:p>
          <a:p>
            <a:endParaRPr lang="en-IN" dirty="0"/>
          </a:p>
        </p:txBody>
      </p:sp>
      <p:graphicFrame>
        <p:nvGraphicFramePr>
          <p:cNvPr id="4" name="Table 3">
            <a:extLst>
              <a:ext uri="{FF2B5EF4-FFF2-40B4-BE49-F238E27FC236}">
                <a16:creationId xmlns:a16="http://schemas.microsoft.com/office/drawing/2014/main" id="{DC92A690-BD1D-423C-865D-B6D6F40A6132}"/>
              </a:ext>
            </a:extLst>
          </p:cNvPr>
          <p:cNvGraphicFramePr>
            <a:graphicFrameLocks noGrp="1"/>
          </p:cNvGraphicFramePr>
          <p:nvPr>
            <p:extLst>
              <p:ext uri="{D42A27DB-BD31-4B8C-83A1-F6EECF244321}">
                <p14:modId xmlns:p14="http://schemas.microsoft.com/office/powerpoint/2010/main" val="3150020840"/>
              </p:ext>
            </p:extLst>
          </p:nvPr>
        </p:nvGraphicFramePr>
        <p:xfrm>
          <a:off x="1204005" y="2961511"/>
          <a:ext cx="5153252" cy="968232"/>
        </p:xfrm>
        <a:graphic>
          <a:graphicData uri="http://schemas.openxmlformats.org/drawingml/2006/table">
            <a:tbl>
              <a:tblPr firstRow="1" firstCol="1" bandRow="1">
                <a:tableStyleId>{0E3FDE45-AF77-4B5C-9715-49D594BDF05E}</a:tableStyleId>
              </a:tblPr>
              <a:tblGrid>
                <a:gridCol w="2583668">
                  <a:extLst>
                    <a:ext uri="{9D8B030D-6E8A-4147-A177-3AD203B41FA5}">
                      <a16:colId xmlns:a16="http://schemas.microsoft.com/office/drawing/2014/main" val="554861222"/>
                    </a:ext>
                  </a:extLst>
                </a:gridCol>
                <a:gridCol w="2569584">
                  <a:extLst>
                    <a:ext uri="{9D8B030D-6E8A-4147-A177-3AD203B41FA5}">
                      <a16:colId xmlns:a16="http://schemas.microsoft.com/office/drawing/2014/main" val="1423316643"/>
                    </a:ext>
                  </a:extLst>
                </a:gridCol>
              </a:tblGrid>
              <a:tr h="484116">
                <a:tc>
                  <a:txBody>
                    <a:bodyPr/>
                    <a:lstStyle/>
                    <a:p>
                      <a:pPr>
                        <a:lnSpc>
                          <a:spcPct val="107000"/>
                        </a:lnSpc>
                        <a:spcAft>
                          <a:spcPts val="800"/>
                        </a:spcAft>
                      </a:pPr>
                      <a:r>
                        <a:rPr lang="en-IN" sz="2400" dirty="0">
                          <a:effectLst/>
                        </a:rPr>
                        <a:t>Ola cars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a:effectLst/>
                        </a:rPr>
                        <a:t>3169 samples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6364215"/>
                  </a:ext>
                </a:extLst>
              </a:tr>
              <a:tr h="484116">
                <a:tc>
                  <a:txBody>
                    <a:bodyPr/>
                    <a:lstStyle/>
                    <a:p>
                      <a:pPr>
                        <a:lnSpc>
                          <a:spcPct val="107000"/>
                        </a:lnSpc>
                        <a:spcAft>
                          <a:spcPts val="800"/>
                        </a:spcAft>
                      </a:pPr>
                      <a:r>
                        <a:rPr lang="en-IN" sz="2400">
                          <a:effectLst/>
                        </a:rPr>
                        <a:t>CarDekho</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dirty="0">
                          <a:effectLst/>
                        </a:rPr>
                        <a:t>2000 samples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1198484"/>
                  </a:ext>
                </a:extLst>
              </a:tr>
            </a:tbl>
          </a:graphicData>
        </a:graphic>
      </p:graphicFrame>
      <p:pic>
        <p:nvPicPr>
          <p:cNvPr id="6" name="Picture 5">
            <a:extLst>
              <a:ext uri="{FF2B5EF4-FFF2-40B4-BE49-F238E27FC236}">
                <a16:creationId xmlns:a16="http://schemas.microsoft.com/office/drawing/2014/main" id="{D1898679-27C3-4850-B601-278EFD8699E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4657" y="4427766"/>
            <a:ext cx="3450772" cy="1519606"/>
          </a:xfrm>
          <a:prstGeom prst="rect">
            <a:avLst/>
          </a:prstGeom>
        </p:spPr>
      </p:pic>
      <p:pic>
        <p:nvPicPr>
          <p:cNvPr id="9" name="Picture 8">
            <a:extLst>
              <a:ext uri="{FF2B5EF4-FFF2-40B4-BE49-F238E27FC236}">
                <a16:creationId xmlns:a16="http://schemas.microsoft.com/office/drawing/2014/main" id="{78F49A44-8833-4BFB-8137-22155074580B}"/>
              </a:ext>
            </a:extLst>
          </p:cNvPr>
          <p:cNvPicPr>
            <a:picLocks noChangeAspect="1"/>
          </p:cNvPicPr>
          <p:nvPr/>
        </p:nvPicPr>
        <p:blipFill>
          <a:blip r:embed="rId4"/>
          <a:stretch>
            <a:fillRect/>
          </a:stretch>
        </p:blipFill>
        <p:spPr>
          <a:xfrm>
            <a:off x="5485794" y="4427766"/>
            <a:ext cx="4188348" cy="1396115"/>
          </a:xfrm>
          <a:prstGeom prst="rect">
            <a:avLst/>
          </a:prstGeom>
        </p:spPr>
      </p:pic>
    </p:spTree>
    <p:extLst>
      <p:ext uri="{BB962C8B-B14F-4D97-AF65-F5344CB8AC3E}">
        <p14:creationId xmlns:p14="http://schemas.microsoft.com/office/powerpoint/2010/main" val="1075927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9F3BD-9793-4230-8F50-431E9B9B055B}"/>
              </a:ext>
            </a:extLst>
          </p:cNvPr>
          <p:cNvSpPr>
            <a:spLocks noGrp="1"/>
          </p:cNvSpPr>
          <p:nvPr>
            <p:ph type="title"/>
          </p:nvPr>
        </p:nvSpPr>
        <p:spPr/>
        <p:txBody>
          <a:bodyPr/>
          <a:lstStyle/>
          <a:p>
            <a:r>
              <a:rPr lang="en-US" dirty="0"/>
              <a:t>Data mined:</a:t>
            </a:r>
            <a:endParaRPr lang="en-IN" dirty="0"/>
          </a:p>
        </p:txBody>
      </p:sp>
      <p:pic>
        <p:nvPicPr>
          <p:cNvPr id="4" name="Content Placeholder 3">
            <a:extLst>
              <a:ext uri="{FF2B5EF4-FFF2-40B4-BE49-F238E27FC236}">
                <a16:creationId xmlns:a16="http://schemas.microsoft.com/office/drawing/2014/main" id="{16E4BB6D-EC1A-4169-BCA0-A05BAEDCBB97}"/>
              </a:ext>
            </a:extLst>
          </p:cNvPr>
          <p:cNvPicPr>
            <a:picLocks noGrp="1" noChangeAspect="1"/>
          </p:cNvPicPr>
          <p:nvPr>
            <p:ph idx="1"/>
          </p:nvPr>
        </p:nvPicPr>
        <p:blipFill>
          <a:blip r:embed="rId2"/>
          <a:stretch>
            <a:fillRect/>
          </a:stretch>
        </p:blipFill>
        <p:spPr>
          <a:xfrm>
            <a:off x="1077685" y="2512964"/>
            <a:ext cx="4447725" cy="3593922"/>
          </a:xfrm>
          <a:prstGeom prst="rect">
            <a:avLst/>
          </a:prstGeom>
        </p:spPr>
      </p:pic>
      <p:sp>
        <p:nvSpPr>
          <p:cNvPr id="5" name="TextBox 4">
            <a:extLst>
              <a:ext uri="{FF2B5EF4-FFF2-40B4-BE49-F238E27FC236}">
                <a16:creationId xmlns:a16="http://schemas.microsoft.com/office/drawing/2014/main" id="{9BFFF167-6741-4CC4-BAF7-911B6E820D4D}"/>
              </a:ext>
            </a:extLst>
          </p:cNvPr>
          <p:cNvSpPr txBox="1"/>
          <p:nvPr/>
        </p:nvSpPr>
        <p:spPr>
          <a:xfrm>
            <a:off x="838200" y="1640160"/>
            <a:ext cx="7663701" cy="461665"/>
          </a:xfrm>
          <a:prstGeom prst="rect">
            <a:avLst/>
          </a:prstGeom>
          <a:noFill/>
        </p:spPr>
        <p:txBody>
          <a:bodyPr wrap="none" rtlCol="0">
            <a:spAutoFit/>
          </a:bodyPr>
          <a:lstStyle/>
          <a:p>
            <a:r>
              <a:rPr lang="en-US" sz="2400" dirty="0"/>
              <a:t>Number of independent variables mined from the websites:</a:t>
            </a:r>
            <a:endParaRPr lang="en-IN" sz="2400" dirty="0"/>
          </a:p>
        </p:txBody>
      </p:sp>
    </p:spTree>
    <p:extLst>
      <p:ext uri="{BB962C8B-B14F-4D97-AF65-F5344CB8AC3E}">
        <p14:creationId xmlns:p14="http://schemas.microsoft.com/office/powerpoint/2010/main" val="1651247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DC32-170F-43E2-9159-59CEA385FF69}"/>
              </a:ext>
            </a:extLst>
          </p:cNvPr>
          <p:cNvSpPr>
            <a:spLocks noGrp="1"/>
          </p:cNvSpPr>
          <p:nvPr>
            <p:ph type="title"/>
          </p:nvPr>
        </p:nvSpPr>
        <p:spPr/>
        <p:txBody>
          <a:bodyPr/>
          <a:lstStyle/>
          <a:p>
            <a:r>
              <a:rPr lang="en-US" dirty="0"/>
              <a:t>Motivation and Data Science</a:t>
            </a:r>
            <a:endParaRPr lang="en-IN" dirty="0"/>
          </a:p>
        </p:txBody>
      </p:sp>
      <p:sp>
        <p:nvSpPr>
          <p:cNvPr id="3" name="Content Placeholder 2">
            <a:extLst>
              <a:ext uri="{FF2B5EF4-FFF2-40B4-BE49-F238E27FC236}">
                <a16:creationId xmlns:a16="http://schemas.microsoft.com/office/drawing/2014/main" id="{9DF6223D-8BF2-4F8B-BC67-C594F0DC9F9A}"/>
              </a:ext>
            </a:extLst>
          </p:cNvPr>
          <p:cNvSpPr>
            <a:spLocks noGrp="1"/>
          </p:cNvSpPr>
          <p:nvPr>
            <p:ph idx="1"/>
          </p:nvPr>
        </p:nvSpPr>
        <p:spPr/>
        <p:txBody>
          <a:bodyPr>
            <a:normAutofit/>
          </a:bodyPr>
          <a:lstStyle/>
          <a:p>
            <a:r>
              <a:rPr lang="en-IN" sz="2400" dirty="0">
                <a:effectLst/>
                <a:latin typeface="Calibri" panose="020F0502020204030204" pitchFamily="34" charset="0"/>
                <a:ea typeface="Calibri" panose="020F0502020204030204" pitchFamily="34" charset="0"/>
                <a:cs typeface="Times New Roman" panose="02020603050405020304" pitchFamily="18" charset="0"/>
              </a:rPr>
              <a:t>The objective behind this project was to provide the client with an overview of how used car prices can be marked efficiently with a statistical model. </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Cars have certainly become a necessary part of our daily lives. They represent social status, general and an urgent utility.</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They have integrated people living far off much better than any other means of transportation. The degree of freedom and privacy this mode provides, no other means of travel can even compare. </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With the growing need of cars, old cars have become a burden on the environment if every time they need to be scrapped. </a:t>
            </a:r>
            <a:endParaRPr lang="en-IN" sz="4400" dirty="0"/>
          </a:p>
        </p:txBody>
      </p:sp>
    </p:spTree>
    <p:extLst>
      <p:ext uri="{BB962C8B-B14F-4D97-AF65-F5344CB8AC3E}">
        <p14:creationId xmlns:p14="http://schemas.microsoft.com/office/powerpoint/2010/main" val="1483622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EF9E-02C2-4AD8-B064-83EF2E00E6C7}"/>
              </a:ext>
            </a:extLst>
          </p:cNvPr>
          <p:cNvSpPr>
            <a:spLocks noGrp="1"/>
          </p:cNvSpPr>
          <p:nvPr>
            <p:ph type="title"/>
          </p:nvPr>
        </p:nvSpPr>
        <p:spPr/>
        <p:txBody>
          <a:bodyPr/>
          <a:lstStyle/>
          <a:p>
            <a:r>
              <a:rPr lang="en-US" dirty="0"/>
              <a:t>Testing of Algorithms </a:t>
            </a:r>
            <a:endParaRPr lang="en-IN" dirty="0"/>
          </a:p>
        </p:txBody>
      </p:sp>
      <p:sp>
        <p:nvSpPr>
          <p:cNvPr id="3" name="Content Placeholder 2">
            <a:extLst>
              <a:ext uri="{FF2B5EF4-FFF2-40B4-BE49-F238E27FC236}">
                <a16:creationId xmlns:a16="http://schemas.microsoft.com/office/drawing/2014/main" id="{0FF5031C-73C1-4641-B431-97ED283E5E6A}"/>
              </a:ext>
            </a:extLst>
          </p:cNvPr>
          <p:cNvSpPr>
            <a:spLocks noGrp="1"/>
          </p:cNvSpPr>
          <p:nvPr>
            <p:ph idx="1"/>
          </p:nvPr>
        </p:nvSpPr>
        <p:spPr/>
        <p:txBody>
          <a:bodyPr/>
          <a:lstStyle/>
          <a:p>
            <a:pPr marL="457200" lvl="1" indent="0">
              <a:buNone/>
            </a:pPr>
            <a:r>
              <a:rPr lang="en-IN" sz="2800" dirty="0">
                <a:solidFill>
                  <a:srgbClr val="000000"/>
                </a:solidFill>
                <a:effectLst/>
                <a:latin typeface="Calibri" panose="020F0502020204030204" pitchFamily="34" charset="0"/>
                <a:ea typeface="Calibri" panose="020F0502020204030204" pitchFamily="34" charset="0"/>
              </a:rPr>
              <a:t>1. Lasso Regression</a:t>
            </a:r>
          </a:p>
          <a:p>
            <a:pPr marL="457200" lvl="1" indent="0">
              <a:buNone/>
            </a:pPr>
            <a:r>
              <a:rPr lang="en-IN" sz="2800" dirty="0">
                <a:solidFill>
                  <a:srgbClr val="000000"/>
                </a:solidFill>
                <a:effectLst/>
                <a:latin typeface="Calibri" panose="020F0502020204030204" pitchFamily="34" charset="0"/>
                <a:ea typeface="Calibri" panose="020F0502020204030204" pitchFamily="34" charset="0"/>
              </a:rPr>
              <a:t>2. Decision Tree Regressor</a:t>
            </a:r>
          </a:p>
          <a:p>
            <a:pPr marL="457200" lvl="1" indent="0">
              <a:buNone/>
            </a:pPr>
            <a:r>
              <a:rPr lang="en-IN" sz="2800" dirty="0">
                <a:solidFill>
                  <a:srgbClr val="000000"/>
                </a:solidFill>
                <a:effectLst/>
                <a:latin typeface="Calibri" panose="020F0502020204030204" pitchFamily="34" charset="0"/>
                <a:ea typeface="Calibri" panose="020F0502020204030204" pitchFamily="34" charset="0"/>
              </a:rPr>
              <a:t>3. Random Forest Regressor</a:t>
            </a:r>
          </a:p>
          <a:p>
            <a:pPr marL="457200" lvl="1" indent="0">
              <a:buNone/>
            </a:pPr>
            <a:r>
              <a:rPr lang="en-IN" sz="2800" dirty="0">
                <a:solidFill>
                  <a:srgbClr val="000000"/>
                </a:solidFill>
                <a:effectLst/>
                <a:latin typeface="Calibri" panose="020F0502020204030204" pitchFamily="34" charset="0"/>
                <a:ea typeface="Calibri" panose="020F0502020204030204" pitchFamily="34" charset="0"/>
              </a:rPr>
              <a:t>4. XGB regressor     </a:t>
            </a:r>
          </a:p>
          <a:p>
            <a:endParaRPr lang="en-IN" dirty="0"/>
          </a:p>
        </p:txBody>
      </p:sp>
      <p:pic>
        <p:nvPicPr>
          <p:cNvPr id="5" name="Picture 4">
            <a:extLst>
              <a:ext uri="{FF2B5EF4-FFF2-40B4-BE49-F238E27FC236}">
                <a16:creationId xmlns:a16="http://schemas.microsoft.com/office/drawing/2014/main" id="{7845047C-AA4D-43ED-9497-251091476D7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03029" y="1825625"/>
            <a:ext cx="6103111" cy="4831080"/>
          </a:xfrm>
          <a:prstGeom prst="rect">
            <a:avLst/>
          </a:prstGeom>
        </p:spPr>
      </p:pic>
    </p:spTree>
    <p:extLst>
      <p:ext uri="{BB962C8B-B14F-4D97-AF65-F5344CB8AC3E}">
        <p14:creationId xmlns:p14="http://schemas.microsoft.com/office/powerpoint/2010/main" val="1828565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318F-DB07-44F6-BEFB-EB4F72353D89}"/>
              </a:ext>
            </a:extLst>
          </p:cNvPr>
          <p:cNvSpPr>
            <a:spLocks noGrp="1"/>
          </p:cNvSpPr>
          <p:nvPr>
            <p:ph type="title"/>
          </p:nvPr>
        </p:nvSpPr>
        <p:spPr/>
        <p:txBody>
          <a:bodyPr/>
          <a:lstStyle/>
          <a:p>
            <a:r>
              <a:rPr lang="en-US" dirty="0"/>
              <a:t>Models</a:t>
            </a:r>
            <a:endParaRPr lang="en-IN" dirty="0"/>
          </a:p>
        </p:txBody>
      </p:sp>
      <p:sp>
        <p:nvSpPr>
          <p:cNvPr id="3" name="Content Placeholder 2">
            <a:extLst>
              <a:ext uri="{FF2B5EF4-FFF2-40B4-BE49-F238E27FC236}">
                <a16:creationId xmlns:a16="http://schemas.microsoft.com/office/drawing/2014/main" id="{D799FB48-968B-437C-8256-8D07025D236F}"/>
              </a:ext>
            </a:extLst>
          </p:cNvPr>
          <p:cNvSpPr>
            <a:spLocks noGrp="1"/>
          </p:cNvSpPr>
          <p:nvPr>
            <p:ph idx="1"/>
          </p:nvPr>
        </p:nvSpPr>
        <p:spPr>
          <a:xfrm>
            <a:off x="838200" y="1720405"/>
            <a:ext cx="10515600" cy="4652963"/>
          </a:xfrm>
        </p:spPr>
        <p:txBody>
          <a:bodyPr>
            <a:normAutofit/>
          </a:bodyPr>
          <a:lstStyle/>
          <a:p>
            <a:r>
              <a:rPr lang="en-US" sz="2400" dirty="0"/>
              <a:t>R2 Score:</a:t>
            </a:r>
          </a:p>
          <a:p>
            <a:endParaRPr lang="en-IN" sz="2400" dirty="0"/>
          </a:p>
          <a:p>
            <a:endParaRPr lang="en-IN" sz="2400" dirty="0"/>
          </a:p>
          <a:p>
            <a:endParaRPr lang="en-IN" sz="2400" dirty="0"/>
          </a:p>
          <a:p>
            <a:endParaRPr lang="en-IN" sz="2400" dirty="0"/>
          </a:p>
          <a:p>
            <a:r>
              <a:rPr lang="en-IN" sz="2400" dirty="0"/>
              <a:t>Cross validation Score:</a:t>
            </a:r>
          </a:p>
          <a:p>
            <a:pPr marL="0" indent="0">
              <a:buNone/>
            </a:pPr>
            <a:endParaRPr lang="en-IN" sz="2400" dirty="0"/>
          </a:p>
        </p:txBody>
      </p:sp>
      <p:graphicFrame>
        <p:nvGraphicFramePr>
          <p:cNvPr id="12" name="Table 11">
            <a:extLst>
              <a:ext uri="{FF2B5EF4-FFF2-40B4-BE49-F238E27FC236}">
                <a16:creationId xmlns:a16="http://schemas.microsoft.com/office/drawing/2014/main" id="{EDEC3899-549A-474D-B949-E5F0ADEF4737}"/>
              </a:ext>
            </a:extLst>
          </p:cNvPr>
          <p:cNvGraphicFramePr>
            <a:graphicFrameLocks noGrp="1"/>
          </p:cNvGraphicFramePr>
          <p:nvPr>
            <p:extLst>
              <p:ext uri="{D42A27DB-BD31-4B8C-83A1-F6EECF244321}">
                <p14:modId xmlns:p14="http://schemas.microsoft.com/office/powerpoint/2010/main" val="3383248106"/>
              </p:ext>
            </p:extLst>
          </p:nvPr>
        </p:nvGraphicFramePr>
        <p:xfrm>
          <a:off x="956944" y="2179320"/>
          <a:ext cx="8430896" cy="1813560"/>
        </p:xfrm>
        <a:graphic>
          <a:graphicData uri="http://schemas.openxmlformats.org/drawingml/2006/table">
            <a:tbl>
              <a:tblPr firstRow="1" firstCol="1" bandRow="1">
                <a:tableStyleId>{5C22544A-7EE6-4342-B048-85BDC9FD1C3A}</a:tableStyleId>
              </a:tblPr>
              <a:tblGrid>
                <a:gridCol w="4470008">
                  <a:extLst>
                    <a:ext uri="{9D8B030D-6E8A-4147-A177-3AD203B41FA5}">
                      <a16:colId xmlns:a16="http://schemas.microsoft.com/office/drawing/2014/main" val="2605726660"/>
                    </a:ext>
                  </a:extLst>
                </a:gridCol>
                <a:gridCol w="3960888">
                  <a:extLst>
                    <a:ext uri="{9D8B030D-6E8A-4147-A177-3AD203B41FA5}">
                      <a16:colId xmlns:a16="http://schemas.microsoft.com/office/drawing/2014/main" val="2792911998"/>
                    </a:ext>
                  </a:extLst>
                </a:gridCol>
              </a:tblGrid>
              <a:tr h="362712">
                <a:tc>
                  <a:txBody>
                    <a:bodyPr/>
                    <a:lstStyle/>
                    <a:p>
                      <a:pPr marL="457200" algn="ctr">
                        <a:lnSpc>
                          <a:spcPct val="107000"/>
                        </a:lnSpc>
                      </a:pPr>
                      <a:r>
                        <a:rPr lang="en-IN" sz="2000">
                          <a:effectLst/>
                        </a:rPr>
                        <a:t>Model</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2000">
                          <a:effectLst/>
                        </a:rPr>
                        <a:t>Score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1401310"/>
                  </a:ext>
                </a:extLst>
              </a:tr>
              <a:tr h="362712">
                <a:tc>
                  <a:txBody>
                    <a:bodyPr/>
                    <a:lstStyle/>
                    <a:p>
                      <a:pPr marL="457200">
                        <a:lnSpc>
                          <a:spcPct val="107000"/>
                        </a:lnSpc>
                      </a:pPr>
                      <a:r>
                        <a:rPr lang="en-IN" sz="2000">
                          <a:effectLst/>
                        </a:rPr>
                        <a:t>Decision Tree Regressor</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2000">
                          <a:effectLst/>
                        </a:rPr>
                        <a:t>66.91602137576673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93787364"/>
                  </a:ext>
                </a:extLst>
              </a:tr>
              <a:tr h="362712">
                <a:tc>
                  <a:txBody>
                    <a:bodyPr/>
                    <a:lstStyle/>
                    <a:p>
                      <a:pPr marL="457200">
                        <a:lnSpc>
                          <a:spcPct val="107000"/>
                        </a:lnSpc>
                      </a:pPr>
                      <a:r>
                        <a:rPr lang="en-IN" sz="2000" dirty="0">
                          <a:effectLst/>
                        </a:rPr>
                        <a:t>Random Forest Regressor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2000">
                          <a:effectLst/>
                        </a:rPr>
                        <a:t>66.91602137576673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09794801"/>
                  </a:ext>
                </a:extLst>
              </a:tr>
              <a:tr h="362712">
                <a:tc>
                  <a:txBody>
                    <a:bodyPr/>
                    <a:lstStyle/>
                    <a:p>
                      <a:pPr marL="457200">
                        <a:lnSpc>
                          <a:spcPct val="107000"/>
                        </a:lnSpc>
                      </a:pPr>
                      <a:r>
                        <a:rPr lang="en-IN" sz="2000" dirty="0">
                          <a:effectLst/>
                        </a:rPr>
                        <a:t>Lasso Regression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2000">
                          <a:effectLst/>
                        </a:rPr>
                        <a:t>36.42172238391035</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63967663"/>
                  </a:ext>
                </a:extLst>
              </a:tr>
              <a:tr h="362712">
                <a:tc>
                  <a:txBody>
                    <a:bodyPr/>
                    <a:lstStyle/>
                    <a:p>
                      <a:pPr marL="457200">
                        <a:lnSpc>
                          <a:spcPct val="107000"/>
                        </a:lnSpc>
                      </a:pPr>
                      <a:r>
                        <a:rPr lang="en-IN" sz="2000" dirty="0">
                          <a:effectLst/>
                        </a:rPr>
                        <a:t>XGB Regressor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2000" dirty="0">
                          <a:effectLst/>
                        </a:rPr>
                        <a:t> 86.68541041192348</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1831074"/>
                  </a:ext>
                </a:extLst>
              </a:tr>
            </a:tbl>
          </a:graphicData>
        </a:graphic>
      </p:graphicFrame>
      <p:graphicFrame>
        <p:nvGraphicFramePr>
          <p:cNvPr id="13" name="Table 12">
            <a:extLst>
              <a:ext uri="{FF2B5EF4-FFF2-40B4-BE49-F238E27FC236}">
                <a16:creationId xmlns:a16="http://schemas.microsoft.com/office/drawing/2014/main" id="{B162628C-9D0D-4A75-983F-7DF2509DAB5B}"/>
              </a:ext>
            </a:extLst>
          </p:cNvPr>
          <p:cNvGraphicFramePr>
            <a:graphicFrameLocks noGrp="1"/>
          </p:cNvGraphicFramePr>
          <p:nvPr>
            <p:extLst>
              <p:ext uri="{D42A27DB-BD31-4B8C-83A1-F6EECF244321}">
                <p14:modId xmlns:p14="http://schemas.microsoft.com/office/powerpoint/2010/main" val="736073221"/>
              </p:ext>
            </p:extLst>
          </p:nvPr>
        </p:nvGraphicFramePr>
        <p:xfrm>
          <a:off x="956945" y="4620132"/>
          <a:ext cx="8430896" cy="1813560"/>
        </p:xfrm>
        <a:graphic>
          <a:graphicData uri="http://schemas.openxmlformats.org/drawingml/2006/table">
            <a:tbl>
              <a:tblPr firstRow="1" firstCol="1" bandRow="1">
                <a:tableStyleId>{5C22544A-7EE6-4342-B048-85BDC9FD1C3A}</a:tableStyleId>
              </a:tblPr>
              <a:tblGrid>
                <a:gridCol w="4470007">
                  <a:extLst>
                    <a:ext uri="{9D8B030D-6E8A-4147-A177-3AD203B41FA5}">
                      <a16:colId xmlns:a16="http://schemas.microsoft.com/office/drawing/2014/main" val="172413989"/>
                    </a:ext>
                  </a:extLst>
                </a:gridCol>
                <a:gridCol w="3960889">
                  <a:extLst>
                    <a:ext uri="{9D8B030D-6E8A-4147-A177-3AD203B41FA5}">
                      <a16:colId xmlns:a16="http://schemas.microsoft.com/office/drawing/2014/main" val="52109595"/>
                    </a:ext>
                  </a:extLst>
                </a:gridCol>
              </a:tblGrid>
              <a:tr h="362712">
                <a:tc>
                  <a:txBody>
                    <a:bodyPr/>
                    <a:lstStyle/>
                    <a:p>
                      <a:pPr marL="457200" algn="ctr">
                        <a:lnSpc>
                          <a:spcPct val="107000"/>
                        </a:lnSpc>
                      </a:pPr>
                      <a:r>
                        <a:rPr lang="en-IN" sz="2000" dirty="0">
                          <a:effectLst/>
                        </a:rPr>
                        <a:t>Model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2000">
                          <a:effectLst/>
                        </a:rPr>
                        <a:t>Score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4964912"/>
                  </a:ext>
                </a:extLst>
              </a:tr>
              <a:tr h="362712">
                <a:tc>
                  <a:txBody>
                    <a:bodyPr/>
                    <a:lstStyle/>
                    <a:p>
                      <a:pPr marL="457200">
                        <a:lnSpc>
                          <a:spcPct val="107000"/>
                        </a:lnSpc>
                      </a:pPr>
                      <a:r>
                        <a:rPr lang="en-IN" sz="2000" dirty="0">
                          <a:effectLst/>
                        </a:rPr>
                        <a:t>Decision Tree Regressor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2000">
                          <a:effectLst/>
                        </a:rPr>
                        <a:t> 57.107691100804125</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9028293"/>
                  </a:ext>
                </a:extLst>
              </a:tr>
              <a:tr h="362712">
                <a:tc>
                  <a:txBody>
                    <a:bodyPr/>
                    <a:lstStyle/>
                    <a:p>
                      <a:pPr marL="457200">
                        <a:lnSpc>
                          <a:spcPct val="107000"/>
                        </a:lnSpc>
                      </a:pPr>
                      <a:r>
                        <a:rPr lang="en-IN" sz="2000" dirty="0">
                          <a:effectLst/>
                        </a:rPr>
                        <a:t>Random Forest Regressor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2000">
                          <a:effectLst/>
                        </a:rPr>
                        <a:t>71.94726181955497</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36991999"/>
                  </a:ext>
                </a:extLst>
              </a:tr>
              <a:tr h="362712">
                <a:tc>
                  <a:txBody>
                    <a:bodyPr/>
                    <a:lstStyle/>
                    <a:p>
                      <a:pPr marL="457200">
                        <a:lnSpc>
                          <a:spcPct val="107000"/>
                        </a:lnSpc>
                      </a:pPr>
                      <a:r>
                        <a:rPr lang="en-IN" sz="2000" dirty="0">
                          <a:effectLst/>
                        </a:rPr>
                        <a:t>Lasso Regression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2000">
                          <a:effectLst/>
                        </a:rPr>
                        <a:t>30.41666056374264</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81811248"/>
                  </a:ext>
                </a:extLst>
              </a:tr>
              <a:tr h="362712">
                <a:tc>
                  <a:txBody>
                    <a:bodyPr/>
                    <a:lstStyle/>
                    <a:p>
                      <a:pPr marL="457200">
                        <a:lnSpc>
                          <a:spcPct val="107000"/>
                        </a:lnSpc>
                      </a:pPr>
                      <a:r>
                        <a:rPr lang="en-IN" sz="2000" dirty="0">
                          <a:effectLst/>
                        </a:rPr>
                        <a:t>XGB Regressor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2000" dirty="0">
                          <a:effectLst/>
                        </a:rPr>
                        <a:t>83.45996117921885</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08506693"/>
                  </a:ext>
                </a:extLst>
              </a:tr>
            </a:tbl>
          </a:graphicData>
        </a:graphic>
      </p:graphicFrame>
    </p:spTree>
    <p:extLst>
      <p:ext uri="{BB962C8B-B14F-4D97-AF65-F5344CB8AC3E}">
        <p14:creationId xmlns:p14="http://schemas.microsoft.com/office/powerpoint/2010/main" val="1546670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757C3-411E-4EEE-8C3F-69C91026D6E0}"/>
              </a:ext>
            </a:extLst>
          </p:cNvPr>
          <p:cNvSpPr>
            <a:spLocks noGrp="1"/>
          </p:cNvSpPr>
          <p:nvPr>
            <p:ph type="title"/>
          </p:nvPr>
        </p:nvSpPr>
        <p:spPr/>
        <p:txBody>
          <a:bodyPr>
            <a:normAutofit/>
          </a:bodyPr>
          <a:lstStyle/>
          <a:p>
            <a:r>
              <a:rPr lang="en-US" sz="4800" dirty="0"/>
              <a:t>Visualizations</a:t>
            </a:r>
            <a:endParaRPr lang="en-IN" sz="4800" dirty="0"/>
          </a:p>
        </p:txBody>
      </p:sp>
      <p:pic>
        <p:nvPicPr>
          <p:cNvPr id="4" name="Content Placeholder 3">
            <a:extLst>
              <a:ext uri="{FF2B5EF4-FFF2-40B4-BE49-F238E27FC236}">
                <a16:creationId xmlns:a16="http://schemas.microsoft.com/office/drawing/2014/main" id="{6F46112C-8DAD-4DB0-83CA-AAD80E4EE3AE}"/>
              </a:ext>
            </a:extLst>
          </p:cNvPr>
          <p:cNvPicPr>
            <a:picLocks noGrp="1" noChangeAspect="1"/>
          </p:cNvPicPr>
          <p:nvPr>
            <p:ph idx="1"/>
          </p:nvPr>
        </p:nvPicPr>
        <p:blipFill>
          <a:blip r:embed="rId2"/>
          <a:stretch>
            <a:fillRect/>
          </a:stretch>
        </p:blipFill>
        <p:spPr>
          <a:xfrm>
            <a:off x="533399" y="1529764"/>
            <a:ext cx="5349240" cy="3798471"/>
          </a:xfrm>
          <a:prstGeom prst="rect">
            <a:avLst/>
          </a:prstGeom>
        </p:spPr>
      </p:pic>
      <p:pic>
        <p:nvPicPr>
          <p:cNvPr id="5" name="Picture 4">
            <a:extLst>
              <a:ext uri="{FF2B5EF4-FFF2-40B4-BE49-F238E27FC236}">
                <a16:creationId xmlns:a16="http://schemas.microsoft.com/office/drawing/2014/main" id="{7386CA49-C1AA-482F-A1A4-43E76B2D1BAA}"/>
              </a:ext>
            </a:extLst>
          </p:cNvPr>
          <p:cNvPicPr>
            <a:picLocks noChangeAspect="1"/>
          </p:cNvPicPr>
          <p:nvPr/>
        </p:nvPicPr>
        <p:blipFill>
          <a:blip r:embed="rId3"/>
          <a:stretch>
            <a:fillRect/>
          </a:stretch>
        </p:blipFill>
        <p:spPr>
          <a:xfrm>
            <a:off x="5882639" y="1417321"/>
            <a:ext cx="5958841" cy="5075554"/>
          </a:xfrm>
          <a:prstGeom prst="rect">
            <a:avLst/>
          </a:prstGeom>
        </p:spPr>
      </p:pic>
      <p:sp>
        <p:nvSpPr>
          <p:cNvPr id="6" name="TextBox 5">
            <a:extLst>
              <a:ext uri="{FF2B5EF4-FFF2-40B4-BE49-F238E27FC236}">
                <a16:creationId xmlns:a16="http://schemas.microsoft.com/office/drawing/2014/main" id="{9A4DAC7D-6BD6-41A3-B6B9-E115A6E7E330}"/>
              </a:ext>
            </a:extLst>
          </p:cNvPr>
          <p:cNvSpPr txBox="1"/>
          <p:nvPr/>
        </p:nvSpPr>
        <p:spPr>
          <a:xfrm>
            <a:off x="533399" y="5328234"/>
            <a:ext cx="6421774" cy="1394997"/>
          </a:xfrm>
          <a:prstGeom prst="rect">
            <a:avLst/>
          </a:prstGeom>
          <a:noFill/>
        </p:spPr>
        <p:txBody>
          <a:bodyPr wrap="square" rtlCol="0">
            <a:spAutoFit/>
          </a:bodyPr>
          <a:lstStyle/>
          <a:p>
            <a:pPr marL="457200">
              <a:lnSpc>
                <a:spcPct val="107000"/>
              </a:lnSpc>
            </a:pPr>
            <a:r>
              <a:rPr lang="en-IN" sz="2000" dirty="0">
                <a:effectLst/>
                <a:latin typeface="Calibri" panose="020F0502020204030204" pitchFamily="34" charset="0"/>
                <a:ea typeface="Calibri" panose="020F0502020204030204" pitchFamily="34" charset="0"/>
                <a:cs typeface="Times New Roman" panose="02020603050405020304" pitchFamily="18" charset="0"/>
              </a:rPr>
              <a:t>Observations:</a:t>
            </a:r>
          </a:p>
          <a:p>
            <a:pPr marL="457200">
              <a:lnSpc>
                <a:spcPct val="107000"/>
              </a:lnSpc>
            </a:pPr>
            <a:r>
              <a:rPr lang="en-IN" sz="2000" dirty="0">
                <a:effectLst/>
                <a:latin typeface="Calibri" panose="020F0502020204030204" pitchFamily="34" charset="0"/>
                <a:ea typeface="Calibri" panose="020F0502020204030204" pitchFamily="34" charset="0"/>
                <a:cs typeface="Times New Roman" panose="02020603050405020304" pitchFamily="18" charset="0"/>
              </a:rPr>
              <a:t>- Majority of the price is centred around 500,000</a:t>
            </a:r>
          </a:p>
          <a:p>
            <a:pPr marL="457200">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Maximum distance driven by cars hovers around 45000 km</a:t>
            </a:r>
          </a:p>
        </p:txBody>
      </p:sp>
    </p:spTree>
    <p:extLst>
      <p:ext uri="{BB962C8B-B14F-4D97-AF65-F5344CB8AC3E}">
        <p14:creationId xmlns:p14="http://schemas.microsoft.com/office/powerpoint/2010/main" val="3949472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15</TotalTime>
  <Words>713</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Rockwell</vt:lpstr>
      <vt:lpstr>Rockwell Condensed</vt:lpstr>
      <vt:lpstr>Wingdings</vt:lpstr>
      <vt:lpstr>Wood Type</vt:lpstr>
      <vt:lpstr>Car Price Prediction Project</vt:lpstr>
      <vt:lpstr>PowerPoint Presentation</vt:lpstr>
      <vt:lpstr>Objective of the project</vt:lpstr>
      <vt:lpstr>Data Source</vt:lpstr>
      <vt:lpstr>Data mined:</vt:lpstr>
      <vt:lpstr>Motivation and Data Science</vt:lpstr>
      <vt:lpstr>Testing of Algorithms </vt:lpstr>
      <vt:lpstr>Models</vt:lpstr>
      <vt:lpstr>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Observations: - manual cars with LPG are the cheapest combo available - automatic and diesel is the highest priced option listed - electric cars have only manual or automatic transmission - CVT transmission (manual with no clutch pedal) is the second highest in terms of price in diesel variant, but cars having petrol as their fuel type, it's the most expensive type of transmission.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Project</dc:title>
  <dc:creator>Utsav Rastogi</dc:creator>
  <cp:lastModifiedBy>Utsav Rastogi</cp:lastModifiedBy>
  <cp:revision>2</cp:revision>
  <dcterms:created xsi:type="dcterms:W3CDTF">2022-01-28T15:35:13Z</dcterms:created>
  <dcterms:modified xsi:type="dcterms:W3CDTF">2022-01-28T15:50:20Z</dcterms:modified>
</cp:coreProperties>
</file>